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7FE4D768_C79883F1.xml" ContentType="application/vnd.ms-powerpoint.comments+xml"/>
  <Override PartName="/ppt/notesSlides/notesSlide8.xml" ContentType="application/vnd.openxmlformats-officedocument.presentationml.notesSlide+xml"/>
  <Override PartName="/ppt/comments/modernComment_7FE4D9D8_E420613.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7FE4DA3C_2AE4BF2E.xml" ContentType="application/vnd.ms-powerpoint.comments+xml"/>
  <Override PartName="/ppt/notesSlides/notesSlide22.xml" ContentType="application/vnd.openxmlformats-officedocument.presentationml.notesSlide+xml"/>
  <Override PartName="/ppt/comments/modernComment_7FE4DA3D_1F902880.xml" ContentType="application/vnd.ms-powerpoint.comments+xml"/>
  <Override PartName="/ppt/notesSlides/notesSlide23.xml" ContentType="application/vnd.openxmlformats-officedocument.presentationml.notesSlide+xml"/>
  <Override PartName="/ppt/comments/modernComment_7FE4DA3E_F75A2279.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7FE4DA2E_814861DD.xml" ContentType="application/vnd.ms-powerpoint.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modernComment_7FE4D9F6_E8E77A72.xml" ContentType="application/vnd.ms-powerpoint.comments+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91"/>
  </p:notesMasterIdLst>
  <p:handoutMasterIdLst>
    <p:handoutMasterId r:id="rId92"/>
  </p:handoutMasterIdLst>
  <p:sldIdLst>
    <p:sldId id="2145703724" r:id="rId2"/>
    <p:sldId id="2145704518" r:id="rId3"/>
    <p:sldId id="2145703780" r:id="rId4"/>
    <p:sldId id="2145704499" r:id="rId5"/>
    <p:sldId id="2145704484" r:id="rId6"/>
    <p:sldId id="2145704485" r:id="rId7"/>
    <p:sldId id="2145704486" r:id="rId8"/>
    <p:sldId id="2145704500" r:id="rId9"/>
    <p:sldId id="2145703784" r:id="rId10"/>
    <p:sldId id="2145704454" r:id="rId11"/>
    <p:sldId id="2145704408" r:id="rId12"/>
    <p:sldId id="2145704455" r:id="rId13"/>
    <p:sldId id="2145703761" r:id="rId14"/>
    <p:sldId id="2145704475" r:id="rId15"/>
    <p:sldId id="2145704519" r:id="rId16"/>
    <p:sldId id="2145704476" r:id="rId17"/>
    <p:sldId id="2145704467" r:id="rId18"/>
    <p:sldId id="2145703760" r:id="rId19"/>
    <p:sldId id="2145704477" r:id="rId20"/>
    <p:sldId id="2145704418" r:id="rId21"/>
    <p:sldId id="2145703762" r:id="rId22"/>
    <p:sldId id="2145704502" r:id="rId23"/>
    <p:sldId id="2145704503" r:id="rId24"/>
    <p:sldId id="2145704421" r:id="rId25"/>
    <p:sldId id="2145704422" r:id="rId26"/>
    <p:sldId id="2145703741" r:id="rId27"/>
    <p:sldId id="2145703736" r:id="rId28"/>
    <p:sldId id="2145703742" r:id="rId29"/>
    <p:sldId id="2145704440" r:id="rId30"/>
    <p:sldId id="2145703737" r:id="rId31"/>
    <p:sldId id="2145703770" r:id="rId32"/>
    <p:sldId id="2145704424" r:id="rId33"/>
    <p:sldId id="2145704508" r:id="rId34"/>
    <p:sldId id="2145704509" r:id="rId35"/>
    <p:sldId id="2145704510" r:id="rId36"/>
    <p:sldId id="2145704479" r:id="rId37"/>
    <p:sldId id="2145703740" r:id="rId38"/>
    <p:sldId id="2145704511" r:id="rId39"/>
    <p:sldId id="2145703772" r:id="rId40"/>
    <p:sldId id="2145704483" r:id="rId41"/>
    <p:sldId id="2145704512" r:id="rId42"/>
    <p:sldId id="2145704428" r:id="rId43"/>
    <p:sldId id="2145704513" r:id="rId44"/>
    <p:sldId id="2145704514" r:id="rId45"/>
    <p:sldId id="2145703773" r:id="rId46"/>
    <p:sldId id="2145704516" r:id="rId47"/>
    <p:sldId id="2145704489" r:id="rId48"/>
    <p:sldId id="2145704517" r:id="rId49"/>
    <p:sldId id="2145703743" r:id="rId50"/>
    <p:sldId id="2145704520" r:id="rId51"/>
    <p:sldId id="2145704430" r:id="rId52"/>
    <p:sldId id="2145704494" r:id="rId53"/>
    <p:sldId id="2145703774" r:id="rId54"/>
    <p:sldId id="2145703744" r:id="rId55"/>
    <p:sldId id="2145704521" r:id="rId56"/>
    <p:sldId id="2145704522" r:id="rId57"/>
    <p:sldId id="2145703775" r:id="rId58"/>
    <p:sldId id="2145704523" r:id="rId59"/>
    <p:sldId id="2145704524" r:id="rId60"/>
    <p:sldId id="2145704525" r:id="rId61"/>
    <p:sldId id="2145704526" r:id="rId62"/>
    <p:sldId id="2145704527" r:id="rId63"/>
    <p:sldId id="2145704528" r:id="rId64"/>
    <p:sldId id="2145704529" r:id="rId65"/>
    <p:sldId id="2145704531" r:id="rId66"/>
    <p:sldId id="2145704530" r:id="rId67"/>
    <p:sldId id="2145704532" r:id="rId68"/>
    <p:sldId id="2145704533" r:id="rId69"/>
    <p:sldId id="2145703745" r:id="rId70"/>
    <p:sldId id="2145704431" r:id="rId71"/>
    <p:sldId id="2145704432" r:id="rId72"/>
    <p:sldId id="2145704534" r:id="rId73"/>
    <p:sldId id="2145704495" r:id="rId74"/>
    <p:sldId id="2145703776" r:id="rId75"/>
    <p:sldId id="2145703765" r:id="rId76"/>
    <p:sldId id="2145704496" r:id="rId77"/>
    <p:sldId id="2145704497" r:id="rId78"/>
    <p:sldId id="2145703766" r:id="rId79"/>
    <p:sldId id="2145704433" r:id="rId80"/>
    <p:sldId id="2145704436" r:id="rId81"/>
    <p:sldId id="2145703767" r:id="rId82"/>
    <p:sldId id="2145703748" r:id="rId83"/>
    <p:sldId id="2145704535" r:id="rId84"/>
    <p:sldId id="2145704536" r:id="rId85"/>
    <p:sldId id="2145704438" r:id="rId86"/>
    <p:sldId id="2145704537" r:id="rId87"/>
    <p:sldId id="2145704538" r:id="rId88"/>
    <p:sldId id="2145703747" r:id="rId89"/>
    <p:sldId id="2145704469" r:id="rId9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795" userDrawn="1">
          <p15:clr>
            <a:srgbClr val="A4A3A4"/>
          </p15:clr>
        </p15:guide>
        <p15:guide id="4" pos="5768" userDrawn="1">
          <p15:clr>
            <a:srgbClr val="A4A3A4"/>
          </p15:clr>
        </p15:guide>
        <p15:guide id="10" orient="horz" pos="2160" userDrawn="1">
          <p15:clr>
            <a:srgbClr val="A4A3A4"/>
          </p15:clr>
        </p15:guide>
        <p15:guide id="11" pos="1935" userDrawn="1">
          <p15:clr>
            <a:srgbClr val="A4A3A4"/>
          </p15:clr>
        </p15:guide>
        <p15:guide id="14" orient="horz" pos="333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57E602-7E73-A68B-CDC9-56E030B28760}" name="Angela Antolini" initials="AA" userId="S::aantolini@c2ccertified.org::15a826aa-c2bf-4b4a-824d-aa49ef0655e0" providerId="AD"/>
  <p188:author id="{2D41B60C-CAD9-6DCE-B981-81111715C7FF}" name="Lucie Ladigue" initials="LL" userId="S::lladigue@c2ccertified.org::4ef1f999-38de-48bf-af3e-0b8c26753dcd" providerId="AD"/>
  <p188:author id="{44BE82F1-D133-5234-B860-AEB6D018393D}" name="Kai Chong" initials="KC" userId="EIRHh8PNUqEKMgx5dJz+MXhdwObNBlyvklm53RGtuzk="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Lucie Ladigue" initials="" lastIdx="2" clrIdx="6">
    <p:extLst>
      <p:ext uri="{19B8F6BF-5375-455C-9EA6-DF929625EA0E}">
        <p15:presenceInfo xmlns:p15="http://schemas.microsoft.com/office/powerpoint/2012/main" userId="S::lladigue@c2ccertified.org::4ef1f999-38de-48bf-af3e-0b8c26753dcd" providerId="AD"/>
      </p:ext>
    </p:extLst>
  </p:cmAuthor>
  <p:cmAuthor id="1" name="" initials="" lastIdx="2" clrIdx="0"/>
  <p:cmAuthor id="2" name="Nikki Kelderman" initials="NK" lastIdx="40" clrIdx="1">
    <p:extLst>
      <p:ext uri="{19B8F6BF-5375-455C-9EA6-DF929625EA0E}">
        <p15:presenceInfo xmlns:p15="http://schemas.microsoft.com/office/powerpoint/2012/main" userId="Nikki Kelderman" providerId="None"/>
      </p:ext>
    </p:extLst>
  </p:cmAuthor>
  <p:cmAuthor id="3" name="Microsoft Office User" initials="MOU" lastIdx="4" clrIdx="2">
    <p:extLst>
      <p:ext uri="{19B8F6BF-5375-455C-9EA6-DF929625EA0E}">
        <p15:presenceInfo xmlns:p15="http://schemas.microsoft.com/office/powerpoint/2012/main" userId="Microsoft Office User" providerId="None"/>
      </p:ext>
    </p:extLst>
  </p:cmAuthor>
  <p:cmAuthor id="4" name="Peter Templeton" initials="PT" lastIdx="11" clrIdx="3">
    <p:extLst>
      <p:ext uri="{19B8F6BF-5375-455C-9EA6-DF929625EA0E}">
        <p15:presenceInfo xmlns:p15="http://schemas.microsoft.com/office/powerpoint/2012/main" userId="S-1-5-21-1453435992-3347131256-1455948529-2112" providerId="AD"/>
      </p:ext>
    </p:extLst>
  </p:cmAuthor>
  <p:cmAuthor id="5" name="Angela Antolini" initials="AA" lastIdx="22" clrIdx="4">
    <p:extLst>
      <p:ext uri="{19B8F6BF-5375-455C-9EA6-DF929625EA0E}">
        <p15:presenceInfo xmlns:p15="http://schemas.microsoft.com/office/powerpoint/2012/main" userId="S::aantolini@c2ccertified.org::15a826aa-c2bf-4b4a-824d-aa49ef0655e0" providerId="AD"/>
      </p:ext>
    </p:extLst>
  </p:cmAuthor>
  <p:cmAuthor id="6" name="Gintarė Petreikytė" initials="GP" lastIdx="23" clrIdx="5">
    <p:extLst>
      <p:ext uri="{19B8F6BF-5375-455C-9EA6-DF929625EA0E}">
        <p15:presenceInfo xmlns:p15="http://schemas.microsoft.com/office/powerpoint/2012/main" userId="Gintarė Petreikytė"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07B"/>
    <a:srgbClr val="FFFFFF"/>
    <a:srgbClr val="753967"/>
    <a:srgbClr val="793662"/>
    <a:srgbClr val="FA0038"/>
    <a:srgbClr val="0E007F"/>
    <a:srgbClr val="0F0085"/>
    <a:srgbClr val="0F0080"/>
    <a:srgbClr val="00C16D"/>
    <a:srgbClr val="FF8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B55AC4-BFE3-4E96-976A-B39944EB79D5}" v="33" dt="2025-01-21T11:07:14.32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57"/>
    <p:restoredTop sz="74852" autoAdjust="0"/>
  </p:normalViewPr>
  <p:slideViewPr>
    <p:cSldViewPr snapToGrid="0" snapToObjects="1">
      <p:cViewPr>
        <p:scale>
          <a:sx n="85" d="100"/>
          <a:sy n="85" d="100"/>
        </p:scale>
        <p:origin x="928" y="184"/>
      </p:cViewPr>
      <p:guideLst>
        <p:guide pos="3795"/>
        <p:guide pos="5768"/>
        <p:guide orient="horz" pos="2160"/>
        <p:guide pos="1935"/>
        <p:guide orient="horz" pos="3339"/>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9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commentAuthors" Target="commentAuthors.xml"/><Relationship Id="rId9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i Chong" userId="EIRHh8PNUqEKMgx5dJz+MXhdwObNBlyvklm53RGtuzk=" providerId="None" clId="Web-{E4B55AC4-BFE3-4E96-976A-B39944EB79D5}"/>
    <pc:docChg chg="mod">
      <pc:chgData name="Kai Chong" userId="EIRHh8PNUqEKMgx5dJz+MXhdwObNBlyvklm53RGtuzk=" providerId="None" clId="Web-{E4B55AC4-BFE3-4E96-976A-B39944EB79D5}" dt="2025-01-21T09:16:47.381" v="0"/>
      <pc:docMkLst>
        <pc:docMk/>
      </pc:docMkLst>
    </pc:docChg>
  </pc:docChgLst>
</pc:chgInfo>
</file>

<file path=ppt/comments/modernComment_7FE4D768_C79883F1.xml><?xml version="1.0" encoding="utf-8"?>
<p188:cmLst xmlns:a="http://schemas.openxmlformats.org/drawingml/2006/main" xmlns:r="http://schemas.openxmlformats.org/officeDocument/2006/relationships" xmlns:p188="http://schemas.microsoft.com/office/powerpoint/2018/8/main">
  <p188:cm id="{4C3CA5F2-83AC-2349-A248-54712B3BAE23}" authorId="{2D41B60C-CAD9-6DCE-B981-81111715C7FF}" created="2024-12-11T16:57:46.725">
    <ac:txMkLst xmlns:ac="http://schemas.microsoft.com/office/drawing/2013/main/command">
      <pc:docMk xmlns:pc="http://schemas.microsoft.com/office/powerpoint/2013/main/command"/>
      <pc:sldMk xmlns:pc="http://schemas.microsoft.com/office/powerpoint/2013/main/command" cId="3348661233" sldId="2145703784"/>
      <ac:spMk id="2" creationId="{D9DB1248-406B-DD7C-EE1A-651DA44C70BB}"/>
      <ac:txMk cp="0" len="20">
        <ac:context len="21" hash="2667662469"/>
      </ac:txMk>
    </ac:txMkLst>
    <p188:pos x="5180215" y="953597"/>
    <p188:txBody>
      <a:bodyPr/>
      <a:lstStyle/>
      <a:p>
        <a:r>
          <a:rPr lang="en-GB"/>
          <a:t>Ask for final check by Svenja</a:t>
        </a:r>
      </a:p>
    </p188:txBody>
  </p188:cm>
</p188:cmLst>
</file>

<file path=ppt/comments/modernComment_7FE4D9D8_E420613.xml><?xml version="1.0" encoding="utf-8"?>
<p188:cmLst xmlns:a="http://schemas.openxmlformats.org/drawingml/2006/main" xmlns:r="http://schemas.openxmlformats.org/officeDocument/2006/relationships" xmlns:p188="http://schemas.microsoft.com/office/powerpoint/2018/8/main">
  <p188:cm id="{39F20B15-356D-5A48-856C-0153AF02256A}" authorId="{2D41B60C-CAD9-6DCE-B981-81111715C7FF}" created="2024-12-11T16:48:48.418">
    <ac:txMkLst xmlns:ac="http://schemas.microsoft.com/office/drawing/2013/main/command">
      <pc:docMk xmlns:pc="http://schemas.microsoft.com/office/powerpoint/2013/main/command"/>
      <pc:sldMk xmlns:pc="http://schemas.microsoft.com/office/powerpoint/2013/main/command" cId="239207955" sldId="2145704408"/>
      <ac:spMk id="6" creationId="{45AC93A9-54E6-7216-AA53-1FC1F829D7D0}"/>
      <ac:txMk cp="156" len="34">
        <ac:context len="446" hash="3478046309"/>
      </ac:txMk>
    </ac:txMkLst>
    <p188:pos x="7921522" y="885119"/>
    <p188:txBody>
      <a:bodyPr/>
      <a:lstStyle/>
      <a:p>
        <a:r>
          <a:rPr lang="en-GB"/>
          <a:t>And not Circularity?</a:t>
        </a:r>
      </a:p>
    </p188:txBody>
  </p188:cm>
</p188:cmLst>
</file>

<file path=ppt/comments/modernComment_7FE4D9F6_E8E77A72.xml><?xml version="1.0" encoding="utf-8"?>
<p188:cmLst xmlns:a="http://schemas.openxmlformats.org/drawingml/2006/main" xmlns:r="http://schemas.openxmlformats.org/officeDocument/2006/relationships" xmlns:p188="http://schemas.microsoft.com/office/powerpoint/2018/8/main">
  <p188:cm id="{A66AA189-C01E-4D7A-B0BB-DEAB80D5C529}" authorId="{44BE82F1-D133-5234-B860-AEB6D018393D}" created="2025-01-21T11:07:14.313">
    <ac:txMkLst xmlns:ac="http://schemas.microsoft.com/office/drawing/2013/main/command">
      <pc:docMk xmlns:pc="http://schemas.microsoft.com/office/powerpoint/2013/main/command"/>
      <pc:sldMk xmlns:pc="http://schemas.microsoft.com/office/powerpoint/2013/main/command" cId="3907484274" sldId="2145704438"/>
      <ac:graphicFrameMk id="5" creationId="{EE6B94DC-B617-9B35-F0A1-A7F3D7E60649}"/>
      <ac:tblMk/>
      <ac:tcMk rowId="28151064" colId="215615957"/>
      <ac:txMk cp="363">
        <ac:context len="364" hash="121873931"/>
      </ac:txMk>
    </ac:txMkLst>
    <p188:pos x="5219700" y="3962400"/>
    <p188:txBody>
      <a:bodyPr/>
      <a:lstStyle/>
      <a:p>
        <a:r>
          <a:rPr lang="en-US"/>
          <a:t>I have captured this in my notes</a:t>
        </a:r>
      </a:p>
    </p188:txBody>
  </p188:cm>
</p188:cmLst>
</file>

<file path=ppt/comments/modernComment_7FE4DA2E_814861DD.xml><?xml version="1.0" encoding="utf-8"?>
<p188:cmLst xmlns:a="http://schemas.openxmlformats.org/drawingml/2006/main" xmlns:r="http://schemas.openxmlformats.org/officeDocument/2006/relationships" xmlns:p188="http://schemas.microsoft.com/office/powerpoint/2018/8/main">
  <p188:cm id="{D110B822-D103-1048-B309-D967EE2EF9C1}" authorId="{2D41B60C-CAD9-6DCE-B981-81111715C7FF}" created="2025-01-03T10:30:06.474">
    <ac:txMkLst xmlns:ac="http://schemas.microsoft.com/office/drawing/2013/main/command">
      <pc:docMk xmlns:pc="http://schemas.microsoft.com/office/powerpoint/2013/main/command"/>
      <pc:sldMk xmlns:pc="http://schemas.microsoft.com/office/powerpoint/2013/main/command" cId="2169004509" sldId="2145704494"/>
      <ac:graphicFrameMk id="5" creationId="{800B4397-2758-D6E6-2652-89FB130BF778}"/>
      <ac:tblMk/>
      <ac:tcMk rowId="3344156601" colId="354285859"/>
      <ac:txMk cp="40">
        <ac:context len="41" hash="1729560555"/>
      </ac:txMk>
    </ac:txMkLst>
    <p188:pos x="10855039" y="1315720"/>
    <p188:txBody>
      <a:bodyPr/>
      <a:lstStyle/>
      <a:p>
        <a:r>
          <a:rPr lang="en-GB"/>
          <a:t>This is related to how to incorporate EPDS into BIM (info systems that building use) vs. ISO we name is how to calculate EPDs. This comment doesn’t make sense?</a:t>
        </a:r>
      </a:p>
    </p188:txBody>
  </p188:cm>
</p188:cmLst>
</file>

<file path=ppt/comments/modernComment_7FE4DA3C_2AE4BF2E.xml><?xml version="1.0" encoding="utf-8"?>
<p188:cmLst xmlns:a="http://schemas.openxmlformats.org/drawingml/2006/main" xmlns:r="http://schemas.openxmlformats.org/officeDocument/2006/relationships" xmlns:p188="http://schemas.microsoft.com/office/powerpoint/2018/8/main">
  <p188:cm id="{AC029444-48B7-411E-B7B7-AA3197E4E7CF}" authorId="{44BE82F1-D133-5234-B860-AEB6D018393D}" created="2025-01-21T09:16:47.381">
    <ac:txMkLst xmlns:ac="http://schemas.microsoft.com/office/drawing/2013/main/command">
      <pc:docMk xmlns:pc="http://schemas.microsoft.com/office/powerpoint/2013/main/command"/>
      <pc:sldMk xmlns:pc="http://schemas.microsoft.com/office/powerpoint/2013/main/command" cId="719634222" sldId="2145704508"/>
      <ac:graphicFrameMk id="5" creationId="{B340361B-1232-211B-0348-0B01493A5E4C}"/>
      <ac:tblMk/>
      <ac:tcMk rowId="2708028170" colId="354285859"/>
      <ac:txMk cp="1653" len="79">
        <ac:context len="2059" hash="3214743970"/>
      </ac:txMk>
    </ac:txMkLst>
    <p188:pos x="9259018" y="4643886"/>
    <p188:replyLst>
      <p188:reply id="{85D1A2A1-1409-47C4-9E1C-91C0B758BA82}" authorId="{44BE82F1-D133-5234-B860-AEB6D018393D}" created="2025-01-21T09:22:58.208">
        <p188:txBody>
          <a:bodyPr/>
          <a:lstStyle/>
          <a:p>
            <a:r>
              <a:rPr lang="en-US"/>
              <a:t>required: 35% recycled</a:t>
            </a:r>
          </a:p>
        </p188:txBody>
      </p188:reply>
    </p188:replyLst>
    <p188:txBody>
      <a:bodyPr/>
      <a:lstStyle/>
      <a:p>
        <a:r>
          <a:rPr lang="en-US"/>
          <a:t>C2C requires 30% recycled/renewable [gypsum drywall] at Gold, 45% at Platinum - aligned from Platinum</a:t>
        </a:r>
      </a:p>
    </p188:txBody>
  </p188:cm>
  <p188:cm id="{D95C7857-5955-481F-9670-4C710ADA5A2D}" authorId="{44BE82F1-D133-5234-B860-AEB6D018393D}" created="2025-01-21T09:20:35.890">
    <ac:txMkLst xmlns:ac="http://schemas.microsoft.com/office/drawing/2013/main/command">
      <pc:docMk xmlns:pc="http://schemas.microsoft.com/office/powerpoint/2013/main/command"/>
      <pc:sldMk xmlns:pc="http://schemas.microsoft.com/office/powerpoint/2013/main/command" cId="719634222" sldId="2145704508"/>
      <ac:graphicFrameMk id="5" creationId="{B340361B-1232-211B-0348-0B01493A5E4C}"/>
      <ac:tblMk/>
      <ac:tcMk rowId="2708028170" colId="354285859"/>
      <ac:txMk cp="1590" len="14">
        <ac:context len="2059" hash="3214743970"/>
      </ac:txMk>
    </ac:txMkLst>
    <p188:pos x="9719094" y="6354792"/>
    <p188:replyLst>
      <p188:reply id="{168122C0-EBB3-439D-8561-A2EFAC3E0B4B}" authorId="{44BE82F1-D133-5234-B860-AEB6D018393D}" created="2025-01-21T09:22:26.894">
        <p188:txBody>
          <a:bodyPr/>
          <a:lstStyle/>
          <a:p>
            <a:r>
              <a:rPr lang="en-US"/>
              <a:t>required: 70% recycled</a:t>
            </a:r>
          </a:p>
        </p188:txBody>
      </p188:reply>
    </p188:replyLst>
    <p188:txBody>
      <a:bodyPr/>
      <a:lstStyle/>
      <a:p>
        <a:r>
          <a:rPr lang="en-US"/>
          <a:t>C2C requires 95% of alu/steel [structure foundation] at Gold - aligned at Gold.</a:t>
        </a:r>
      </a:p>
    </p188:txBody>
  </p188:cm>
  <p188:cm id="{832A3763-DDFB-42CA-AA15-28FFF82480EC}" authorId="{44BE82F1-D133-5234-B860-AEB6D018393D}" created="2025-01-21T09:24:41.461">
    <ac:txMkLst xmlns:ac="http://schemas.microsoft.com/office/drawing/2013/main/command">
      <pc:docMk xmlns:pc="http://schemas.microsoft.com/office/powerpoint/2013/main/command"/>
      <pc:sldMk xmlns:pc="http://schemas.microsoft.com/office/powerpoint/2013/main/command" cId="719634222" sldId="2145704508"/>
      <ac:graphicFrameMk id="5" creationId="{B340361B-1232-211B-0348-0B01493A5E4C}"/>
      <ac:tblMk/>
      <ac:tcMk rowId="2708028170" colId="354285859"/>
      <ac:txMk cp="1501" len="4">
        <ac:context len="2059" hash="3214743970"/>
      </ac:txMk>
    </ac:txMkLst>
    <p188:pos x="10193547" y="6110377"/>
    <p188:replyLst>
      <p188:reply id="{3016DCAF-2ED4-4F89-BC0D-12C5EF0609A9}" authorId="{44BE82F1-D133-5234-B860-AEB6D018393D}" created="2025-01-21T09:24:54.259">
        <p188:txBody>
          <a:bodyPr/>
          <a:lstStyle/>
          <a:p>
            <a:r>
              <a:rPr lang="en-US"/>
              <a:t>required: 50% recycled</a:t>
            </a:r>
          </a:p>
        </p188:txBody>
      </p188:reply>
    </p188:replyLst>
    <p188:txBody>
      <a:bodyPr/>
      <a:lstStyle/>
      <a:p>
        <a:r>
          <a:rPr lang="en-US"/>
          <a:t>C2C requires 50% [structure foundation, plastic] recycled at Silver, aligned at Silver</a:t>
        </a:r>
      </a:p>
    </p188:txBody>
  </p188:cm>
  <p188:cm id="{9230BED0-3DC3-4D9F-8B81-D6156B8901DF}" authorId="{44BE82F1-D133-5234-B860-AEB6D018393D}" created="2025-01-21T09:26:24.637">
    <ac:txMkLst xmlns:ac="http://schemas.microsoft.com/office/drawing/2013/main/command">
      <pc:docMk xmlns:pc="http://schemas.microsoft.com/office/powerpoint/2013/main/command"/>
      <pc:sldMk xmlns:pc="http://schemas.microsoft.com/office/powerpoint/2013/main/command" cId="719634222" sldId="2145704508"/>
      <ac:graphicFrameMk id="5" creationId="{B340361B-1232-211B-0348-0B01493A5E4C}"/>
      <ac:tblMk/>
      <ac:tcMk rowId="2708028170" colId="354285859"/>
      <ac:txMk cp="1357" len="6">
        <ac:context len="2059" hash="3214743970"/>
      </ac:txMk>
    </ac:txMkLst>
    <p188:pos x="8899584" y="5607169"/>
    <p188:replyLst>
      <p188:reply id="{2D308DCF-5FB3-4541-8DD0-CDBD7DA6E9B9}" authorId="{44BE82F1-D133-5234-B860-AEB6D018393D}" created="2025-01-21T09:26:49.951">
        <p188:txBody>
          <a:bodyPr/>
          <a:lstStyle/>
          <a:p>
            <a:r>
              <a:rPr lang="en-US"/>
              <a:t>required 30% recycled</a:t>
            </a:r>
          </a:p>
        </p188:txBody>
      </p188:reply>
    </p188:replyLst>
    <p188:txBody>
      <a:bodyPr/>
      <a:lstStyle/>
      <a:p>
        <a:r>
          <a:rPr lang="en-US"/>
          <a:t>C2C requires 40% recycled [architectural glass] at platinum, aligned at platinum</a:t>
        </a:r>
      </a:p>
    </p188:txBody>
  </p188:cm>
  <p188:cm id="{4D7DC3DB-8347-4E2C-A179-ADB274D0E022}" authorId="{44BE82F1-D133-5234-B860-AEB6D018393D}" created="2025-01-21T09:31:14.898">
    <ac:txMkLst xmlns:ac="http://schemas.microsoft.com/office/drawing/2013/main/command">
      <pc:docMk xmlns:pc="http://schemas.microsoft.com/office/powerpoint/2013/main/command"/>
      <pc:sldMk xmlns:pc="http://schemas.microsoft.com/office/powerpoint/2013/main/command" cId="719634222" sldId="2145704508"/>
      <ac:graphicFrameMk id="5" creationId="{B340361B-1232-211B-0348-0B01493A5E4C}"/>
      <ac:tblMk/>
      <ac:tcMk rowId="2708028170" colId="354285859"/>
      <ac:txMk cp="1366" len="16">
        <ac:context len="2059" hash="3214743970"/>
      </ac:txMk>
    </ac:txMkLst>
    <p188:pos x="10481094" y="5607169"/>
    <p188:replyLst>
      <p188:reply id="{2387144C-4171-4E1E-8A20-825E17D3E372}" authorId="{44BE82F1-D133-5234-B860-AEB6D018393D}" created="2025-01-21T09:31:28.352">
        <p188:txBody>
          <a:bodyPr/>
          <a:lstStyle/>
          <a:p>
            <a:r>
              <a:rPr lang="en-US"/>
              <a:t>required: 30%</a:t>
            </a:r>
          </a:p>
        </p188:txBody>
      </p188:reply>
    </p188:replyLst>
    <p188:txBody>
      <a:bodyPr/>
      <a:lstStyle/>
      <a:p>
        <a:r>
          <a:rPr lang="en-US"/>
          <a:t>C2C requires at least 30% recycled content [glass, stone, slag wool] at Gold - aligned at Gold</a:t>
        </a:r>
      </a:p>
    </p188:txBody>
  </p188:cm>
  <p188:cm id="{1A1BAF65-8328-4FEA-BAFB-BAC0DC993D33}" authorId="{44BE82F1-D133-5234-B860-AEB6D018393D}" created="2025-01-21T09:37:20.803">
    <ac:txMkLst xmlns:ac="http://schemas.microsoft.com/office/drawing/2013/main/command">
      <pc:docMk xmlns:pc="http://schemas.microsoft.com/office/powerpoint/2013/main/command"/>
      <pc:sldMk xmlns:pc="http://schemas.microsoft.com/office/powerpoint/2013/main/command" cId="719634222" sldId="2145704508"/>
      <ac:graphicFrameMk id="5" creationId="{B340361B-1232-211B-0348-0B01493A5E4C}"/>
      <ac:tblMk/>
      <ac:tcMk rowId="2708028170" colId="354285859"/>
      <ac:txMk cp="1235" len="17">
        <ac:context len="2059" hash="3214743970"/>
      </ac:txMk>
    </ac:txMkLst>
    <p188:pos x="8123207" y="5362754"/>
    <p188:replyLst>
      <p188:reply id="{42283299-54CE-4950-AE78-5A24BB9EB9C1}" authorId="{44BE82F1-D133-5234-B860-AEB6D018393D}" created="2025-01-21T09:37:31.991">
        <p188:txBody>
          <a:bodyPr/>
          <a:lstStyle/>
          <a:p>
            <a:r>
              <a:rPr lang="en-US"/>
              <a:t>required: 20%</a:t>
            </a:r>
          </a:p>
        </p188:txBody>
      </p188:reply>
    </p188:replyLst>
    <p188:txBody>
      <a:bodyPr/>
      <a:lstStyle/>
      <a:p>
        <a:r>
          <a:rPr lang="en-US"/>
          <a:t>C2C requires at least 25% of cycled/renewabble of [wood building structurs] at Gold. Aligned at Gold</a:t>
        </a:r>
      </a:p>
    </p188:txBody>
  </p188:cm>
  <p188:cm id="{EF808CC0-E2CA-4ACE-A05F-F9D4DA06A98E}" authorId="{44BE82F1-D133-5234-B860-AEB6D018393D}" created="2025-01-21T09:40:18.731">
    <ac:txMkLst xmlns:ac="http://schemas.microsoft.com/office/drawing/2013/main/command">
      <pc:docMk xmlns:pc="http://schemas.microsoft.com/office/powerpoint/2013/main/command"/>
      <pc:sldMk xmlns:pc="http://schemas.microsoft.com/office/powerpoint/2013/main/command" cId="719634222" sldId="2145704508"/>
      <ac:graphicFrameMk id="5" creationId="{B340361B-1232-211B-0348-0B01493A5E4C}"/>
      <ac:tblMk/>
      <ac:tcMk rowId="2708028170" colId="354285859"/>
      <ac:txMk cp="1137" len="20">
        <ac:context len="2059" hash="3214743970"/>
      </ac:txMk>
    </ac:txMkLst>
    <p188:pos x="10092905" y="4859547"/>
    <p188:replyLst>
      <p188:reply id="{E5D78F56-8C24-4B63-AD64-4ADB6C50E3CE}" authorId="{44BE82F1-D133-5234-B860-AEB6D018393D}" created="2025-01-21T09:40:30.716">
        <p188:txBody>
          <a:bodyPr/>
          <a:lstStyle/>
          <a:p>
            <a:r>
              <a:rPr lang="en-US"/>
              <a:t>required: 30% recycled</a:t>
            </a:r>
          </a:p>
        </p188:txBody>
      </p188:reply>
    </p188:replyLst>
    <p188:txBody>
      <a:bodyPr/>
      <a:lstStyle/>
      <a:p>
        <a:r>
          <a:rPr lang="en-US"/>
          <a:t>C2C requires at least some % of [ceramic, glass, tone tile] at Platinum - only partially aligned.</a:t>
        </a:r>
      </a:p>
    </p188:txBody>
  </p188:cm>
  <p188:cm id="{4B3EB73B-1340-4417-9410-0E26F8288E63}" authorId="{44BE82F1-D133-5234-B860-AEB6D018393D}" created="2025-01-21T09:42:40.502">
    <ac:txMkLst xmlns:ac="http://schemas.microsoft.com/office/drawing/2013/main/command">
      <pc:docMk xmlns:pc="http://schemas.microsoft.com/office/powerpoint/2013/main/command"/>
      <pc:sldMk xmlns:pc="http://schemas.microsoft.com/office/powerpoint/2013/main/command" cId="719634222" sldId="2145704508"/>
      <ac:graphicFrameMk id="5" creationId="{B340361B-1232-211B-0348-0B01493A5E4C}"/>
      <ac:tblMk/>
      <ac:tcMk rowId="2708028170" colId="354285859"/>
      <ac:txMk cp="1000" len="38">
        <ac:context len="2059" hash="3214743970"/>
      </ac:txMk>
    </ac:txMkLst>
    <p188:pos x="12062603" y="4356339"/>
    <p188:replyLst>
      <p188:reply id="{7FACA20E-EBE4-4DDB-BF00-68E6F86581C8}" authorId="{44BE82F1-D133-5234-B860-AEB6D018393D}" created="2025-01-21T09:42:45.690">
        <p188:txBody>
          <a:bodyPr/>
          <a:lstStyle/>
          <a:p>
            <a:r>
              <a:rPr lang="en-US"/>
              <a:t>required 30%</a:t>
            </a:r>
          </a:p>
        </p188:txBody>
      </p188:reply>
    </p188:replyLst>
    <p188:txBody>
      <a:bodyPr/>
      <a:lstStyle/>
      <a:p>
        <a:r>
          <a:rPr lang="en-US"/>
          <a:t>C2C requires at least 30% of recycled material [concrete aggregate] at Platinum, aligned at platinum</a:t>
        </a:r>
      </a:p>
    </p188:txBody>
  </p188:cm>
  <p188:cm id="{1FB00891-29BA-4D3A-9311-C674D3C39A8A}" authorId="{44BE82F1-D133-5234-B860-AEB6D018393D}" status="resolved" created="2025-01-21T10:11:25.209" complete="100000">
    <ac:txMkLst xmlns:ac="http://schemas.microsoft.com/office/drawing/2013/main/command">
      <pc:docMk xmlns:pc="http://schemas.microsoft.com/office/powerpoint/2013/main/command"/>
      <pc:sldMk xmlns:pc="http://schemas.microsoft.com/office/powerpoint/2013/main/command" cId="719634222" sldId="2145704508"/>
      <ac:graphicFrameMk id="5" creationId="{B340361B-1232-211B-0348-0B01493A5E4C}"/>
      <ac:tblMk/>
      <ac:tcMk rowId="2708028170" colId="354285859"/>
      <ac:txMk cp="185">
        <ac:context len="2059" hash="3214743970"/>
      </ac:txMk>
    </ac:txMkLst>
    <p188:pos x="6641910" y="1421641"/>
    <p188:replyLst>
      <p188:reply id="{A791CE26-FAD5-4C91-8DC7-2A9E9EEF9925}" authorId="{44BE82F1-D133-5234-B860-AEB6D018393D}" created="2025-01-21T11:00:41.946">
        <p188:txBody>
          <a:bodyPr/>
          <a:lstStyle/>
          <a:p>
            <a:r>
              <a:rPr lang="en-US"/>
              <a:t>For packaging, this only applies if the packaging is certified as a separate product.</a:t>
            </a:r>
          </a:p>
        </p188:txBody>
      </p188:reply>
    </p188:replyLst>
    <p188:txBody>
      <a:bodyPr/>
      <a:lstStyle/>
      <a:p>
        <a:r>
          <a:rPr lang="en-US"/>
          <a:t>Conclusion: Some threshold met at Gold. A significant number (but not all) thresholds met at Platinum. Note that C2C Certified's thresholds are more flexible in terms of using renewable content. C2C Certified's thresholds are more granular based on different product types.</a:t>
        </a:r>
      </a:p>
    </p188:txBody>
  </p188:cm>
</p188:cmLst>
</file>

<file path=ppt/comments/modernComment_7FE4DA3D_1F902880.xml><?xml version="1.0" encoding="utf-8"?>
<p188:cmLst xmlns:a="http://schemas.openxmlformats.org/drawingml/2006/main" xmlns:r="http://schemas.openxmlformats.org/officeDocument/2006/relationships" xmlns:p188="http://schemas.microsoft.com/office/powerpoint/2018/8/main">
  <p188:cm id="{FC4CF2D9-9A3F-45CD-AE0E-CAAA15A96EA6}" authorId="{44BE82F1-D133-5234-B860-AEB6D018393D}" created="2025-01-21T09:46:42.184">
    <ac:txMkLst xmlns:ac="http://schemas.microsoft.com/office/drawing/2013/main/command">
      <pc:docMk xmlns:pc="http://schemas.microsoft.com/office/powerpoint/2013/main/command"/>
      <pc:sldMk xmlns:pc="http://schemas.microsoft.com/office/powerpoint/2013/main/command" cId="529541248" sldId="2145704509"/>
      <ac:graphicFrameMk id="5" creationId="{33538957-5635-4091-3C64-9C5D5974F8B4}"/>
      <ac:tblMk/>
      <ac:tcMk rowId="2708028170" colId="354285859"/>
      <ac:txMk cp="455" len="739">
        <ac:context len="1547" hash="324916158"/>
      </ac:txMk>
    </ac:txMkLst>
    <p188:pos x="6229350" y="2867025"/>
    <p188:txBody>
      <a:bodyPr/>
      <a:lstStyle/>
      <a:p>
        <a:r>
          <a:rPr lang="en-US"/>
          <a:t>these thresholds are lower than the previous slide </a:t>
        </a:r>
      </a:p>
    </p188:txBody>
  </p188:cm>
</p188:cmLst>
</file>

<file path=ppt/comments/modernComment_7FE4DA3E_F75A2279.xml><?xml version="1.0" encoding="utf-8"?>
<p188:cmLst xmlns:a="http://schemas.openxmlformats.org/drawingml/2006/main" xmlns:r="http://schemas.openxmlformats.org/officeDocument/2006/relationships" xmlns:p188="http://schemas.microsoft.com/office/powerpoint/2018/8/main">
  <p188:cm id="{3D02BA9A-2CA5-4A75-93A8-120547AFAD95}" authorId="{44BE82F1-D133-5234-B860-AEB6D018393D}" created="2025-01-21T09:47:59.311">
    <ac:txMkLst xmlns:ac="http://schemas.microsoft.com/office/drawing/2013/main/command">
      <pc:docMk xmlns:pc="http://schemas.microsoft.com/office/powerpoint/2013/main/command"/>
      <pc:sldMk xmlns:pc="http://schemas.microsoft.com/office/powerpoint/2013/main/command" cId="4149879417" sldId="2145704510"/>
      <ac:graphicFrameMk id="5" creationId="{00F20713-07C6-11A4-F3EB-9D39AFC93058}"/>
      <ac:tblMk/>
      <ac:tcMk rowId="2708028170" colId="354285859"/>
      <ac:txMk cp="116" len="39">
        <ac:context len="561" hash="2796556113"/>
      </ac:txMk>
    </ac:txMkLst>
    <p188:pos x="7199194" y="1614985"/>
    <p188:replyLst>
      <p188:reply id="{F780BC85-71E8-4F45-BE5E-0DDCA684F367}" authorId="{44BE82F1-D133-5234-B860-AEB6D018393D}" created="2025-01-21T09:56:01.361">
        <p188:txBody>
          <a:bodyPr/>
          <a:lstStyle/>
          <a:p>
            <a:r>
              <a:rPr lang="en-US"/>
              <a:t>[if packaging is certified on its own] C2C partially aligned at Platinum - differentiates between many product types. Some with &gt;65% requirement, some less.</a:t>
            </a:r>
          </a:p>
        </p188:txBody>
      </p188:reply>
      <p188:reply id="{770F8DFA-CBB2-44A2-88AD-1FA9E00F41A2}" authorId="{44BE82F1-D133-5234-B860-AEB6D018393D}" created="2025-01-21T10:36:44.829">
        <p188:txBody>
          <a:bodyPr/>
          <a:lstStyle/>
          <a:p>
            <a:r>
              <a:rPr lang="en-US"/>
              <a:t>[based on section 9] this is not aligned.</a:t>
            </a:r>
          </a:p>
        </p188:txBody>
      </p188:reply>
    </p188:replyLst>
    <p188:txBody>
      <a:bodyPr/>
      <a:lstStyle/>
      <a:p>
        <a:r>
          <a:rPr lang="en-US"/>
          <a:t>use of circular feedstock: until 2028, at least 35% of the packaging product by weight consists of recycled post-consumer material for non-contact sensitive packaging and at least 10% for contact sensitive packaging(1). From 2028, at least 65% of the packaging product by weight consists of recycled post-consumer material for non-contact sensitive packaging and at least 50% for contact sensitive packaging;
design for reuse: the packaging product has been designed to be reusable within a reuse system(2) and fulfils the requirements for the use of circular feedstock, as set in point 1.a with 35% and 10% targets for recycled feedstock applying as of 2028 and 65% and 50% targets applying as of 2032. The system for reuse is established in a way that ensures the possibility of reuse in a closed-loop or open-loop system which:
provides a defined governance structure and keeps records on the number of fillings, re-uses, rejects, collection rate, amount of reusable packaging placed on the market and units of sales or equivalent units;
provides rules on the product scope and packaging formats, as well as on the collection of reusable packaging, including incentives for consumers;
ensures open and equal access and conditions for all economic operators wishing to become part of it, including proporitionate distribution of costs and benefits for all system participants(3);
use of bio-waste feedstock: at least 65% of the packaging product by weight consists of sustainable bio-waste feedstock(4). Agricultural based bio-waste used for the manufacture of plastic packaging complies with the criteria laid down in Article 29, paragraphs 2 to 5, of Directive (EU) 2018/2001. Forest based bio-waste used for the manufacture of plastic packaging complies with the criteria laid down in Article 29, paragraphs 6 and 7, of that Directive.</a:t>
        </a:r>
      </a:p>
    </p188:txBody>
  </p188:cm>
  <p188:cm id="{601BDECF-0451-4361-9822-6C39D8F0644D}" authorId="{44BE82F1-D133-5234-B860-AEB6D018393D}" created="2025-01-21T09:58:30.820">
    <ac:txMkLst xmlns:ac="http://schemas.microsoft.com/office/drawing/2013/main/command">
      <pc:docMk xmlns:pc="http://schemas.microsoft.com/office/powerpoint/2013/main/command"/>
      <pc:sldMk xmlns:pc="http://schemas.microsoft.com/office/powerpoint/2013/main/command" cId="4149879417" sldId="2145704510"/>
      <ac:graphicFrameMk id="5" creationId="{00F20713-07C6-11A4-F3EB-9D39AFC93058}"/>
      <ac:tblMk/>
      <ac:tcMk rowId="2708028170" colId="354285859"/>
      <ac:txMk cp="220" len="41">
        <ac:context len="561" hash="2796556113"/>
      </ac:txMk>
    </ac:txMkLst>
    <p188:pos x="7426656" y="1978925"/>
    <p188:txBody>
      <a:bodyPr/>
      <a:lstStyle/>
      <a:p>
        <a:r>
          <a:rPr lang="en-US"/>
          <a:t>Did not find cycled content threshold in the EU taxonomy - Svenja to clarify?</a:t>
        </a:r>
      </a:p>
    </p188:txBody>
  </p188:cm>
  <p188:cm id="{391C520C-91FB-4B13-BFEF-FC0A7385BE3A}" authorId="{44BE82F1-D133-5234-B860-AEB6D018393D}" created="2025-01-21T09:59:24.666">
    <ac:txMkLst xmlns:ac="http://schemas.microsoft.com/office/drawing/2013/main/command">
      <pc:docMk xmlns:pc="http://schemas.microsoft.com/office/powerpoint/2013/main/command"/>
      <pc:sldMk xmlns:pc="http://schemas.microsoft.com/office/powerpoint/2013/main/command" cId="4149879417" sldId="2145704510"/>
      <ac:graphicFrameMk id="5" creationId="{00F20713-07C6-11A4-F3EB-9D39AFC93058}"/>
      <ac:tblMk/>
      <ac:tcMk rowId="2708028170" colId="354285859"/>
      <ac:txMk cp="327" len="25">
        <ac:context len="561" hash="2796556113"/>
      </ac:txMk>
    </ac:txMkLst>
    <p188:pos x="6186985" y="2354238"/>
    <p188:replyLst>
      <p188:reply id="{5A3CEEC5-FA04-4F89-8871-2A21F8A75D01}" authorId="{44BE82F1-D133-5234-B860-AEB6D018393D}" created="2025-01-21T10:04:34.881">
        <p188:txBody>
          <a:bodyPr/>
          <a:lstStyle/>
          <a:p>
            <a:r>
              <a:rPr lang="en-US"/>
              <a:t>Based on C2C [non-food product packaging] partially aligned at Gold, if only using cycled content to meet percentages. </a:t>
            </a:r>
          </a:p>
        </p188:txBody>
      </p188:reply>
    </p188:replyLst>
    <p188:txBody>
      <a:bodyPr/>
      <a:lstStyle/>
      <a:p>
        <a:r>
          <a:rPr lang="en-US"/>
          <a:t>the packaging is made of at least 65% recycled material. Where the packaging is made from paper or cardboard, the remaining primary raw material are certified by the Forest Stewardship Council (FSC), the Programme for the Endorsement of Forest Certification Schemes (PEFC International), or equivalent recognised schemes. Coatings with plastics or metals are not used. For plastic packaging only mono-materials without coatings are used, halogen-containing polymers are not used. A declaration of compliance is provided specifying the material composition of the packaging and the shares of recycled and primary raw material;
the packaging has been designed to be reusable within a reuse system(175). The system for reuse is established in a way that ensures the possibility of reuse in a closed-loop or open-loop system.</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70238" cy="481542"/>
          </a:xfrm>
          <a:prstGeom prst="rect">
            <a:avLst/>
          </a:prstGeom>
        </p:spPr>
        <p:txBody>
          <a:bodyPr vert="horz" lIns="91427" tIns="45714" rIns="91427" bIns="45714" rtlCol="0"/>
          <a:lstStyle>
            <a:lvl1pPr algn="l">
              <a:defRPr sz="1200"/>
            </a:lvl1pPr>
          </a:lstStyle>
          <a:p>
            <a:endParaRPr lang="en-US"/>
          </a:p>
        </p:txBody>
      </p:sp>
      <p:sp>
        <p:nvSpPr>
          <p:cNvPr id="3" name="Date Placeholder 2"/>
          <p:cNvSpPr>
            <a:spLocks noGrp="1"/>
          </p:cNvSpPr>
          <p:nvPr>
            <p:ph type="dt" sz="quarter" idx="1"/>
          </p:nvPr>
        </p:nvSpPr>
        <p:spPr>
          <a:xfrm>
            <a:off x="4143375" y="1"/>
            <a:ext cx="3170238" cy="481542"/>
          </a:xfrm>
          <a:prstGeom prst="rect">
            <a:avLst/>
          </a:prstGeom>
        </p:spPr>
        <p:txBody>
          <a:bodyPr vert="horz" lIns="91427" tIns="45714" rIns="91427" bIns="45714" rtlCol="0"/>
          <a:lstStyle>
            <a:lvl1pPr algn="r">
              <a:defRPr sz="1200"/>
            </a:lvl1pPr>
          </a:lstStyle>
          <a:p>
            <a:fld id="{30864BA3-A359-4CB9-817A-346B74FD9239}" type="datetimeFigureOut">
              <a:rPr lang="en-US" smtClean="0"/>
              <a:t>4/3/25</a:t>
            </a:fld>
            <a:endParaRPr lang="en-US"/>
          </a:p>
        </p:txBody>
      </p:sp>
      <p:sp>
        <p:nvSpPr>
          <p:cNvPr id="4" name="Footer Placeholder 3"/>
          <p:cNvSpPr>
            <a:spLocks noGrp="1"/>
          </p:cNvSpPr>
          <p:nvPr>
            <p:ph type="ftr" sz="quarter" idx="2"/>
          </p:nvPr>
        </p:nvSpPr>
        <p:spPr>
          <a:xfrm>
            <a:off x="1" y="9119660"/>
            <a:ext cx="3170238" cy="481542"/>
          </a:xfrm>
          <a:prstGeom prst="rect">
            <a:avLst/>
          </a:prstGeom>
        </p:spPr>
        <p:txBody>
          <a:bodyPr vert="horz" lIns="91427" tIns="45714" rIns="91427" bIns="45714"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19660"/>
            <a:ext cx="3170238" cy="481542"/>
          </a:xfrm>
          <a:prstGeom prst="rect">
            <a:avLst/>
          </a:prstGeom>
        </p:spPr>
        <p:txBody>
          <a:bodyPr vert="horz" lIns="91427" tIns="45714" rIns="91427" bIns="45714" rtlCol="0" anchor="b"/>
          <a:lstStyle>
            <a:lvl1pPr algn="r">
              <a:defRPr sz="1200"/>
            </a:lvl1pPr>
          </a:lstStyle>
          <a:p>
            <a:fld id="{3FBE442F-81CA-4773-A0C9-F06DE4031FA0}" type="slidenum">
              <a:rPr lang="en-US" smtClean="0"/>
              <a:t>‹#›</a:t>
            </a:fld>
            <a:endParaRPr lang="en-US"/>
          </a:p>
        </p:txBody>
      </p:sp>
    </p:spTree>
    <p:extLst>
      <p:ext uri="{BB962C8B-B14F-4D97-AF65-F5344CB8AC3E}">
        <p14:creationId xmlns:p14="http://schemas.microsoft.com/office/powerpoint/2010/main" val="38416670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169919" cy="481728"/>
          </a:xfrm>
          <a:prstGeom prst="rect">
            <a:avLst/>
          </a:prstGeom>
        </p:spPr>
        <p:txBody>
          <a:bodyPr vert="horz" lIns="112311" tIns="56156" rIns="112311" bIns="56156" rtlCol="0"/>
          <a:lstStyle>
            <a:lvl1pPr algn="l">
              <a:defRPr sz="1600"/>
            </a:lvl1pPr>
          </a:lstStyle>
          <a:p>
            <a:endParaRPr lang="en-US" dirty="0"/>
          </a:p>
        </p:txBody>
      </p:sp>
      <p:sp>
        <p:nvSpPr>
          <p:cNvPr id="3" name="Date Placeholder 2"/>
          <p:cNvSpPr>
            <a:spLocks noGrp="1"/>
          </p:cNvSpPr>
          <p:nvPr>
            <p:ph type="dt" idx="1"/>
          </p:nvPr>
        </p:nvSpPr>
        <p:spPr>
          <a:xfrm>
            <a:off x="4143590" y="4"/>
            <a:ext cx="3169919" cy="481728"/>
          </a:xfrm>
          <a:prstGeom prst="rect">
            <a:avLst/>
          </a:prstGeom>
        </p:spPr>
        <p:txBody>
          <a:bodyPr vert="horz" lIns="112311" tIns="56156" rIns="112311" bIns="56156" rtlCol="0"/>
          <a:lstStyle>
            <a:lvl1pPr algn="r">
              <a:defRPr sz="1600"/>
            </a:lvl1pPr>
          </a:lstStyle>
          <a:p>
            <a:fld id="{0A4710EF-B2C5-1742-B9DD-BDD868C8A328}" type="datetimeFigureOut">
              <a:rPr lang="en-US" smtClean="0"/>
              <a:t>4/3/25</a:t>
            </a:fld>
            <a:endParaRPr lang="en-US" dirty="0"/>
          </a:p>
        </p:txBody>
      </p:sp>
      <p:sp>
        <p:nvSpPr>
          <p:cNvPr id="4" name="Slide Image Placeholder 3"/>
          <p:cNvSpPr>
            <a:spLocks noGrp="1" noRot="1" noChangeAspect="1"/>
          </p:cNvSpPr>
          <p:nvPr>
            <p:ph type="sldImg" idx="2"/>
          </p:nvPr>
        </p:nvSpPr>
        <p:spPr>
          <a:xfrm>
            <a:off x="776288" y="1200150"/>
            <a:ext cx="5762625" cy="3241675"/>
          </a:xfrm>
          <a:prstGeom prst="rect">
            <a:avLst/>
          </a:prstGeom>
          <a:noFill/>
          <a:ln w="12700">
            <a:solidFill>
              <a:prstClr val="black"/>
            </a:solidFill>
          </a:ln>
        </p:spPr>
        <p:txBody>
          <a:bodyPr vert="horz" lIns="112311" tIns="56156" rIns="112311" bIns="56156" rtlCol="0" anchor="ctr"/>
          <a:lstStyle/>
          <a:p>
            <a:endParaRPr lang="en-US" dirty="0"/>
          </a:p>
        </p:txBody>
      </p:sp>
      <p:sp>
        <p:nvSpPr>
          <p:cNvPr id="5" name="Notes Placeholder 4"/>
          <p:cNvSpPr>
            <a:spLocks noGrp="1"/>
          </p:cNvSpPr>
          <p:nvPr>
            <p:ph type="body" sz="quarter" idx="3"/>
          </p:nvPr>
        </p:nvSpPr>
        <p:spPr>
          <a:xfrm>
            <a:off x="731520" y="4620579"/>
            <a:ext cx="5852160" cy="3780473"/>
          </a:xfrm>
          <a:prstGeom prst="rect">
            <a:avLst/>
          </a:prstGeom>
        </p:spPr>
        <p:txBody>
          <a:bodyPr vert="horz" lIns="112311" tIns="56156" rIns="112311" bIns="5615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9119475"/>
            <a:ext cx="3169919" cy="481726"/>
          </a:xfrm>
          <a:prstGeom prst="rect">
            <a:avLst/>
          </a:prstGeom>
        </p:spPr>
        <p:txBody>
          <a:bodyPr vert="horz" lIns="112311" tIns="56156" rIns="112311" bIns="56156" rtlCol="0" anchor="b"/>
          <a:lstStyle>
            <a:lvl1pPr algn="l">
              <a:defRPr sz="1600"/>
            </a:lvl1pPr>
          </a:lstStyle>
          <a:p>
            <a:endParaRPr lang="en-US" dirty="0"/>
          </a:p>
        </p:txBody>
      </p:sp>
      <p:sp>
        <p:nvSpPr>
          <p:cNvPr id="7" name="Slide Number Placeholder 6"/>
          <p:cNvSpPr>
            <a:spLocks noGrp="1"/>
          </p:cNvSpPr>
          <p:nvPr>
            <p:ph type="sldNum" sz="quarter" idx="5"/>
          </p:nvPr>
        </p:nvSpPr>
        <p:spPr>
          <a:xfrm>
            <a:off x="4143590" y="9119475"/>
            <a:ext cx="3169919" cy="481726"/>
          </a:xfrm>
          <a:prstGeom prst="rect">
            <a:avLst/>
          </a:prstGeom>
        </p:spPr>
        <p:txBody>
          <a:bodyPr vert="horz" lIns="112311" tIns="56156" rIns="112311" bIns="56156" rtlCol="0" anchor="b"/>
          <a:lstStyle>
            <a:lvl1pPr algn="r">
              <a:defRPr sz="1600"/>
            </a:lvl1pPr>
          </a:lstStyle>
          <a:p>
            <a:fld id="{5F18BF93-01B7-3C4F-8DFD-BB777A5D8859}" type="slidenum">
              <a:rPr lang="en-US" smtClean="0"/>
              <a:t>‹#›</a:t>
            </a:fld>
            <a:endParaRPr lang="en-US" dirty="0"/>
          </a:p>
        </p:txBody>
      </p:sp>
    </p:spTree>
    <p:extLst>
      <p:ext uri="{BB962C8B-B14F-4D97-AF65-F5344CB8AC3E}">
        <p14:creationId xmlns:p14="http://schemas.microsoft.com/office/powerpoint/2010/main" val="15001569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A0A0A"/>
                </a:solidFill>
                <a:effectLst/>
                <a:latin typeface="Conv_Akk_Pro"/>
              </a:rPr>
              <a:t>The EU’s new Taxonomy Regulation is designed to support the transformation of the EU economy to meet its European Green Deal objectives, including the 2050 climate-neutrality target. As a classification tool, it seeks to provide clarity for companies, capital markets, and policy makers on which economic activities are sustainable. As a screening tool, it seeks to support investment flows into those activities.</a:t>
            </a:r>
          </a:p>
          <a:p>
            <a:endParaRPr lang="en-GB" b="0" i="0" dirty="0">
              <a:solidFill>
                <a:srgbClr val="0A0A0A"/>
              </a:solidFill>
              <a:effectLst/>
              <a:latin typeface="Conv_Akk_Pro"/>
            </a:endParaRPr>
          </a:p>
          <a:p>
            <a:endParaRPr lang="en-US" dirty="0"/>
          </a:p>
        </p:txBody>
      </p:sp>
      <p:sp>
        <p:nvSpPr>
          <p:cNvPr id="4" name="Slide Number Placeholder 3"/>
          <p:cNvSpPr>
            <a:spLocks noGrp="1"/>
          </p:cNvSpPr>
          <p:nvPr>
            <p:ph type="sldNum" sz="quarter" idx="5"/>
          </p:nvPr>
        </p:nvSpPr>
        <p:spPr/>
        <p:txBody>
          <a:bodyPr/>
          <a:lstStyle/>
          <a:p>
            <a:fld id="{06BB0F65-B36C-524B-AAA2-E693A4AA67BE}" type="slidenum">
              <a:rPr lang="en-US" smtClean="0"/>
              <a:t>1</a:t>
            </a:fld>
            <a:endParaRPr lang="en-US"/>
          </a:p>
        </p:txBody>
      </p:sp>
    </p:spTree>
    <p:extLst>
      <p:ext uri="{BB962C8B-B14F-4D97-AF65-F5344CB8AC3E}">
        <p14:creationId xmlns:p14="http://schemas.microsoft.com/office/powerpoint/2010/main" val="2399973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b="1" dirty="0"/>
              <a:t>3.2.2</a:t>
            </a:r>
          </a:p>
          <a:p>
            <a:r>
              <a:rPr lang="en-GB" b="1" dirty="0"/>
              <a:t>1.  A company-level risk assessment, based on conducting desk research at a minimum, to scope and identify known, likely, and potential environmental risks associated with the applicant company’s own operations, final manufacturing facilities, the product’s supply chain, product use, product cycling and end of use, relevant communities, potentially affected groups, and other relevant stakeholders.</a:t>
            </a:r>
            <a:endParaRPr lang="en-NL" b="1" dirty="0"/>
          </a:p>
          <a:p>
            <a:endParaRPr lang="en-NL"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Aligned directionally with the CSDDD which requires to identify adverse impacts taking into account risk factors. The assessment of adverse impacts extends beyond the desk research and includes 1) mapping of areas where adverse impacts are most likely to occur and to be most severe. 2) based on the results of that mapping, carry out an in-depth assessment in the areas where adverse impacts were identified to be most likely to occur and most severe. The Directive looks into the upstream supply chain and not the use phase or end of life management. In this regard, C2C Certified goes further than the Directive.</a:t>
            </a:r>
            <a:endParaRPr lang="en-NL" sz="1200" dirty="0"/>
          </a:p>
          <a:p>
            <a:endParaRPr lang="en-NL" dirty="0"/>
          </a:p>
          <a:p>
            <a:r>
              <a:rPr lang="en-NL" dirty="0"/>
              <a:t>Listed de facto high risks --&gt; aligned </a:t>
            </a:r>
          </a:p>
        </p:txBody>
      </p:sp>
      <p:sp>
        <p:nvSpPr>
          <p:cNvPr id="4" name="Slide Number Placeholder 3"/>
          <p:cNvSpPr>
            <a:spLocks noGrp="1"/>
          </p:cNvSpPr>
          <p:nvPr>
            <p:ph type="sldNum" sz="quarter" idx="5"/>
          </p:nvPr>
        </p:nvSpPr>
        <p:spPr/>
        <p:txBody>
          <a:bodyPr/>
          <a:lstStyle/>
          <a:p>
            <a:fld id="{5F18BF93-01B7-3C4F-8DFD-BB777A5D8859}" type="slidenum">
              <a:rPr lang="en-US" smtClean="0"/>
              <a:t>13</a:t>
            </a:fld>
            <a:endParaRPr lang="en-US" dirty="0"/>
          </a:p>
        </p:txBody>
      </p:sp>
    </p:spTree>
    <p:extLst>
      <p:ext uri="{BB962C8B-B14F-4D97-AF65-F5344CB8AC3E}">
        <p14:creationId xmlns:p14="http://schemas.microsoft.com/office/powerpoint/2010/main" val="806554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34D6B-A553-74B4-FF1B-7485C6C64F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D5F703-FCEB-93AF-162A-56AF8BD107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5F0A83-AC95-52D6-284E-98C90E212471}"/>
              </a:ext>
            </a:extLst>
          </p:cNvPr>
          <p:cNvSpPr>
            <a:spLocks noGrp="1"/>
          </p:cNvSpPr>
          <p:nvPr>
            <p:ph type="body" idx="1"/>
          </p:nvPr>
        </p:nvSpPr>
        <p:spPr/>
        <p:txBody>
          <a:bodyPr/>
          <a:lstStyle/>
          <a:p>
            <a:r>
              <a:rPr lang="en-NL" b="1" dirty="0"/>
              <a:t>3.2.2</a:t>
            </a:r>
          </a:p>
          <a:p>
            <a:r>
              <a:rPr lang="en-GB" b="1" dirty="0"/>
              <a:t>1.  A company-level risk assessment, based on conducting desk research at a minimum, to scope and identify known, likely, and potential environmental risks associated with the applicant company’s own operations, final manufacturing facilities, the product’s supply chain, product use, product cycling and end of use, relevant communities, potentially affected groups, and other relevant stakeholders.</a:t>
            </a:r>
            <a:endParaRPr lang="en-NL" b="1" dirty="0"/>
          </a:p>
          <a:p>
            <a:endParaRPr lang="en-NL"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Aligned directionally with the CSDDD which requires to identify adverse impacts taking into account risk factors. The assessment of adverse impacts extends beyond the desk research and includes 1) mapping of areas where adverse impacts are most likely to occur and to be most severe. 2) based on the results of that mapping, carry out an in-depth assessment in the areas where adverse impacts were identified to be most likely to occur and most severe. The Directive looks into the upstream supply chain and not the use phase or end of life management. In this regard, C2C Certified goes further than the Directive.</a:t>
            </a:r>
            <a:endParaRPr lang="en-NL" sz="1200" dirty="0"/>
          </a:p>
          <a:p>
            <a:endParaRPr lang="en-NL" dirty="0"/>
          </a:p>
          <a:p>
            <a:r>
              <a:rPr lang="en-NL" dirty="0"/>
              <a:t>Listed de facto high risks --&gt; aligned </a:t>
            </a:r>
          </a:p>
        </p:txBody>
      </p:sp>
      <p:sp>
        <p:nvSpPr>
          <p:cNvPr id="4" name="Slide Number Placeholder 3">
            <a:extLst>
              <a:ext uri="{FF2B5EF4-FFF2-40B4-BE49-F238E27FC236}">
                <a16:creationId xmlns:a16="http://schemas.microsoft.com/office/drawing/2014/main" id="{37B82C31-D7CD-EED8-6F27-8E9CBB779238}"/>
              </a:ext>
            </a:extLst>
          </p:cNvPr>
          <p:cNvSpPr>
            <a:spLocks noGrp="1"/>
          </p:cNvSpPr>
          <p:nvPr>
            <p:ph type="sldNum" sz="quarter" idx="5"/>
          </p:nvPr>
        </p:nvSpPr>
        <p:spPr/>
        <p:txBody>
          <a:bodyPr/>
          <a:lstStyle/>
          <a:p>
            <a:fld id="{5F18BF93-01B7-3C4F-8DFD-BB777A5D8859}" type="slidenum">
              <a:rPr lang="en-US" smtClean="0"/>
              <a:t>14</a:t>
            </a:fld>
            <a:endParaRPr lang="en-US" dirty="0"/>
          </a:p>
        </p:txBody>
      </p:sp>
    </p:spTree>
    <p:extLst>
      <p:ext uri="{BB962C8B-B14F-4D97-AF65-F5344CB8AC3E}">
        <p14:creationId xmlns:p14="http://schemas.microsoft.com/office/powerpoint/2010/main" val="3052699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698E9-9621-8198-BA6A-019423BF5D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CB40C-AD23-AE29-8CBE-DBA85BA7E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37FAF4-5302-61BD-33BA-F8544C75EB2F}"/>
              </a:ext>
            </a:extLst>
          </p:cNvPr>
          <p:cNvSpPr>
            <a:spLocks noGrp="1"/>
          </p:cNvSpPr>
          <p:nvPr>
            <p:ph type="body" idx="1"/>
          </p:nvPr>
        </p:nvSpPr>
        <p:spPr/>
        <p:txBody>
          <a:bodyPr/>
          <a:lstStyle/>
          <a:p>
            <a:r>
              <a:rPr lang="en-NL" b="1" dirty="0"/>
              <a:t>3.2.2</a:t>
            </a:r>
          </a:p>
          <a:p>
            <a:r>
              <a:rPr lang="en-GB" b="1" dirty="0"/>
              <a:t>1.  A company-level risk assessment, based on conducting desk research at a minimum, to scope and identify known, likely, and potential environmental risks associated with the applicant company’s own operations, final manufacturing facilities, the product’s supply chain, product use, product cycling and end of use, relevant communities, potentially affected groups, and other relevant stakeholders.</a:t>
            </a:r>
            <a:endParaRPr lang="en-NL" b="1" dirty="0"/>
          </a:p>
          <a:p>
            <a:endParaRPr lang="en-NL"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Aligned directionally with the CSDDD which requires to identify adverse impacts taking into account risk factors. The assessment of adverse impacts extends beyond the desk research and includes 1) mapping of areas where adverse impacts are most likely to occur and to be most severe. 2) based on the results of that mapping, carry out an in-depth assessment in the areas where adverse impacts were identified to be most likely to occur and most severe. The Directive looks into the upstream supply chain and not the use phase or end of life management. In this regard, C2C Certified goes further than the Directive.</a:t>
            </a:r>
            <a:endParaRPr lang="en-NL" sz="1200" dirty="0"/>
          </a:p>
          <a:p>
            <a:endParaRPr lang="en-NL" dirty="0"/>
          </a:p>
          <a:p>
            <a:r>
              <a:rPr lang="en-NL" dirty="0"/>
              <a:t>Listed de facto high risks --&gt; aligned </a:t>
            </a:r>
          </a:p>
        </p:txBody>
      </p:sp>
      <p:sp>
        <p:nvSpPr>
          <p:cNvPr id="4" name="Slide Number Placeholder 3">
            <a:extLst>
              <a:ext uri="{FF2B5EF4-FFF2-40B4-BE49-F238E27FC236}">
                <a16:creationId xmlns:a16="http://schemas.microsoft.com/office/drawing/2014/main" id="{EB544241-5D1F-845C-0732-222FDF95FF12}"/>
              </a:ext>
            </a:extLst>
          </p:cNvPr>
          <p:cNvSpPr>
            <a:spLocks noGrp="1"/>
          </p:cNvSpPr>
          <p:nvPr>
            <p:ph type="sldNum" sz="quarter" idx="5"/>
          </p:nvPr>
        </p:nvSpPr>
        <p:spPr/>
        <p:txBody>
          <a:bodyPr/>
          <a:lstStyle/>
          <a:p>
            <a:fld id="{5F18BF93-01B7-3C4F-8DFD-BB777A5D8859}" type="slidenum">
              <a:rPr lang="en-US" smtClean="0"/>
              <a:t>15</a:t>
            </a:fld>
            <a:endParaRPr lang="en-US" dirty="0"/>
          </a:p>
        </p:txBody>
      </p:sp>
    </p:spTree>
    <p:extLst>
      <p:ext uri="{BB962C8B-B14F-4D97-AF65-F5344CB8AC3E}">
        <p14:creationId xmlns:p14="http://schemas.microsoft.com/office/powerpoint/2010/main" val="959109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0E582-7498-CFC9-272D-F109A812B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80F17-3ABD-691A-449F-D35BBE9EB3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4A9B16-088A-669A-7BE3-65D344E32AA9}"/>
              </a:ext>
            </a:extLst>
          </p:cNvPr>
          <p:cNvSpPr>
            <a:spLocks noGrp="1"/>
          </p:cNvSpPr>
          <p:nvPr>
            <p:ph type="body" idx="1"/>
          </p:nvPr>
        </p:nvSpPr>
        <p:spPr/>
        <p:txBody>
          <a:bodyPr/>
          <a:lstStyle/>
          <a:p>
            <a:r>
              <a:rPr lang="en-NL" b="1" dirty="0"/>
              <a:t>3.2.2</a:t>
            </a:r>
          </a:p>
          <a:p>
            <a:r>
              <a:rPr lang="en-GB" b="1" dirty="0"/>
              <a:t>1.  A company-level risk assessment, based on conducting desk research at a minimum, to scope and identify known, likely, and potential environmental risks associated with the applicant company’s own operations, final manufacturing facilities, the product’s supply chain, product use, product cycling and end of use, relevant communities, potentially affected groups, and other relevant stakeholders.</a:t>
            </a:r>
            <a:endParaRPr lang="en-NL" b="1" dirty="0"/>
          </a:p>
          <a:p>
            <a:endParaRPr lang="en-NL"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Aligned directionally with the CSDDD which requires to identify adverse impacts taking into account risk factors. The assessment of adverse impacts extends beyond the desk research and includes 1) mapping of areas where adverse impacts are most likely to occur and to be most severe. 2) based on the results of that mapping, carry out an in-depth assessment in the areas where adverse impacts were identified to be most likely to occur and most severe. The Directive looks into the upstream supply chain and not the use phase or end of life management. In this regard, C2C Certified goes further than the Directive.</a:t>
            </a:r>
            <a:endParaRPr lang="en-NL" sz="1200" dirty="0"/>
          </a:p>
          <a:p>
            <a:endParaRPr lang="en-NL" dirty="0"/>
          </a:p>
          <a:p>
            <a:r>
              <a:rPr lang="en-NL" dirty="0"/>
              <a:t>Listed de facto high risks --&gt; aligned </a:t>
            </a:r>
          </a:p>
        </p:txBody>
      </p:sp>
      <p:sp>
        <p:nvSpPr>
          <p:cNvPr id="4" name="Slide Number Placeholder 3">
            <a:extLst>
              <a:ext uri="{FF2B5EF4-FFF2-40B4-BE49-F238E27FC236}">
                <a16:creationId xmlns:a16="http://schemas.microsoft.com/office/drawing/2014/main" id="{D6654BA3-C4CE-3ADD-7F89-8789835628BE}"/>
              </a:ext>
            </a:extLst>
          </p:cNvPr>
          <p:cNvSpPr>
            <a:spLocks noGrp="1"/>
          </p:cNvSpPr>
          <p:nvPr>
            <p:ph type="sldNum" sz="quarter" idx="5"/>
          </p:nvPr>
        </p:nvSpPr>
        <p:spPr/>
        <p:txBody>
          <a:bodyPr/>
          <a:lstStyle/>
          <a:p>
            <a:fld id="{5F18BF93-01B7-3C4F-8DFD-BB777A5D8859}" type="slidenum">
              <a:rPr lang="en-US" smtClean="0"/>
              <a:t>16</a:t>
            </a:fld>
            <a:endParaRPr lang="en-US" dirty="0"/>
          </a:p>
        </p:txBody>
      </p:sp>
    </p:spTree>
    <p:extLst>
      <p:ext uri="{BB962C8B-B14F-4D97-AF65-F5344CB8AC3E}">
        <p14:creationId xmlns:p14="http://schemas.microsoft.com/office/powerpoint/2010/main" val="3808643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418FD-7449-BC76-CFFD-5D86BD4F8A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E68B2-AE59-7124-1533-6DA25CFA18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C0CFE-9D9F-97AA-CABA-230839A7DB10}"/>
              </a:ext>
            </a:extLst>
          </p:cNvPr>
          <p:cNvSpPr>
            <a:spLocks noGrp="1"/>
          </p:cNvSpPr>
          <p:nvPr>
            <p:ph type="body" idx="1"/>
          </p:nvPr>
        </p:nvSpPr>
        <p:spPr/>
        <p:txBody>
          <a:bodyPr/>
          <a:lstStyle/>
          <a:p>
            <a:r>
              <a:rPr lang="en-NL" b="1" dirty="0"/>
              <a:t>3.2.2</a:t>
            </a:r>
          </a:p>
          <a:p>
            <a:r>
              <a:rPr lang="en-GB" b="1" dirty="0"/>
              <a:t>1.  A company-level risk assessment, based on conducting desk research at a minimum, to scope and identify known, likely, and potential environmental risks associated with the applicant company’s own operations, final manufacturing facilities, the product’s supply chain, product use, product cycling and end of use, relevant communities, potentially affected groups, and other relevant stakeholders.</a:t>
            </a:r>
            <a:endParaRPr lang="en-NL" b="1" dirty="0"/>
          </a:p>
          <a:p>
            <a:endParaRPr lang="en-NL"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Aligned directionally with the CSDDD which requires to identify adverse impacts taking into account risk factors. The assessment of adverse impacts extends beyond the desk research and includes 1) mapping of areas where adverse impacts are most likely to occur and to be most severe. 2) based on the results of that mapping, carry out an in-depth assessment in the areas where adverse impacts were identified to be most likely to occur and most severe. The Directive looks into the upstream supply chain and not the use phase or end of life management. In this regard, C2C Certified goes further than the Directive.</a:t>
            </a:r>
            <a:endParaRPr lang="en-NL" sz="1200" dirty="0"/>
          </a:p>
          <a:p>
            <a:endParaRPr lang="en-NL" dirty="0"/>
          </a:p>
          <a:p>
            <a:r>
              <a:rPr lang="en-NL" dirty="0"/>
              <a:t>Listed de facto high risks --&gt; aligned </a:t>
            </a:r>
          </a:p>
        </p:txBody>
      </p:sp>
      <p:sp>
        <p:nvSpPr>
          <p:cNvPr id="4" name="Slide Number Placeholder 3">
            <a:extLst>
              <a:ext uri="{FF2B5EF4-FFF2-40B4-BE49-F238E27FC236}">
                <a16:creationId xmlns:a16="http://schemas.microsoft.com/office/drawing/2014/main" id="{1C50E5EC-9126-145B-7F44-81198BA5777D}"/>
              </a:ext>
            </a:extLst>
          </p:cNvPr>
          <p:cNvSpPr>
            <a:spLocks noGrp="1"/>
          </p:cNvSpPr>
          <p:nvPr>
            <p:ph type="sldNum" sz="quarter" idx="5"/>
          </p:nvPr>
        </p:nvSpPr>
        <p:spPr/>
        <p:txBody>
          <a:bodyPr/>
          <a:lstStyle/>
          <a:p>
            <a:fld id="{5F18BF93-01B7-3C4F-8DFD-BB777A5D8859}" type="slidenum">
              <a:rPr lang="en-US" smtClean="0"/>
              <a:t>17</a:t>
            </a:fld>
            <a:endParaRPr lang="en-US" dirty="0"/>
          </a:p>
        </p:txBody>
      </p:sp>
    </p:spTree>
    <p:extLst>
      <p:ext uri="{BB962C8B-B14F-4D97-AF65-F5344CB8AC3E}">
        <p14:creationId xmlns:p14="http://schemas.microsoft.com/office/powerpoint/2010/main" val="1674122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21</a:t>
            </a:fld>
            <a:endParaRPr lang="en-US" dirty="0"/>
          </a:p>
        </p:txBody>
      </p:sp>
    </p:spTree>
    <p:extLst>
      <p:ext uri="{BB962C8B-B14F-4D97-AF65-F5344CB8AC3E}">
        <p14:creationId xmlns:p14="http://schemas.microsoft.com/office/powerpoint/2010/main" val="3444712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969FF-9330-08F7-C1B6-6C730013BE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C20B00-EC60-3C63-DCAA-68DF4B4829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02004-9727-0D93-3D6A-14C0A8E5EE3D}"/>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0ACF97D6-A09D-2DC1-30CD-EF8B97BA9C70}"/>
              </a:ext>
            </a:extLst>
          </p:cNvPr>
          <p:cNvSpPr>
            <a:spLocks noGrp="1"/>
          </p:cNvSpPr>
          <p:nvPr>
            <p:ph type="sldNum" sz="quarter" idx="5"/>
          </p:nvPr>
        </p:nvSpPr>
        <p:spPr/>
        <p:txBody>
          <a:bodyPr/>
          <a:lstStyle/>
          <a:p>
            <a:fld id="{5F18BF93-01B7-3C4F-8DFD-BB777A5D8859}" type="slidenum">
              <a:rPr lang="en-US" smtClean="0"/>
              <a:t>22</a:t>
            </a:fld>
            <a:endParaRPr lang="en-US" dirty="0"/>
          </a:p>
        </p:txBody>
      </p:sp>
    </p:spTree>
    <p:extLst>
      <p:ext uri="{BB962C8B-B14F-4D97-AF65-F5344CB8AC3E}">
        <p14:creationId xmlns:p14="http://schemas.microsoft.com/office/powerpoint/2010/main" val="4244257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E7622-6630-80FC-E401-48AF5DDFB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75E51-71CB-A39E-528C-2991E6D158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74647F-A514-8EC9-ED0F-9999DABB7AC7}"/>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1E3EBF14-479B-9CCB-EA31-EC835166A45B}"/>
              </a:ext>
            </a:extLst>
          </p:cNvPr>
          <p:cNvSpPr>
            <a:spLocks noGrp="1"/>
          </p:cNvSpPr>
          <p:nvPr>
            <p:ph type="sldNum" sz="quarter" idx="5"/>
          </p:nvPr>
        </p:nvSpPr>
        <p:spPr/>
        <p:txBody>
          <a:bodyPr/>
          <a:lstStyle/>
          <a:p>
            <a:fld id="{5F18BF93-01B7-3C4F-8DFD-BB777A5D8859}" type="slidenum">
              <a:rPr lang="en-US" smtClean="0"/>
              <a:t>23</a:t>
            </a:fld>
            <a:endParaRPr lang="en-US" dirty="0"/>
          </a:p>
        </p:txBody>
      </p:sp>
    </p:spTree>
    <p:extLst>
      <p:ext uri="{BB962C8B-B14F-4D97-AF65-F5344CB8AC3E}">
        <p14:creationId xmlns:p14="http://schemas.microsoft.com/office/powerpoint/2010/main" val="37536678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24</a:t>
            </a:fld>
            <a:endParaRPr lang="en-US" dirty="0"/>
          </a:p>
        </p:txBody>
      </p:sp>
    </p:spTree>
    <p:extLst>
      <p:ext uri="{BB962C8B-B14F-4D97-AF65-F5344CB8AC3E}">
        <p14:creationId xmlns:p14="http://schemas.microsoft.com/office/powerpoint/2010/main" val="315505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25</a:t>
            </a:fld>
            <a:endParaRPr lang="en-US" dirty="0"/>
          </a:p>
        </p:txBody>
      </p:sp>
    </p:spTree>
    <p:extLst>
      <p:ext uri="{BB962C8B-B14F-4D97-AF65-F5344CB8AC3E}">
        <p14:creationId xmlns:p14="http://schemas.microsoft.com/office/powerpoint/2010/main" val="847795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a:t>
            </a:fld>
            <a:endParaRPr lang="en-US" dirty="0"/>
          </a:p>
        </p:txBody>
      </p:sp>
    </p:spTree>
    <p:extLst>
      <p:ext uri="{BB962C8B-B14F-4D97-AF65-F5344CB8AC3E}">
        <p14:creationId xmlns:p14="http://schemas.microsoft.com/office/powerpoint/2010/main" val="20156342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26</a:t>
            </a:fld>
            <a:endParaRPr lang="en-US" dirty="0"/>
          </a:p>
        </p:txBody>
      </p:sp>
    </p:spTree>
    <p:extLst>
      <p:ext uri="{BB962C8B-B14F-4D97-AF65-F5344CB8AC3E}">
        <p14:creationId xmlns:p14="http://schemas.microsoft.com/office/powerpoint/2010/main" val="15779029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34E47-70C6-1E8D-D4B8-DE3933DACF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127C37-6662-EF0F-30EB-B36960390F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2FE34-7D40-7ED5-462C-3525A88D54DA}"/>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564A84BD-BAC3-323D-F764-1518625D7052}"/>
              </a:ext>
            </a:extLst>
          </p:cNvPr>
          <p:cNvSpPr>
            <a:spLocks noGrp="1"/>
          </p:cNvSpPr>
          <p:nvPr>
            <p:ph type="sldNum" sz="quarter" idx="5"/>
          </p:nvPr>
        </p:nvSpPr>
        <p:spPr/>
        <p:txBody>
          <a:bodyPr/>
          <a:lstStyle/>
          <a:p>
            <a:fld id="{5F18BF93-01B7-3C4F-8DFD-BB777A5D8859}" type="slidenum">
              <a:rPr lang="en-US" smtClean="0"/>
              <a:t>33</a:t>
            </a:fld>
            <a:endParaRPr lang="en-US" dirty="0"/>
          </a:p>
        </p:txBody>
      </p:sp>
    </p:spTree>
    <p:extLst>
      <p:ext uri="{BB962C8B-B14F-4D97-AF65-F5344CB8AC3E}">
        <p14:creationId xmlns:p14="http://schemas.microsoft.com/office/powerpoint/2010/main" val="1427831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DB237-A067-8F9F-4944-5E8FDB80C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A007F-705B-FAD2-6925-888E5EDEF1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6E1852-E546-7461-0E5D-96BA005CCA9D}"/>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CD24944E-7E72-DE50-287D-ADB0B64C0A4B}"/>
              </a:ext>
            </a:extLst>
          </p:cNvPr>
          <p:cNvSpPr>
            <a:spLocks noGrp="1"/>
          </p:cNvSpPr>
          <p:nvPr>
            <p:ph type="sldNum" sz="quarter" idx="5"/>
          </p:nvPr>
        </p:nvSpPr>
        <p:spPr/>
        <p:txBody>
          <a:bodyPr/>
          <a:lstStyle/>
          <a:p>
            <a:fld id="{5F18BF93-01B7-3C4F-8DFD-BB777A5D8859}" type="slidenum">
              <a:rPr lang="en-US" smtClean="0"/>
              <a:t>34</a:t>
            </a:fld>
            <a:endParaRPr lang="en-US" dirty="0"/>
          </a:p>
        </p:txBody>
      </p:sp>
    </p:spTree>
    <p:extLst>
      <p:ext uri="{BB962C8B-B14F-4D97-AF65-F5344CB8AC3E}">
        <p14:creationId xmlns:p14="http://schemas.microsoft.com/office/powerpoint/2010/main" val="741652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04C3A-1365-45EF-7999-4FE3E92D5E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50F6C7-6809-A18A-2C56-F9AFA6DD4B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84A1FA-82F6-7C35-0AEF-0C283E81AC93}"/>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0A19FF30-CFF8-2930-F407-73F641A68CC2}"/>
              </a:ext>
            </a:extLst>
          </p:cNvPr>
          <p:cNvSpPr>
            <a:spLocks noGrp="1"/>
          </p:cNvSpPr>
          <p:nvPr>
            <p:ph type="sldNum" sz="quarter" idx="5"/>
          </p:nvPr>
        </p:nvSpPr>
        <p:spPr/>
        <p:txBody>
          <a:bodyPr/>
          <a:lstStyle/>
          <a:p>
            <a:fld id="{5F18BF93-01B7-3C4F-8DFD-BB777A5D8859}" type="slidenum">
              <a:rPr lang="en-US" smtClean="0"/>
              <a:t>35</a:t>
            </a:fld>
            <a:endParaRPr lang="en-US" dirty="0"/>
          </a:p>
        </p:txBody>
      </p:sp>
    </p:spTree>
    <p:extLst>
      <p:ext uri="{BB962C8B-B14F-4D97-AF65-F5344CB8AC3E}">
        <p14:creationId xmlns:p14="http://schemas.microsoft.com/office/powerpoint/2010/main" val="2761950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B13A6-17F9-6B54-AA30-7D7CE547D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9A344C-5C9F-378B-2FB0-4EA15B402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83355-FE94-A769-4FDB-9FBBE27A8F0E}"/>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C81451AE-0755-4ED4-8C2E-9A677486DE3D}"/>
              </a:ext>
            </a:extLst>
          </p:cNvPr>
          <p:cNvSpPr>
            <a:spLocks noGrp="1"/>
          </p:cNvSpPr>
          <p:nvPr>
            <p:ph type="sldNum" sz="quarter" idx="5"/>
          </p:nvPr>
        </p:nvSpPr>
        <p:spPr/>
        <p:txBody>
          <a:bodyPr/>
          <a:lstStyle/>
          <a:p>
            <a:fld id="{5F18BF93-01B7-3C4F-8DFD-BB777A5D8859}" type="slidenum">
              <a:rPr lang="en-US" smtClean="0"/>
              <a:t>36</a:t>
            </a:fld>
            <a:endParaRPr lang="en-US" dirty="0"/>
          </a:p>
        </p:txBody>
      </p:sp>
    </p:spTree>
    <p:extLst>
      <p:ext uri="{BB962C8B-B14F-4D97-AF65-F5344CB8AC3E}">
        <p14:creationId xmlns:p14="http://schemas.microsoft.com/office/powerpoint/2010/main" val="381532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37</a:t>
            </a:fld>
            <a:endParaRPr lang="en-US" dirty="0"/>
          </a:p>
        </p:txBody>
      </p:sp>
    </p:spTree>
    <p:extLst>
      <p:ext uri="{BB962C8B-B14F-4D97-AF65-F5344CB8AC3E}">
        <p14:creationId xmlns:p14="http://schemas.microsoft.com/office/powerpoint/2010/main" val="29422828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EE21A-7468-A459-56A2-AEB3616E89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7A8149-727F-52AA-B278-D53642F64A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91DF90-694B-874D-4446-4DB4129DC76D}"/>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A8BF7073-3197-2904-FD40-FA3D1A721997}"/>
              </a:ext>
            </a:extLst>
          </p:cNvPr>
          <p:cNvSpPr>
            <a:spLocks noGrp="1"/>
          </p:cNvSpPr>
          <p:nvPr>
            <p:ph type="sldNum" sz="quarter" idx="5"/>
          </p:nvPr>
        </p:nvSpPr>
        <p:spPr/>
        <p:txBody>
          <a:bodyPr/>
          <a:lstStyle/>
          <a:p>
            <a:fld id="{5F18BF93-01B7-3C4F-8DFD-BB777A5D8859}" type="slidenum">
              <a:rPr lang="en-US" smtClean="0"/>
              <a:t>38</a:t>
            </a:fld>
            <a:endParaRPr lang="en-US" dirty="0"/>
          </a:p>
        </p:txBody>
      </p:sp>
    </p:spTree>
    <p:extLst>
      <p:ext uri="{BB962C8B-B14F-4D97-AF65-F5344CB8AC3E}">
        <p14:creationId xmlns:p14="http://schemas.microsoft.com/office/powerpoint/2010/main" val="1654691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57</a:t>
            </a:fld>
            <a:endParaRPr lang="en-US" dirty="0"/>
          </a:p>
        </p:txBody>
      </p:sp>
    </p:spTree>
    <p:extLst>
      <p:ext uri="{BB962C8B-B14F-4D97-AF65-F5344CB8AC3E}">
        <p14:creationId xmlns:p14="http://schemas.microsoft.com/office/powerpoint/2010/main" val="579676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069DB-FCBF-BF56-C1EB-FA9ADDF42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9234BA-0C13-70B2-57E7-042156D989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441C0-63DF-AD73-DA3B-FECFD0F985E2}"/>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13DA18BB-1F6F-933F-28B9-B97971F32A35}"/>
              </a:ext>
            </a:extLst>
          </p:cNvPr>
          <p:cNvSpPr>
            <a:spLocks noGrp="1"/>
          </p:cNvSpPr>
          <p:nvPr>
            <p:ph type="sldNum" sz="quarter" idx="5"/>
          </p:nvPr>
        </p:nvSpPr>
        <p:spPr/>
        <p:txBody>
          <a:bodyPr/>
          <a:lstStyle/>
          <a:p>
            <a:fld id="{5F18BF93-01B7-3C4F-8DFD-BB777A5D8859}" type="slidenum">
              <a:rPr lang="en-US" smtClean="0"/>
              <a:t>58</a:t>
            </a:fld>
            <a:endParaRPr lang="en-US" dirty="0"/>
          </a:p>
        </p:txBody>
      </p:sp>
    </p:spTree>
    <p:extLst>
      <p:ext uri="{BB962C8B-B14F-4D97-AF65-F5344CB8AC3E}">
        <p14:creationId xmlns:p14="http://schemas.microsoft.com/office/powerpoint/2010/main" val="9237370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ABBEF-36DE-F2AC-C596-664C2D35F9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5C363-A286-ED84-E6A9-BE41A5D326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348551-7AD2-349F-5BB7-797850AD4A30}"/>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07FD132D-5B81-5FFF-90F3-62E16BB27D5D}"/>
              </a:ext>
            </a:extLst>
          </p:cNvPr>
          <p:cNvSpPr>
            <a:spLocks noGrp="1"/>
          </p:cNvSpPr>
          <p:nvPr>
            <p:ph type="sldNum" sz="quarter" idx="5"/>
          </p:nvPr>
        </p:nvSpPr>
        <p:spPr/>
        <p:txBody>
          <a:bodyPr/>
          <a:lstStyle/>
          <a:p>
            <a:fld id="{5F18BF93-01B7-3C4F-8DFD-BB777A5D8859}" type="slidenum">
              <a:rPr lang="en-US" smtClean="0"/>
              <a:t>59</a:t>
            </a:fld>
            <a:endParaRPr lang="en-US" dirty="0"/>
          </a:p>
        </p:txBody>
      </p:sp>
    </p:spTree>
    <p:extLst>
      <p:ext uri="{BB962C8B-B14F-4D97-AF65-F5344CB8AC3E}">
        <p14:creationId xmlns:p14="http://schemas.microsoft.com/office/powerpoint/2010/main" val="2625391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A0A0A"/>
                </a:solidFill>
                <a:effectLst/>
                <a:latin typeface="Conv_Akk_Pro"/>
              </a:rPr>
              <a:t>At over 550 pages (with more to come), the EU Taxonomy can be daunting – even to the initiated. Let’s start with the basics. The Taxonomy is </a:t>
            </a:r>
            <a:r>
              <a:rPr lang="en-GB" b="1" i="0" dirty="0">
                <a:solidFill>
                  <a:srgbClr val="0A0A0A"/>
                </a:solidFill>
                <a:effectLst/>
                <a:latin typeface="Conv_Akk_Pro"/>
              </a:rPr>
              <a:t>primarily a classification system for economic activities</a:t>
            </a:r>
            <a:r>
              <a:rPr lang="en-GB" b="0" i="0" dirty="0">
                <a:solidFill>
                  <a:srgbClr val="0A0A0A"/>
                </a:solidFill>
                <a:effectLst/>
                <a:latin typeface="Conv_Akk_Pro"/>
              </a:rPr>
              <a:t>. Like any classification system, it has definitions and rules. The EU Taxonomy’s definitions and rules determine which economic activities are environmentally sustainable.</a:t>
            </a:r>
          </a:p>
          <a:p>
            <a:pPr algn="l"/>
            <a:r>
              <a:rPr lang="en-GB" b="0" i="0" dirty="0">
                <a:solidFill>
                  <a:srgbClr val="0A0A0A"/>
                </a:solidFill>
                <a:effectLst/>
                <a:latin typeface="Conv_Akk_Pro"/>
              </a:rPr>
              <a:t>As a classification system, the Taxonomy was </a:t>
            </a:r>
            <a:r>
              <a:rPr lang="en-GB" b="1" i="0" dirty="0">
                <a:solidFill>
                  <a:srgbClr val="0A0A0A"/>
                </a:solidFill>
                <a:effectLst/>
                <a:latin typeface="Conv_Akk_Pro"/>
              </a:rPr>
              <a:t>created to address greenwas</a:t>
            </a:r>
            <a:r>
              <a:rPr lang="en-GB" b="0" i="0" dirty="0">
                <a:solidFill>
                  <a:srgbClr val="0A0A0A"/>
                </a:solidFill>
                <a:effectLst/>
                <a:latin typeface="Conv_Akk_Pro"/>
              </a:rPr>
              <a:t>hing by </a:t>
            </a:r>
            <a:r>
              <a:rPr lang="en-GB" b="1" i="0" dirty="0">
                <a:solidFill>
                  <a:srgbClr val="0A0A0A"/>
                </a:solidFill>
                <a:effectLst/>
                <a:latin typeface="Conv_Akk_Pro"/>
              </a:rPr>
              <a:t>enabling market participants to identify and invest in sustainable assets with more confidence</a:t>
            </a:r>
            <a:r>
              <a:rPr lang="en-GB" b="0" i="0" dirty="0">
                <a:solidFill>
                  <a:srgbClr val="0A0A0A"/>
                </a:solidFill>
                <a:effectLst/>
                <a:latin typeface="Conv_Akk_Pro"/>
              </a:rPr>
              <a:t>. However, the Regulation also places new Taxonomy linked disclosure obligations on companies and on financial market participants.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chemeClr val="accent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chemeClr val="accent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chemeClr val="accent1"/>
                </a:solidFill>
                <a:effectLst/>
              </a:rPr>
              <a:t>The EU taxonomy is a fundamental element of the EU’s sustainable finance framework and a key tool for market transparency. It aims at channelling investments towards the economic activities essential for transitioning in accordance with the objectives of the European Green Deal.</a:t>
            </a:r>
          </a:p>
          <a:p>
            <a:endParaRPr lang="en-NL" dirty="0"/>
          </a:p>
          <a:p>
            <a:endParaRPr lang="en-NL"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0F0085"/>
                </a:solidFill>
                <a:effectLst/>
                <a:highlight>
                  <a:srgbClr val="FFFFFF"/>
                </a:highlight>
              </a:rPr>
              <a:t>The EU Taxonomy serves as a classification system designed to assist companies and investors in identifying economic activities that are "environmentally sustainable" for informed sustainable investment choices. An activity is considered environmentally sustainable if it significantly contributes to one or more of the EU's climate and environmental objectives without significantly harming any of these objectives, and if it adheres to specific minimum safeguards.</a:t>
            </a:r>
          </a:p>
          <a:p>
            <a:endParaRPr lang="en-NL" dirty="0"/>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3</a:t>
            </a:fld>
            <a:endParaRPr lang="en-US" dirty="0"/>
          </a:p>
        </p:txBody>
      </p:sp>
    </p:spTree>
    <p:extLst>
      <p:ext uri="{BB962C8B-B14F-4D97-AF65-F5344CB8AC3E}">
        <p14:creationId xmlns:p14="http://schemas.microsoft.com/office/powerpoint/2010/main" val="11266057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684F9-AE78-C63C-4B45-20CAA929D5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E80C96-D6DF-B693-9D9E-B4081D78D2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59539C-7AD8-AB4E-0858-2FBDFB9C0457}"/>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0B4DD295-DBB8-5812-994B-A133CCD55D0C}"/>
              </a:ext>
            </a:extLst>
          </p:cNvPr>
          <p:cNvSpPr>
            <a:spLocks noGrp="1"/>
          </p:cNvSpPr>
          <p:nvPr>
            <p:ph type="sldNum" sz="quarter" idx="5"/>
          </p:nvPr>
        </p:nvSpPr>
        <p:spPr/>
        <p:txBody>
          <a:bodyPr/>
          <a:lstStyle/>
          <a:p>
            <a:fld id="{5F18BF93-01B7-3C4F-8DFD-BB777A5D8859}" type="slidenum">
              <a:rPr lang="en-US" smtClean="0"/>
              <a:t>60</a:t>
            </a:fld>
            <a:endParaRPr lang="en-US" dirty="0"/>
          </a:p>
        </p:txBody>
      </p:sp>
    </p:spTree>
    <p:extLst>
      <p:ext uri="{BB962C8B-B14F-4D97-AF65-F5344CB8AC3E}">
        <p14:creationId xmlns:p14="http://schemas.microsoft.com/office/powerpoint/2010/main" val="25488838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1FD26-8E50-A523-0728-8A44D58068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4BFE76-D708-543E-47EC-80F1B7BC35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7F33B1-A950-5514-8119-924C4FED8C83}"/>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C88BEF5B-2762-FE28-BF33-EB614B27BFB2}"/>
              </a:ext>
            </a:extLst>
          </p:cNvPr>
          <p:cNvSpPr>
            <a:spLocks noGrp="1"/>
          </p:cNvSpPr>
          <p:nvPr>
            <p:ph type="sldNum" sz="quarter" idx="5"/>
          </p:nvPr>
        </p:nvSpPr>
        <p:spPr/>
        <p:txBody>
          <a:bodyPr/>
          <a:lstStyle/>
          <a:p>
            <a:fld id="{5F18BF93-01B7-3C4F-8DFD-BB777A5D8859}" type="slidenum">
              <a:rPr lang="en-US" smtClean="0"/>
              <a:t>61</a:t>
            </a:fld>
            <a:endParaRPr lang="en-US" dirty="0"/>
          </a:p>
        </p:txBody>
      </p:sp>
    </p:spTree>
    <p:extLst>
      <p:ext uri="{BB962C8B-B14F-4D97-AF65-F5344CB8AC3E}">
        <p14:creationId xmlns:p14="http://schemas.microsoft.com/office/powerpoint/2010/main" val="42706989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64135-A59C-3F0E-BB0D-728404B452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1A8B6C-E18B-BC4C-FF9C-2E69F72180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EC12B-8627-47B6-F633-BA6FF6B154D6}"/>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45478DDE-32C9-86C5-2F4F-05E90C009BF5}"/>
              </a:ext>
            </a:extLst>
          </p:cNvPr>
          <p:cNvSpPr>
            <a:spLocks noGrp="1"/>
          </p:cNvSpPr>
          <p:nvPr>
            <p:ph type="sldNum" sz="quarter" idx="5"/>
          </p:nvPr>
        </p:nvSpPr>
        <p:spPr/>
        <p:txBody>
          <a:bodyPr/>
          <a:lstStyle/>
          <a:p>
            <a:fld id="{5F18BF93-01B7-3C4F-8DFD-BB777A5D8859}" type="slidenum">
              <a:rPr lang="en-US" smtClean="0"/>
              <a:t>62</a:t>
            </a:fld>
            <a:endParaRPr lang="en-US" dirty="0"/>
          </a:p>
        </p:txBody>
      </p:sp>
    </p:spTree>
    <p:extLst>
      <p:ext uri="{BB962C8B-B14F-4D97-AF65-F5344CB8AC3E}">
        <p14:creationId xmlns:p14="http://schemas.microsoft.com/office/powerpoint/2010/main" val="5825236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31D42-D028-C333-1ED0-3552E681A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4DBBF4-51D4-11D0-78DB-CD8EEE73CB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8F0A45-231B-0873-A30D-16FC5F126A93}"/>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16D977DB-08C2-F4F6-2700-0F18B3DFE376}"/>
              </a:ext>
            </a:extLst>
          </p:cNvPr>
          <p:cNvSpPr>
            <a:spLocks noGrp="1"/>
          </p:cNvSpPr>
          <p:nvPr>
            <p:ph type="sldNum" sz="quarter" idx="5"/>
          </p:nvPr>
        </p:nvSpPr>
        <p:spPr/>
        <p:txBody>
          <a:bodyPr/>
          <a:lstStyle/>
          <a:p>
            <a:fld id="{5F18BF93-01B7-3C4F-8DFD-BB777A5D8859}" type="slidenum">
              <a:rPr lang="en-US" smtClean="0"/>
              <a:t>63</a:t>
            </a:fld>
            <a:endParaRPr lang="en-US" dirty="0"/>
          </a:p>
        </p:txBody>
      </p:sp>
    </p:spTree>
    <p:extLst>
      <p:ext uri="{BB962C8B-B14F-4D97-AF65-F5344CB8AC3E}">
        <p14:creationId xmlns:p14="http://schemas.microsoft.com/office/powerpoint/2010/main" val="7967834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1B851-657C-8DC1-CB95-98E2D83DB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1222B-5CCE-0E34-15F4-D94E4ABC53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DF3031-F259-B1C0-E04B-AB540E65C507}"/>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50A711E0-8851-B4A0-7512-C336F1520396}"/>
              </a:ext>
            </a:extLst>
          </p:cNvPr>
          <p:cNvSpPr>
            <a:spLocks noGrp="1"/>
          </p:cNvSpPr>
          <p:nvPr>
            <p:ph type="sldNum" sz="quarter" idx="5"/>
          </p:nvPr>
        </p:nvSpPr>
        <p:spPr/>
        <p:txBody>
          <a:bodyPr/>
          <a:lstStyle/>
          <a:p>
            <a:fld id="{5F18BF93-01B7-3C4F-8DFD-BB777A5D8859}" type="slidenum">
              <a:rPr lang="en-US" smtClean="0"/>
              <a:t>64</a:t>
            </a:fld>
            <a:endParaRPr lang="en-US" dirty="0"/>
          </a:p>
        </p:txBody>
      </p:sp>
    </p:spTree>
    <p:extLst>
      <p:ext uri="{BB962C8B-B14F-4D97-AF65-F5344CB8AC3E}">
        <p14:creationId xmlns:p14="http://schemas.microsoft.com/office/powerpoint/2010/main" val="37807328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5B84E-87E8-643D-5821-BA86F23F4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507541-7F60-F1F1-1FB2-98AF134742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0535A9-EE60-59A6-8B61-2FA78975A0D8}"/>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6BBF9466-01D9-0703-AE6C-619C5D3B8588}"/>
              </a:ext>
            </a:extLst>
          </p:cNvPr>
          <p:cNvSpPr>
            <a:spLocks noGrp="1"/>
          </p:cNvSpPr>
          <p:nvPr>
            <p:ph type="sldNum" sz="quarter" idx="5"/>
          </p:nvPr>
        </p:nvSpPr>
        <p:spPr/>
        <p:txBody>
          <a:bodyPr/>
          <a:lstStyle/>
          <a:p>
            <a:fld id="{5F18BF93-01B7-3C4F-8DFD-BB777A5D8859}" type="slidenum">
              <a:rPr lang="en-US" smtClean="0"/>
              <a:t>65</a:t>
            </a:fld>
            <a:endParaRPr lang="en-US" dirty="0"/>
          </a:p>
        </p:txBody>
      </p:sp>
    </p:spTree>
    <p:extLst>
      <p:ext uri="{BB962C8B-B14F-4D97-AF65-F5344CB8AC3E}">
        <p14:creationId xmlns:p14="http://schemas.microsoft.com/office/powerpoint/2010/main" val="13733022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7E604-E372-1299-58E9-7833D833C6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22250C-7D27-1C59-A99D-7665E28A40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EC224E-A8F0-55CF-55F8-DC6FFA86CDB7}"/>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8901B2D4-D26B-05C4-7316-5CEBB1629388}"/>
              </a:ext>
            </a:extLst>
          </p:cNvPr>
          <p:cNvSpPr>
            <a:spLocks noGrp="1"/>
          </p:cNvSpPr>
          <p:nvPr>
            <p:ph type="sldNum" sz="quarter" idx="5"/>
          </p:nvPr>
        </p:nvSpPr>
        <p:spPr/>
        <p:txBody>
          <a:bodyPr/>
          <a:lstStyle/>
          <a:p>
            <a:fld id="{5F18BF93-01B7-3C4F-8DFD-BB777A5D8859}" type="slidenum">
              <a:rPr lang="en-US" smtClean="0"/>
              <a:t>66</a:t>
            </a:fld>
            <a:endParaRPr lang="en-US" dirty="0"/>
          </a:p>
        </p:txBody>
      </p:sp>
    </p:spTree>
    <p:extLst>
      <p:ext uri="{BB962C8B-B14F-4D97-AF65-F5344CB8AC3E}">
        <p14:creationId xmlns:p14="http://schemas.microsoft.com/office/powerpoint/2010/main" val="3369891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A6A9F-C5BB-94D4-4516-8CCB67CB2A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F2B145-A718-05F4-FEB4-5D04D9E06B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80D920-2B59-0E7B-C19E-363D1633201C}"/>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FE390EDB-BABD-11E0-71FD-36C62C4FF6CB}"/>
              </a:ext>
            </a:extLst>
          </p:cNvPr>
          <p:cNvSpPr>
            <a:spLocks noGrp="1"/>
          </p:cNvSpPr>
          <p:nvPr>
            <p:ph type="sldNum" sz="quarter" idx="5"/>
          </p:nvPr>
        </p:nvSpPr>
        <p:spPr/>
        <p:txBody>
          <a:bodyPr/>
          <a:lstStyle/>
          <a:p>
            <a:fld id="{5F18BF93-01B7-3C4F-8DFD-BB777A5D8859}" type="slidenum">
              <a:rPr lang="en-US" smtClean="0"/>
              <a:t>67</a:t>
            </a:fld>
            <a:endParaRPr lang="en-US" dirty="0"/>
          </a:p>
        </p:txBody>
      </p:sp>
    </p:spTree>
    <p:extLst>
      <p:ext uri="{BB962C8B-B14F-4D97-AF65-F5344CB8AC3E}">
        <p14:creationId xmlns:p14="http://schemas.microsoft.com/office/powerpoint/2010/main" val="20148630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FA7A0-73AE-8E71-C268-B3A34AC10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68742C-23D6-03E0-5A38-C616DDB3C6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6D592-6705-9B6E-75F8-0BC025653EFA}"/>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539D5141-1E7C-9C87-DBC6-9CBDAC1AC82A}"/>
              </a:ext>
            </a:extLst>
          </p:cNvPr>
          <p:cNvSpPr>
            <a:spLocks noGrp="1"/>
          </p:cNvSpPr>
          <p:nvPr>
            <p:ph type="sldNum" sz="quarter" idx="5"/>
          </p:nvPr>
        </p:nvSpPr>
        <p:spPr/>
        <p:txBody>
          <a:bodyPr/>
          <a:lstStyle/>
          <a:p>
            <a:fld id="{5F18BF93-01B7-3C4F-8DFD-BB777A5D8859}" type="slidenum">
              <a:rPr lang="en-US" smtClean="0"/>
              <a:t>68</a:t>
            </a:fld>
            <a:endParaRPr lang="en-US" dirty="0"/>
          </a:p>
        </p:txBody>
      </p:sp>
    </p:spTree>
    <p:extLst>
      <p:ext uri="{BB962C8B-B14F-4D97-AF65-F5344CB8AC3E}">
        <p14:creationId xmlns:p14="http://schemas.microsoft.com/office/powerpoint/2010/main" val="3700015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DBE2F53D-C058-7F40-80AD-99AE6F9CBA75}" type="slidenum">
              <a:rPr lang="en-US" smtClean="0"/>
              <a:t>89</a:t>
            </a:fld>
            <a:endParaRPr lang="en-US"/>
          </a:p>
        </p:txBody>
      </p:sp>
    </p:spTree>
    <p:extLst>
      <p:ext uri="{BB962C8B-B14F-4D97-AF65-F5344CB8AC3E}">
        <p14:creationId xmlns:p14="http://schemas.microsoft.com/office/powerpoint/2010/main" val="80556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18BF93-01B7-3C4F-8DFD-BB777A5D8859}" type="slidenum">
              <a:rPr lang="en-US" smtClean="0"/>
              <a:t>6</a:t>
            </a:fld>
            <a:endParaRPr lang="en-US" dirty="0"/>
          </a:p>
        </p:txBody>
      </p:sp>
    </p:spTree>
    <p:extLst>
      <p:ext uri="{BB962C8B-B14F-4D97-AF65-F5344CB8AC3E}">
        <p14:creationId xmlns:p14="http://schemas.microsoft.com/office/powerpoint/2010/main" val="1210841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18BF93-01B7-3C4F-8DFD-BB777A5D8859}" type="slidenum">
              <a:rPr lang="en-US" smtClean="0"/>
              <a:t>7</a:t>
            </a:fld>
            <a:endParaRPr lang="en-US" dirty="0"/>
          </a:p>
        </p:txBody>
      </p:sp>
    </p:spTree>
    <p:extLst>
      <p:ext uri="{BB962C8B-B14F-4D97-AF65-F5344CB8AC3E}">
        <p14:creationId xmlns:p14="http://schemas.microsoft.com/office/powerpoint/2010/main" val="566335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18BF93-01B7-3C4F-8DFD-BB777A5D8859}" type="slidenum">
              <a:rPr lang="en-US" smtClean="0"/>
              <a:t>8</a:t>
            </a:fld>
            <a:endParaRPr lang="en-US" dirty="0"/>
          </a:p>
        </p:txBody>
      </p:sp>
    </p:spTree>
    <p:extLst>
      <p:ext uri="{BB962C8B-B14F-4D97-AF65-F5344CB8AC3E}">
        <p14:creationId xmlns:p14="http://schemas.microsoft.com/office/powerpoint/2010/main" val="2307033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9</a:t>
            </a:fld>
            <a:endParaRPr lang="en-US" dirty="0"/>
          </a:p>
        </p:txBody>
      </p:sp>
    </p:spTree>
    <p:extLst>
      <p:ext uri="{BB962C8B-B14F-4D97-AF65-F5344CB8AC3E}">
        <p14:creationId xmlns:p14="http://schemas.microsoft.com/office/powerpoint/2010/main" val="346064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kern="100" dirty="0">
                <a:solidFill>
                  <a:schemeClr val="accent1"/>
                </a:solidFill>
                <a:latin typeface="Circular Std Book" panose="020B0604020101020102" pitchFamily="34" charset="77"/>
                <a:ea typeface="Avenir" panose="02000503020000020003" pitchFamily="2" charset="0"/>
                <a:cs typeface="Circular Std Book" panose="020B0604020101020102" pitchFamily="34" charset="77"/>
              </a:rPr>
              <a:t>T</a:t>
            </a:r>
            <a:r>
              <a:rPr lang="en-NL" sz="1200" kern="100"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he standard </a:t>
            </a:r>
            <a:r>
              <a:rPr lang="en-NL" sz="1200" b="1" kern="100" dirty="0">
                <a:solidFill>
                  <a:schemeClr val="tx2"/>
                </a:solidFill>
                <a:effectLst/>
                <a:latin typeface="Circular Std Book" panose="020B0604020101020102" pitchFamily="34" charset="77"/>
                <a:ea typeface="Avenir" panose="02000503020000020003" pitchFamily="2" charset="0"/>
                <a:cs typeface="Circular Std Book" panose="020B0604020101020102" pitchFamily="34" charset="77"/>
              </a:rPr>
              <a:t>goes beyond the ‘problem-fixing approach</a:t>
            </a:r>
            <a:r>
              <a:rPr lang="en-NL" sz="1200" kern="100"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visible in the CSDDD. </a:t>
            </a:r>
            <a:r>
              <a:rPr lang="en-NL" sz="1200" kern="100" dirty="0">
                <a:solidFill>
                  <a:schemeClr val="accent1"/>
                </a:solidFill>
                <a:effectLst/>
                <a:highlight>
                  <a:srgbClr val="FFFFFF"/>
                </a:highlight>
                <a:latin typeface="Circular Std Book" panose="020B0604020101020102" pitchFamily="34" charset="77"/>
                <a:ea typeface="Avenir" panose="02000503020000020003" pitchFamily="2" charset="0"/>
                <a:cs typeface="Circular Std Book" panose="020B0604020101020102" pitchFamily="34" charset="77"/>
              </a:rPr>
              <a:t>The Directive includes various measures to remediate the identified adverse impacts, e.g., necessary financial or non-financial investments, adjustments, or upgrades, providing targeted and proportionate support for an SME. However, it focuses on bringing the adverse impact to an end or minimising the extent of such impact, whereas C2C Certified® standard </a:t>
            </a:r>
            <a:r>
              <a:rPr lang="en-NL" sz="1200" b="1" kern="100" dirty="0">
                <a:solidFill>
                  <a:schemeClr val="tx2"/>
                </a:solidFill>
                <a:effectLst/>
                <a:latin typeface="Circular Std Book" panose="020B0604020101020102" pitchFamily="34" charset="77"/>
                <a:ea typeface="Avenir" panose="02000503020000020003" pitchFamily="2" charset="0"/>
                <a:cs typeface="Circular Std Book" panose="020B0604020101020102" pitchFamily="34" charset="77"/>
              </a:rPr>
              <a:t>looks for opportunities for improvement and ways to create social value</a:t>
            </a:r>
            <a:r>
              <a:rPr lang="en-NL" sz="1200" b="1" kern="100"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a:t>
            </a:r>
            <a:r>
              <a:rPr lang="en-NL" sz="1200" kern="100"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e.g., positive impact project; or section on collaborating to develop and scale solutions to an intractable social issue.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kern="100" dirty="0">
                <a:solidFill>
                  <a:schemeClr val="accent1"/>
                </a:solidFill>
                <a:effectLst/>
                <a:ea typeface="Avenir" panose="02000503020000020003" pitchFamily="2" charset="0"/>
              </a:rPr>
              <a:t>Sections on ‘Collaborating to Solve Social Issues’ and ‘Fostering a Culture of Social Fairness’ in the Social Fairness Category showcase </a:t>
            </a:r>
            <a:r>
              <a:rPr lang="en-NL" sz="1200" b="1" kern="100" dirty="0">
                <a:solidFill>
                  <a:schemeClr val="tx2"/>
                </a:solidFill>
                <a:effectLst/>
                <a:ea typeface="Avenir" panose="02000503020000020003" pitchFamily="2" charset="0"/>
              </a:rPr>
              <a:t>a proactive approach to ensuring the commitment to human rights.</a:t>
            </a:r>
            <a:r>
              <a:rPr lang="en-NL" sz="1200" kern="100" dirty="0">
                <a:solidFill>
                  <a:schemeClr val="accent1"/>
                </a:solidFill>
                <a:effectLst/>
                <a:ea typeface="Avenir" panose="02000503020000020003"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600" b="0" i="0" u="none" strike="noStrike" cap="none">
                <a:solidFill>
                  <a:schemeClr val="dk1"/>
                </a:solidFill>
                <a:latin typeface="Calibri"/>
                <a:ea typeface="Calibri"/>
                <a:cs typeface="Calibri"/>
                <a:sym typeface="Calibri"/>
              </a:rPr>
              <a:t>11</a:t>
            </a:fld>
            <a:endParaRPr lang="en-US" sz="16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7985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12</a:t>
            </a:fld>
            <a:endParaRPr lang="en-US" dirty="0"/>
          </a:p>
        </p:txBody>
      </p:sp>
    </p:spTree>
    <p:extLst>
      <p:ext uri="{BB962C8B-B14F-4D97-AF65-F5344CB8AC3E}">
        <p14:creationId xmlns:p14="http://schemas.microsoft.com/office/powerpoint/2010/main" val="28138876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9.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76B98F2-678D-BB43-9A04-379B304CB35E}"/>
              </a:ext>
            </a:extLst>
          </p:cNvPr>
          <p:cNvPicPr>
            <a:picLocks noChangeAspect="1"/>
          </p:cNvPicPr>
          <p:nvPr userDrawn="1"/>
        </p:nvPicPr>
        <p:blipFill rotWithShape="1">
          <a:blip r:embed="rId2"/>
          <a:srcRect r="44512" b="24194"/>
          <a:stretch/>
        </p:blipFill>
        <p:spPr>
          <a:xfrm>
            <a:off x="5231219" y="-795673"/>
            <a:ext cx="6960781" cy="7653673"/>
          </a:xfrm>
          <a:prstGeom prst="rect">
            <a:avLst/>
          </a:prstGeom>
        </p:spPr>
      </p:pic>
      <p:pic>
        <p:nvPicPr>
          <p:cNvPr id="3" name="Picture 2" descr="A picture containing graphical user interface&#10;&#10;Description automatically generated">
            <a:extLst>
              <a:ext uri="{FF2B5EF4-FFF2-40B4-BE49-F238E27FC236}">
                <a16:creationId xmlns:a16="http://schemas.microsoft.com/office/drawing/2014/main" id="{449C9D9E-B95E-744B-B448-D1FBF2CA227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49154" y="4509650"/>
            <a:ext cx="2840078" cy="1992730"/>
          </a:xfrm>
          <a:prstGeom prst="rect">
            <a:avLst/>
          </a:prstGeom>
        </p:spPr>
      </p:pic>
      <p:sp>
        <p:nvSpPr>
          <p:cNvPr id="2" name="Title 1">
            <a:extLst>
              <a:ext uri="{FF2B5EF4-FFF2-40B4-BE49-F238E27FC236}">
                <a16:creationId xmlns:a16="http://schemas.microsoft.com/office/drawing/2014/main" id="{1E2C6043-A13A-364F-B1AA-2607D0E8C9F6}"/>
              </a:ext>
            </a:extLst>
          </p:cNvPr>
          <p:cNvSpPr>
            <a:spLocks noGrp="1"/>
          </p:cNvSpPr>
          <p:nvPr>
            <p:ph type="title" hasCustomPrompt="1"/>
          </p:nvPr>
        </p:nvSpPr>
        <p:spPr>
          <a:xfrm>
            <a:off x="838200" y="758825"/>
            <a:ext cx="10515600" cy="2210122"/>
          </a:xfrm>
        </p:spPr>
        <p:txBody>
          <a:bodyPr anchor="t">
            <a:normAutofit/>
          </a:bodyPr>
          <a:lstStyle>
            <a:lvl1pPr>
              <a:defRPr sz="7200"/>
            </a:lvl1pPr>
          </a:lstStyle>
          <a:p>
            <a:r>
              <a:rPr lang="en-GB" dirty="0"/>
              <a:t>TITLE</a:t>
            </a:r>
            <a:endParaRPr lang="en-US" dirty="0"/>
          </a:p>
        </p:txBody>
      </p:sp>
      <p:sp>
        <p:nvSpPr>
          <p:cNvPr id="5" name="Text Placeholder 4">
            <a:extLst>
              <a:ext uri="{FF2B5EF4-FFF2-40B4-BE49-F238E27FC236}">
                <a16:creationId xmlns:a16="http://schemas.microsoft.com/office/drawing/2014/main" id="{570C1A7F-DCB7-2745-A0B7-0DD888C53DF3}"/>
              </a:ext>
            </a:extLst>
          </p:cNvPr>
          <p:cNvSpPr>
            <a:spLocks noGrp="1"/>
          </p:cNvSpPr>
          <p:nvPr>
            <p:ph type="body" sz="quarter" idx="10"/>
          </p:nvPr>
        </p:nvSpPr>
        <p:spPr>
          <a:xfrm>
            <a:off x="838200" y="3100388"/>
            <a:ext cx="5776913" cy="942975"/>
          </a:xfrm>
          <a:prstGeom prst="rect">
            <a:avLst/>
          </a:prstGeom>
        </p:spPr>
        <p:txBody>
          <a:bodyPr>
            <a:normAutofit/>
          </a:bodyPr>
          <a:lstStyle>
            <a:lvl1pPr marL="0" indent="0">
              <a:buNone/>
              <a:defRPr sz="3200" b="1" i="0">
                <a:solidFill>
                  <a:schemeClr val="tx2"/>
                </a:solidFill>
                <a:latin typeface="Circular Std Bold" panose="020B0604020101020102" pitchFamily="34" charset="77"/>
                <a:cs typeface="Circular Std Bold" panose="020B0604020101020102" pitchFamily="34" charset="77"/>
              </a:defRPr>
            </a:lvl1pPr>
            <a:lvl2pPr marL="457200" indent="0">
              <a:buNone/>
              <a:defRPr>
                <a:solidFill>
                  <a:schemeClr val="tx2"/>
                </a:solidFill>
              </a:defRPr>
            </a:lvl2pPr>
            <a:lvl3pPr marL="914400" indent="0">
              <a:buNone/>
              <a:defRPr>
                <a:solidFill>
                  <a:schemeClr val="tx2"/>
                </a:solidFill>
              </a:defRPr>
            </a:lvl3pPr>
            <a:lvl4pPr marL="1371600" indent="0">
              <a:buNone/>
              <a:defRPr>
                <a:solidFill>
                  <a:schemeClr val="tx2"/>
                </a:solidFill>
              </a:defRPr>
            </a:lvl4pPr>
            <a:lvl5pPr marL="1828800" indent="0">
              <a:buNone/>
              <a:defRPr>
                <a:solidFill>
                  <a:schemeClr val="tx2"/>
                </a:solidFill>
              </a:defRPr>
            </a:lvl5pPr>
          </a:lstStyle>
          <a:p>
            <a:pPr lvl="0"/>
            <a:endParaRPr lang="en-US" dirty="0"/>
          </a:p>
        </p:txBody>
      </p:sp>
    </p:spTree>
    <p:extLst>
      <p:ext uri="{BB962C8B-B14F-4D97-AF65-F5344CB8AC3E}">
        <p14:creationId xmlns:p14="http://schemas.microsoft.com/office/powerpoint/2010/main" val="1868784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3326-0597-AE41-B585-34A2ADB015B3}"/>
              </a:ext>
            </a:extLst>
          </p:cNvPr>
          <p:cNvSpPr>
            <a:spLocks noGrp="1"/>
          </p:cNvSpPr>
          <p:nvPr>
            <p:ph type="title" hasCustomPrompt="1"/>
          </p:nvPr>
        </p:nvSpPr>
        <p:spPr/>
        <p:txBody>
          <a:bodyPr>
            <a:normAutofit/>
          </a:bodyPr>
          <a:lstStyle>
            <a:lvl1pPr>
              <a:defRPr sz="4400"/>
            </a:lvl1pPr>
          </a:lstStyle>
          <a:p>
            <a:r>
              <a:rPr lang="en-GB" dirty="0"/>
              <a:t>TITLE</a:t>
            </a:r>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7" name="Picture 6">
            <a:extLst>
              <a:ext uri="{FF2B5EF4-FFF2-40B4-BE49-F238E27FC236}">
                <a16:creationId xmlns:a16="http://schemas.microsoft.com/office/drawing/2014/main" id="{3A103C85-0FCC-6C43-8795-D638C0972371}"/>
              </a:ext>
            </a:extLst>
          </p:cNvPr>
          <p:cNvPicPr>
            <a:picLocks noChangeAspect="1"/>
          </p:cNvPicPr>
          <p:nvPr userDrawn="1"/>
        </p:nvPicPr>
        <p:blipFill rotWithShape="1">
          <a:blip r:embed="rId3"/>
          <a:srcRect l="14829" t="53513"/>
          <a:stretch/>
        </p:blipFill>
        <p:spPr>
          <a:xfrm rot="10800000">
            <a:off x="3638813" y="3100702"/>
            <a:ext cx="8553187" cy="3757298"/>
          </a:xfrm>
          <a:prstGeom prst="rect">
            <a:avLst/>
          </a:prstGeom>
        </p:spPr>
      </p:pic>
      <p:sp>
        <p:nvSpPr>
          <p:cNvPr id="10" name="Body Level One…">
            <a:extLst>
              <a:ext uri="{FF2B5EF4-FFF2-40B4-BE49-F238E27FC236}">
                <a16:creationId xmlns:a16="http://schemas.microsoft.com/office/drawing/2014/main" id="{673500A4-5AD9-2C45-8C02-097DFA4166E0}"/>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sp>
        <p:nvSpPr>
          <p:cNvPr id="11" name="Text Placeholder 2">
            <a:extLst>
              <a:ext uri="{FF2B5EF4-FFF2-40B4-BE49-F238E27FC236}">
                <a16:creationId xmlns:a16="http://schemas.microsoft.com/office/drawing/2014/main" id="{3AE955C8-60FC-DE46-A920-562035BF936E}"/>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089213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103C85-0FCC-6C43-8795-D638C0972371}"/>
              </a:ext>
            </a:extLst>
          </p:cNvPr>
          <p:cNvPicPr>
            <a:picLocks noChangeAspect="1"/>
          </p:cNvPicPr>
          <p:nvPr userDrawn="1"/>
        </p:nvPicPr>
        <p:blipFill rotWithShape="1">
          <a:blip r:embed="rId2"/>
          <a:srcRect l="15034" t="53489"/>
          <a:stretch/>
        </p:blipFill>
        <p:spPr>
          <a:xfrm rot="10800000">
            <a:off x="3659429" y="3098803"/>
            <a:ext cx="8532571" cy="3759197"/>
          </a:xfrm>
          <a:prstGeom prst="rect">
            <a:avLst/>
          </a:prstGeom>
        </p:spPr>
      </p:pic>
      <p:sp>
        <p:nvSpPr>
          <p:cNvPr id="4" name="Rectangle 3">
            <a:extLst>
              <a:ext uri="{FF2B5EF4-FFF2-40B4-BE49-F238E27FC236}">
                <a16:creationId xmlns:a16="http://schemas.microsoft.com/office/drawing/2014/main" id="{18027C87-544A-EF44-A331-D0AC454B0E70}"/>
              </a:ext>
            </a:extLst>
          </p:cNvPr>
          <p:cNvSpPr/>
          <p:nvPr userDrawn="1"/>
        </p:nvSpPr>
        <p:spPr>
          <a:xfrm>
            <a:off x="4029075" y="2971799"/>
            <a:ext cx="8162925" cy="3886201"/>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0" name="Body Level One…">
            <a:extLst>
              <a:ext uri="{FF2B5EF4-FFF2-40B4-BE49-F238E27FC236}">
                <a16:creationId xmlns:a16="http://schemas.microsoft.com/office/drawing/2014/main" id="{575EC1A6-33EE-5F4F-8B2C-68253C4D402B}"/>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itle 1">
            <a:extLst>
              <a:ext uri="{FF2B5EF4-FFF2-40B4-BE49-F238E27FC236}">
                <a16:creationId xmlns:a16="http://schemas.microsoft.com/office/drawing/2014/main" id="{6CF35DCE-24DE-6649-AAA6-A06977840ACB}"/>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sp>
        <p:nvSpPr>
          <p:cNvPr id="12" name="Text Placeholder 2">
            <a:extLst>
              <a:ext uri="{FF2B5EF4-FFF2-40B4-BE49-F238E27FC236}">
                <a16:creationId xmlns:a16="http://schemas.microsoft.com/office/drawing/2014/main" id="{5887D416-288B-5B47-8824-B5F410C6AFB0}"/>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600566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08EBFB-5E27-E94E-9607-84602AC2DB73}"/>
              </a:ext>
            </a:extLst>
          </p:cNvPr>
          <p:cNvPicPr>
            <a:picLocks noChangeAspect="1"/>
          </p:cNvPicPr>
          <p:nvPr userDrawn="1"/>
        </p:nvPicPr>
        <p:blipFill rotWithShape="1">
          <a:blip r:embed="rId2" cstate="hqprint">
            <a:alphaModFix amt="12000"/>
            <a:extLst>
              <a:ext uri="{28A0092B-C50C-407E-A947-70E740481C1C}">
                <a14:useLocalDpi xmlns:a14="http://schemas.microsoft.com/office/drawing/2010/main"/>
              </a:ext>
            </a:extLst>
          </a:blip>
          <a:srcRect l="-24088" t="-14275"/>
          <a:stretch/>
        </p:blipFill>
        <p:spPr>
          <a:xfrm>
            <a:off x="886861" y="2321527"/>
            <a:ext cx="10734868" cy="4504207"/>
          </a:xfrm>
          <a:prstGeom prst="rect">
            <a:avLst/>
          </a:prstGeom>
        </p:spPr>
      </p:pic>
      <p:sp>
        <p:nvSpPr>
          <p:cNvPr id="5" name="Rectangle 4">
            <a:extLst>
              <a:ext uri="{FF2B5EF4-FFF2-40B4-BE49-F238E27FC236}">
                <a16:creationId xmlns:a16="http://schemas.microsoft.com/office/drawing/2014/main" id="{3A3F575E-132B-A641-9484-8DAE9466FB09}"/>
              </a:ext>
            </a:extLst>
          </p:cNvPr>
          <p:cNvSpPr/>
          <p:nvPr userDrawn="1"/>
        </p:nvSpPr>
        <p:spPr>
          <a:xfrm>
            <a:off x="11598445" y="-32266"/>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F8E5467-EB6A-124A-BB84-852BC2D0946C}"/>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597269" y="2865125"/>
            <a:ext cx="594732" cy="3960610"/>
          </a:xfrm>
          <a:prstGeom prst="rect">
            <a:avLst/>
          </a:prstGeom>
        </p:spPr>
      </p:pic>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0" name="Body Level One…">
            <a:extLst>
              <a:ext uri="{FF2B5EF4-FFF2-40B4-BE49-F238E27FC236}">
                <a16:creationId xmlns:a16="http://schemas.microsoft.com/office/drawing/2014/main" id="{CA6D8E73-FA27-6C49-8CE0-95CE0DD6C3C2}"/>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itle 1">
            <a:extLst>
              <a:ext uri="{FF2B5EF4-FFF2-40B4-BE49-F238E27FC236}">
                <a16:creationId xmlns:a16="http://schemas.microsoft.com/office/drawing/2014/main" id="{CAB827FA-8253-C64D-94AE-38396CB06B4A}"/>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14" name="Text Placeholder 2">
            <a:extLst>
              <a:ext uri="{FF2B5EF4-FFF2-40B4-BE49-F238E27FC236}">
                <a16:creationId xmlns:a16="http://schemas.microsoft.com/office/drawing/2014/main" id="{1AD6FA6E-073F-174C-A8C4-07824BB87567}"/>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435279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13A30E-F540-164C-83BC-A4A86347498B}"/>
              </a:ext>
            </a:extLst>
          </p:cNvPr>
          <p:cNvSpPr/>
          <p:nvPr userDrawn="1"/>
        </p:nvSpPr>
        <p:spPr>
          <a:xfrm>
            <a:off x="11598445" y="-32266"/>
            <a:ext cx="593555" cy="6890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04824645-C015-B34E-A7FB-53AB716048F5}"/>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493F05E9-05E9-034D-A89A-74CA077CD459}"/>
              </a:ext>
            </a:extLst>
          </p:cNvPr>
          <p:cNvPicPr>
            <a:picLocks noChangeAspect="1"/>
          </p:cNvPicPr>
          <p:nvPr userDrawn="1"/>
        </p:nvPicPr>
        <p:blipFill rotWithShape="1">
          <a:blip r:embed="rId2" cstate="hqprint">
            <a:alphaModFix amt="15000"/>
            <a:extLst>
              <a:ext uri="{28A0092B-C50C-407E-A947-70E740481C1C}">
                <a14:useLocalDpi xmlns:a14="http://schemas.microsoft.com/office/drawing/2010/main"/>
              </a:ext>
            </a:extLst>
          </a:blip>
          <a:srcRect t="-5386"/>
          <a:stretch/>
        </p:blipFill>
        <p:spPr>
          <a:xfrm>
            <a:off x="3046755" y="2685529"/>
            <a:ext cx="8540642" cy="4174761"/>
          </a:xfrm>
          <a:prstGeom prst="rect">
            <a:avLst/>
          </a:prstGeom>
        </p:spPr>
      </p:pic>
      <p:pic>
        <p:nvPicPr>
          <p:cNvPr id="10" name="Picture 9">
            <a:extLst>
              <a:ext uri="{FF2B5EF4-FFF2-40B4-BE49-F238E27FC236}">
                <a16:creationId xmlns:a16="http://schemas.microsoft.com/office/drawing/2014/main" id="{23B4C2A0-CF95-CD41-B0CF-F264EC18FC41}"/>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597269" y="2884691"/>
            <a:ext cx="594732" cy="3960610"/>
          </a:xfrm>
          <a:prstGeom prst="rect">
            <a:avLst/>
          </a:prstGeom>
        </p:spPr>
      </p:pic>
      <p:pic>
        <p:nvPicPr>
          <p:cNvPr id="13" name="Picture 12">
            <a:extLst>
              <a:ext uri="{FF2B5EF4-FFF2-40B4-BE49-F238E27FC236}">
                <a16:creationId xmlns:a16="http://schemas.microsoft.com/office/drawing/2014/main" id="{15EDE492-7293-3648-9181-04C9C53A0192}"/>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4" name="Body Level One…">
            <a:extLst>
              <a:ext uri="{FF2B5EF4-FFF2-40B4-BE49-F238E27FC236}">
                <a16:creationId xmlns:a16="http://schemas.microsoft.com/office/drawing/2014/main" id="{37FE07C6-0BB8-264D-9A84-DE6141FA6C28}"/>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itle 1">
            <a:extLst>
              <a:ext uri="{FF2B5EF4-FFF2-40B4-BE49-F238E27FC236}">
                <a16:creationId xmlns:a16="http://schemas.microsoft.com/office/drawing/2014/main" id="{A14337AB-EDBE-BE4B-B04B-D949E6B76BC3}"/>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15" name="Text Placeholder 2">
            <a:extLst>
              <a:ext uri="{FF2B5EF4-FFF2-40B4-BE49-F238E27FC236}">
                <a16:creationId xmlns:a16="http://schemas.microsoft.com/office/drawing/2014/main" id="{442E3C97-3C58-0944-AB44-4100ACEC03B0}"/>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07727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13A30E-F540-164C-83BC-A4A86347498B}"/>
              </a:ext>
            </a:extLst>
          </p:cNvPr>
          <p:cNvSpPr/>
          <p:nvPr userDrawn="1"/>
        </p:nvSpPr>
        <p:spPr>
          <a:xfrm>
            <a:off x="11598445" y="-32266"/>
            <a:ext cx="593555" cy="68902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04824645-C015-B34E-A7FB-53AB716048F5}"/>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8" name="Picture 7">
            <a:extLst>
              <a:ext uri="{FF2B5EF4-FFF2-40B4-BE49-F238E27FC236}">
                <a16:creationId xmlns:a16="http://schemas.microsoft.com/office/drawing/2014/main" id="{130D5F88-E1C0-BF49-AB13-36E8FAB5D739}"/>
              </a:ext>
            </a:extLst>
          </p:cNvPr>
          <p:cNvPicPr>
            <a:picLocks noChangeAspect="1"/>
          </p:cNvPicPr>
          <p:nvPr userDrawn="1"/>
        </p:nvPicPr>
        <p:blipFill rotWithShape="1">
          <a:blip r:embed="rId2" cstate="hqprint">
            <a:alphaModFix amt="10000"/>
            <a:extLst>
              <a:ext uri="{28A0092B-C50C-407E-A947-70E740481C1C}">
                <a14:useLocalDpi xmlns:a14="http://schemas.microsoft.com/office/drawing/2010/main"/>
              </a:ext>
            </a:extLst>
          </a:blip>
          <a:srcRect t="-9915"/>
          <a:stretch/>
        </p:blipFill>
        <p:spPr>
          <a:xfrm>
            <a:off x="3120571" y="2540000"/>
            <a:ext cx="8886550" cy="4318000"/>
          </a:xfrm>
          <a:prstGeom prst="rect">
            <a:avLst/>
          </a:prstGeom>
        </p:spPr>
      </p:pic>
      <p:pic>
        <p:nvPicPr>
          <p:cNvPr id="13" name="Picture 12">
            <a:extLst>
              <a:ext uri="{FF2B5EF4-FFF2-40B4-BE49-F238E27FC236}">
                <a16:creationId xmlns:a16="http://schemas.microsoft.com/office/drawing/2014/main" id="{3E2496A4-B920-0B41-9ADD-8248AE626BB8}"/>
              </a:ext>
            </a:extLst>
          </p:cNvPr>
          <p:cNvPicPr>
            <a:picLocks noChangeAspect="1"/>
          </p:cNvPicPr>
          <p:nvPr userDrawn="1"/>
        </p:nvPicPr>
        <p:blipFill rotWithShape="1">
          <a:blip r:embed="rId3" cstate="hqprint">
            <a:alphaModFix amt="19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pic>
        <p:nvPicPr>
          <p:cNvPr id="14" name="Picture 13">
            <a:extLst>
              <a:ext uri="{FF2B5EF4-FFF2-40B4-BE49-F238E27FC236}">
                <a16:creationId xmlns:a16="http://schemas.microsoft.com/office/drawing/2014/main" id="{8C3AD34C-F1B8-794B-A4D9-C4C3A539A033}"/>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9" name="Body Level One…">
            <a:extLst>
              <a:ext uri="{FF2B5EF4-FFF2-40B4-BE49-F238E27FC236}">
                <a16:creationId xmlns:a16="http://schemas.microsoft.com/office/drawing/2014/main" id="{C512D7CC-AEA2-2E40-AE18-7A6BFEEE303D}"/>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 name="Title 1">
            <a:extLst>
              <a:ext uri="{FF2B5EF4-FFF2-40B4-BE49-F238E27FC236}">
                <a16:creationId xmlns:a16="http://schemas.microsoft.com/office/drawing/2014/main" id="{A88AEED1-B07C-5942-A874-BDADCABE9A30}"/>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12" name="Text Placeholder 2">
            <a:extLst>
              <a:ext uri="{FF2B5EF4-FFF2-40B4-BE49-F238E27FC236}">
                <a16:creationId xmlns:a16="http://schemas.microsoft.com/office/drawing/2014/main" id="{FC926B28-AC3E-1445-B9C6-D63BA906A17F}"/>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958276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bg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4" name="Picture 3">
            <a:extLst>
              <a:ext uri="{FF2B5EF4-FFF2-40B4-BE49-F238E27FC236}">
                <a16:creationId xmlns:a16="http://schemas.microsoft.com/office/drawing/2014/main" id="{C8EDDE4D-F4DE-7D4C-8897-434EC3196F8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sp>
        <p:nvSpPr>
          <p:cNvPr id="7" name="Body Level One…">
            <a:extLst>
              <a:ext uri="{FF2B5EF4-FFF2-40B4-BE49-F238E27FC236}">
                <a16:creationId xmlns:a16="http://schemas.microsoft.com/office/drawing/2014/main" id="{36B6A9EC-68AB-9D49-8CA0-96A6A66F10D9}"/>
              </a:ext>
            </a:extLst>
          </p:cNvPr>
          <p:cNvSpPr txBox="1">
            <a:spLocks noGrp="1"/>
          </p:cNvSpPr>
          <p:nvPr>
            <p:ph type="body" idx="1"/>
          </p:nvPr>
        </p:nvSpPr>
        <p:spPr>
          <a:xfrm>
            <a:off x="838200" y="2323575"/>
            <a:ext cx="10515600" cy="4157745"/>
          </a:xfrm>
          <a:prstGeom prst="rect">
            <a:avLst/>
          </a:prstGeom>
        </p:spPr>
        <p:txBody>
          <a:bodyPr/>
          <a:lstStyle>
            <a:lvl1pPr>
              <a:buClr>
                <a:srgbClr val="FFFFFF"/>
              </a:buClr>
              <a:defRPr sz="2000">
                <a:solidFill>
                  <a:schemeClr val="bg1"/>
                </a:solidFill>
              </a:defRPr>
            </a:lvl1pPr>
            <a:lvl2pPr marL="493713" indent="-254000">
              <a:buClr>
                <a:srgbClr val="FFFFFF"/>
              </a:buClr>
              <a:tabLst/>
              <a:defRPr sz="1800">
                <a:solidFill>
                  <a:schemeClr val="bg1"/>
                </a:solidFill>
              </a:defRPr>
            </a:lvl2pPr>
            <a:lvl3pPr marL="762000" indent="-254000">
              <a:buClr>
                <a:srgbClr val="FFFFFF"/>
              </a:buClr>
              <a:tabLst/>
              <a:defRPr sz="1600">
                <a:solidFill>
                  <a:schemeClr val="bg1"/>
                </a:solidFill>
              </a:defRPr>
            </a:lvl3pPr>
            <a:lvl4pPr marL="1071563" indent="-254000">
              <a:buClr>
                <a:srgbClr val="FFFFFF"/>
              </a:buClr>
              <a:tabLst/>
              <a:defRPr sz="1400">
                <a:solidFill>
                  <a:schemeClr val="bg1"/>
                </a:solidFill>
              </a:defRPr>
            </a:lvl4pPr>
            <a:lvl5pPr marL="1339850" indent="-225425">
              <a:buClr>
                <a:srgbClr val="FFFFFF"/>
              </a:buClr>
              <a:tabLst/>
              <a:defRPr sz="1400">
                <a:solidFill>
                  <a:schemeClr val="bg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 name="Text Placeholder 2">
            <a:extLst>
              <a:ext uri="{FF2B5EF4-FFF2-40B4-BE49-F238E27FC236}">
                <a16:creationId xmlns:a16="http://schemas.microsoft.com/office/drawing/2014/main" id="{69F73801-75C5-974A-9470-68A57CEC3C17}"/>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a:p>
            <a:endParaRPr lang="en-US" dirty="0"/>
          </a:p>
        </p:txBody>
      </p:sp>
    </p:spTree>
    <p:extLst>
      <p:ext uri="{BB962C8B-B14F-4D97-AF65-F5344CB8AC3E}">
        <p14:creationId xmlns:p14="http://schemas.microsoft.com/office/powerpoint/2010/main" val="2653317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2"/>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9105CB3F-ECA7-A148-BBEB-88254C94FDFA}"/>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8" name="Body Level One…">
            <a:extLst>
              <a:ext uri="{FF2B5EF4-FFF2-40B4-BE49-F238E27FC236}">
                <a16:creationId xmlns:a16="http://schemas.microsoft.com/office/drawing/2014/main" id="{D45A809A-69EB-6F4E-8487-E2A7FF20FCE4}"/>
              </a:ext>
            </a:extLst>
          </p:cNvPr>
          <p:cNvSpPr txBox="1">
            <a:spLocks noGrp="1"/>
          </p:cNvSpPr>
          <p:nvPr>
            <p:ph type="body" idx="1"/>
          </p:nvPr>
        </p:nvSpPr>
        <p:spPr>
          <a:xfrm>
            <a:off x="838200" y="2323575"/>
            <a:ext cx="10515600" cy="4157745"/>
          </a:xfrm>
          <a:prstGeom prst="rect">
            <a:avLst/>
          </a:prstGeom>
        </p:spPr>
        <p:txBody>
          <a:bodyPr/>
          <a:lstStyle>
            <a:lvl1pPr>
              <a:buClr>
                <a:srgbClr val="FFFFFF"/>
              </a:buClr>
              <a:defRPr sz="2000">
                <a:solidFill>
                  <a:schemeClr val="tx1"/>
                </a:solidFill>
              </a:defRPr>
            </a:lvl1pPr>
            <a:lvl2pPr marL="493713" indent="-254000">
              <a:buClr>
                <a:srgbClr val="FFFFFF"/>
              </a:buClr>
              <a:tabLst/>
              <a:defRPr sz="1800">
                <a:solidFill>
                  <a:schemeClr val="tx1"/>
                </a:solidFill>
              </a:defRPr>
            </a:lvl2pPr>
            <a:lvl3pPr marL="762000" indent="-254000">
              <a:buClr>
                <a:srgbClr val="FFFFFF"/>
              </a:buClr>
              <a:tabLst/>
              <a:defRPr sz="1600">
                <a:solidFill>
                  <a:schemeClr val="tx1"/>
                </a:solidFill>
              </a:defRPr>
            </a:lvl3pPr>
            <a:lvl4pPr marL="1071563" indent="-254000">
              <a:buClr>
                <a:srgbClr val="FFFFFF"/>
              </a:buClr>
              <a:tabLst/>
              <a:defRPr sz="1400">
                <a:solidFill>
                  <a:schemeClr val="tx1"/>
                </a:solidFill>
              </a:defRPr>
            </a:lvl4pPr>
            <a:lvl5pPr marL="1339850" indent="-225425">
              <a:buClr>
                <a:srgbClr val="FFFFFF"/>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 name="Text Placeholder 2">
            <a:extLst>
              <a:ext uri="{FF2B5EF4-FFF2-40B4-BE49-F238E27FC236}">
                <a16:creationId xmlns:a16="http://schemas.microsoft.com/office/drawing/2014/main" id="{96E44601-F7B0-4F41-A3E0-8149C2866562}"/>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931449916"/>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2"/>
                </a:solidFill>
              </a:defRPr>
            </a:lvl1pPr>
          </a:lstStyle>
          <a:p>
            <a:fld id="{A6B50053-EC5D-F648-9B13-092A20055004}" type="slidenum">
              <a:rPr lang="en-US" smtClean="0"/>
              <a:pPr/>
              <a:t>‹#›</a:t>
            </a:fld>
            <a:endParaRPr lang="en-US" dirty="0"/>
          </a:p>
        </p:txBody>
      </p:sp>
      <p:pic>
        <p:nvPicPr>
          <p:cNvPr id="4" name="Picture 3">
            <a:extLst>
              <a:ext uri="{FF2B5EF4-FFF2-40B4-BE49-F238E27FC236}">
                <a16:creationId xmlns:a16="http://schemas.microsoft.com/office/drawing/2014/main" id="{C8EDDE4D-F4DE-7D4C-8897-434EC3196F8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sp>
        <p:nvSpPr>
          <p:cNvPr id="7" name="Body Level One…">
            <a:extLst>
              <a:ext uri="{FF2B5EF4-FFF2-40B4-BE49-F238E27FC236}">
                <a16:creationId xmlns:a16="http://schemas.microsoft.com/office/drawing/2014/main" id="{09B6EDDA-4DAC-9F4C-B062-25D421931424}"/>
              </a:ext>
            </a:extLst>
          </p:cNvPr>
          <p:cNvSpPr txBox="1">
            <a:spLocks noGrp="1"/>
          </p:cNvSpPr>
          <p:nvPr>
            <p:ph type="body" idx="1"/>
          </p:nvPr>
        </p:nvSpPr>
        <p:spPr>
          <a:xfrm>
            <a:off x="838200" y="2323575"/>
            <a:ext cx="10515600" cy="4157745"/>
          </a:xfrm>
          <a:prstGeom prst="rect">
            <a:avLst/>
          </a:prstGeom>
        </p:spPr>
        <p:txBody>
          <a:bodyPr/>
          <a:lstStyle>
            <a:lvl1pPr>
              <a:buClr>
                <a:srgbClr val="FFFFFF"/>
              </a:buClr>
              <a:defRPr sz="2000">
                <a:solidFill>
                  <a:schemeClr val="tx1"/>
                </a:solidFill>
              </a:defRPr>
            </a:lvl1pPr>
            <a:lvl2pPr marL="493713" indent="-254000">
              <a:buClr>
                <a:srgbClr val="FFFFFF"/>
              </a:buClr>
              <a:tabLst/>
              <a:defRPr sz="1800">
                <a:solidFill>
                  <a:schemeClr val="tx1"/>
                </a:solidFill>
              </a:defRPr>
            </a:lvl2pPr>
            <a:lvl3pPr marL="762000" indent="-254000">
              <a:buClr>
                <a:srgbClr val="FFFFFF"/>
              </a:buClr>
              <a:tabLst/>
              <a:defRPr sz="1600">
                <a:solidFill>
                  <a:schemeClr val="tx1"/>
                </a:solidFill>
              </a:defRPr>
            </a:lvl3pPr>
            <a:lvl4pPr marL="1071563" indent="-254000">
              <a:buClr>
                <a:srgbClr val="FFFFFF"/>
              </a:buClr>
              <a:tabLst/>
              <a:defRPr sz="1400">
                <a:solidFill>
                  <a:schemeClr val="tx1"/>
                </a:solidFill>
              </a:defRPr>
            </a:lvl4pPr>
            <a:lvl5pPr marL="1339850" indent="-225425">
              <a:buClr>
                <a:srgbClr val="FFFFFF"/>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 name="Text Placeholder 2">
            <a:extLst>
              <a:ext uri="{FF2B5EF4-FFF2-40B4-BE49-F238E27FC236}">
                <a16:creationId xmlns:a16="http://schemas.microsoft.com/office/drawing/2014/main" id="{E57BDDDB-B0D9-FD4E-8BD1-06E82C7A5990}"/>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6205649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accent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4">
            <a:alphaModFix amt="60000"/>
          </a:blip>
          <a:srcRect/>
          <a:stretch/>
        </p:blipFill>
        <p:spPr>
          <a:xfrm>
            <a:off x="-14748" y="-41142"/>
            <a:ext cx="766915" cy="2943299"/>
          </a:xfrm>
          <a:prstGeom prst="rect">
            <a:avLst/>
          </a:prstGeom>
        </p:spPr>
      </p:pic>
      <p:sp>
        <p:nvSpPr>
          <p:cNvPr id="9" name="Body Level One…">
            <a:extLst>
              <a:ext uri="{FF2B5EF4-FFF2-40B4-BE49-F238E27FC236}">
                <a16:creationId xmlns:a16="http://schemas.microsoft.com/office/drawing/2014/main" id="{B77CE07B-B584-AF47-AD8B-31DE7905DCBC}"/>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ext Placeholder 2">
            <a:extLst>
              <a:ext uri="{FF2B5EF4-FFF2-40B4-BE49-F238E27FC236}">
                <a16:creationId xmlns:a16="http://schemas.microsoft.com/office/drawing/2014/main" id="{DB75F7C7-7DCB-9343-85A9-B31D80499048}"/>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960053388"/>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9" name="Picture 8">
            <a:extLst>
              <a:ext uri="{FF2B5EF4-FFF2-40B4-BE49-F238E27FC236}">
                <a16:creationId xmlns:a16="http://schemas.microsoft.com/office/drawing/2014/main" id="{BEFA11BC-3CAE-5847-99A8-B62FF8144EFF}"/>
              </a:ext>
            </a:extLst>
          </p:cNvPr>
          <p:cNvPicPr>
            <a:picLocks noChangeAspect="1"/>
          </p:cNvPicPr>
          <p:nvPr userDrawn="1"/>
        </p:nvPicPr>
        <p:blipFill>
          <a:blip r:embed="rId4">
            <a:alphaModFix amt="60000"/>
          </a:blip>
          <a:stretch>
            <a:fillRect/>
          </a:stretch>
        </p:blipFill>
        <p:spPr>
          <a:xfrm>
            <a:off x="0" y="-57743"/>
            <a:ext cx="766916" cy="2943299"/>
          </a:xfrm>
          <a:prstGeom prst="rect">
            <a:avLst/>
          </a:prstGeom>
        </p:spPr>
      </p:pic>
      <p:sp>
        <p:nvSpPr>
          <p:cNvPr id="11" name="Body Level One…">
            <a:extLst>
              <a:ext uri="{FF2B5EF4-FFF2-40B4-BE49-F238E27FC236}">
                <a16:creationId xmlns:a16="http://schemas.microsoft.com/office/drawing/2014/main" id="{B7FF19AF-3007-6F4B-BC43-0DAE0384DF25}"/>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 name="Text Placeholder 2">
            <a:extLst>
              <a:ext uri="{FF2B5EF4-FFF2-40B4-BE49-F238E27FC236}">
                <a16:creationId xmlns:a16="http://schemas.microsoft.com/office/drawing/2014/main" id="{1882E849-2294-1848-83F3-65F69DFDC80A}"/>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47040966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59C5F07-7B64-4F41-89BA-3B551BB83426}"/>
              </a:ext>
            </a:extLst>
          </p:cNvPr>
          <p:cNvSpPr>
            <a:spLocks noGrp="1"/>
          </p:cNvSpPr>
          <p:nvPr>
            <p:ph type="sldNum" sz="quarter" idx="12"/>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2" name="Google Shape;767;p91">
            <a:extLst>
              <a:ext uri="{FF2B5EF4-FFF2-40B4-BE49-F238E27FC236}">
                <a16:creationId xmlns:a16="http://schemas.microsoft.com/office/drawing/2014/main" id="{6D6262BC-A09A-494A-A509-A2B271C3A764}"/>
              </a:ext>
            </a:extLst>
          </p:cNvPr>
          <p:cNvSpPr txBox="1"/>
          <p:nvPr userDrawn="1"/>
        </p:nvSpPr>
        <p:spPr>
          <a:xfrm>
            <a:off x="1896914" y="2645168"/>
            <a:ext cx="8547841" cy="3423584"/>
          </a:xfrm>
          <a:prstGeom prst="rect">
            <a:avLst/>
          </a:prstGeom>
          <a:noFill/>
          <a:ln>
            <a:noFill/>
          </a:ln>
        </p:spPr>
        <p:txBody>
          <a:bodyPr spcFirstLastPara="1" wrap="square" lIns="121900" tIns="121900" rIns="121900" bIns="121900" anchor="t" anchorCtr="0">
            <a:noAutofit/>
          </a:bodyPr>
          <a:lstStyle/>
          <a:p>
            <a:pPr>
              <a:lnSpc>
                <a:spcPct val="115000"/>
              </a:lnSpc>
            </a:pPr>
            <a:r>
              <a:rPr lang="en-GB" sz="3200" b="1" dirty="0">
                <a:solidFill>
                  <a:srgbClr val="00C16D"/>
                </a:solidFill>
                <a:latin typeface="Circular Std Bold" panose="020B0604020101020102" pitchFamily="34" charset="77"/>
                <a:ea typeface="Open Sans" panose="020B0606030504020204" pitchFamily="34" charset="0"/>
                <a:cs typeface="Circular Std Bold" panose="020B0604020101020102" pitchFamily="34" charset="77"/>
                <a:sym typeface="Trebuchet MS"/>
              </a:rPr>
              <a:t>A world where safe materials and products are designed and manufactured in a prosperous, circular economy to maximize health and wellbeing for people and planet.</a:t>
            </a:r>
            <a:endParaRPr sz="3200" b="1" dirty="0">
              <a:solidFill>
                <a:srgbClr val="00C16D"/>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a:p>
            <a:pPr>
              <a:lnSpc>
                <a:spcPct val="115000"/>
              </a:lnSpc>
            </a:pPr>
            <a:endParaRPr sz="2133" b="1" dirty="0">
              <a:solidFill>
                <a:srgbClr val="00C16D"/>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p:txBody>
      </p:sp>
      <p:pic>
        <p:nvPicPr>
          <p:cNvPr id="13" name="Picture 12">
            <a:extLst>
              <a:ext uri="{FF2B5EF4-FFF2-40B4-BE49-F238E27FC236}">
                <a16:creationId xmlns:a16="http://schemas.microsoft.com/office/drawing/2014/main" id="{E295F7F9-041B-3C4F-A0EF-A3FE954B988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857977" y="1916902"/>
            <a:ext cx="1766573" cy="445567"/>
          </a:xfrm>
          <a:prstGeom prst="rect">
            <a:avLst/>
          </a:prstGeom>
        </p:spPr>
      </p:pic>
      <p:sp>
        <p:nvSpPr>
          <p:cNvPr id="14" name="Rectangle 13">
            <a:extLst>
              <a:ext uri="{FF2B5EF4-FFF2-40B4-BE49-F238E27FC236}">
                <a16:creationId xmlns:a16="http://schemas.microsoft.com/office/drawing/2014/main" id="{AD2F3D21-DB70-844E-89DB-9CC32C669DCB}"/>
              </a:ext>
            </a:extLst>
          </p:cNvPr>
          <p:cNvSpPr/>
          <p:nvPr userDrawn="1"/>
        </p:nvSpPr>
        <p:spPr>
          <a:xfrm>
            <a:off x="1896915" y="1924789"/>
            <a:ext cx="3212739" cy="416589"/>
          </a:xfrm>
          <a:prstGeom prst="rect">
            <a:avLst/>
          </a:prstGeom>
        </p:spPr>
        <p:txBody>
          <a:bodyPr wrap="square">
            <a:spAutoFit/>
          </a:bodyPr>
          <a:lstStyle/>
          <a:p>
            <a:pPr>
              <a:lnSpc>
                <a:spcPct val="115000"/>
              </a:lnSpc>
            </a:pPr>
            <a:r>
              <a:rPr lang="nl-NL" sz="2000" dirty="0">
                <a:solidFill>
                  <a:schemeClr val="bg1"/>
                </a:solidFill>
                <a:latin typeface="Circular Std Black" panose="020B0604020101020102" pitchFamily="34" charset="77"/>
                <a:ea typeface="Open Sans" panose="020B0606030504020204" pitchFamily="34" charset="0"/>
                <a:cs typeface="Circular Std Black" panose="020B0604020101020102" pitchFamily="34" charset="77"/>
                <a:sym typeface="Trebuchet MS"/>
              </a:rPr>
              <a:t>OUR VISION</a:t>
            </a:r>
          </a:p>
        </p:txBody>
      </p:sp>
      <p:pic>
        <p:nvPicPr>
          <p:cNvPr id="16" name="Picture 15">
            <a:extLst>
              <a:ext uri="{FF2B5EF4-FFF2-40B4-BE49-F238E27FC236}">
                <a16:creationId xmlns:a16="http://schemas.microsoft.com/office/drawing/2014/main" id="{21E7CC2E-6903-A04A-A08E-1D9965B6E2B0}"/>
              </a:ext>
            </a:extLst>
          </p:cNvPr>
          <p:cNvPicPr>
            <a:picLocks noChangeAspect="1"/>
          </p:cNvPicPr>
          <p:nvPr userDrawn="1"/>
        </p:nvPicPr>
        <p:blipFill rotWithShape="1">
          <a:blip r:embed="rId3" cstate="hqprint">
            <a:alphaModFix amt="40000"/>
            <a:extLst>
              <a:ext uri="{28A0092B-C50C-407E-A947-70E740481C1C}">
                <a14:useLocalDpi xmlns:a14="http://schemas.microsoft.com/office/drawing/2010/main"/>
              </a:ext>
            </a:extLst>
          </a:blip>
          <a:srcRect/>
          <a:stretch/>
        </p:blipFill>
        <p:spPr>
          <a:xfrm>
            <a:off x="5295543" y="0"/>
            <a:ext cx="6896457" cy="3870960"/>
          </a:xfrm>
          <a:prstGeom prst="rect">
            <a:avLst/>
          </a:prstGeom>
        </p:spPr>
      </p:pic>
      <p:pic>
        <p:nvPicPr>
          <p:cNvPr id="17" name="Picture 16">
            <a:extLst>
              <a:ext uri="{FF2B5EF4-FFF2-40B4-BE49-F238E27FC236}">
                <a16:creationId xmlns:a16="http://schemas.microsoft.com/office/drawing/2014/main" id="{85A4CF4D-92B0-1845-8A33-25F606AE758A}"/>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9" name="Text Placeholder 2">
            <a:extLst>
              <a:ext uri="{FF2B5EF4-FFF2-40B4-BE49-F238E27FC236}">
                <a16:creationId xmlns:a16="http://schemas.microsoft.com/office/drawing/2014/main" id="{A2B18C93-0D35-8043-9F63-4AA1097934CB}"/>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6005154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4">
            <a:alphaModFix amt="60000"/>
            <a:extLst>
              <a:ext uri="{BEBA8EAE-BF5A-486C-A8C5-ECC9F3942E4B}">
                <a14:imgProps xmlns:a14="http://schemas.microsoft.com/office/drawing/2010/main">
                  <a14:imgLayer r:embed="rId5">
                    <a14:imgEffect>
                      <a14:saturation sat="0"/>
                    </a14:imgEffect>
                  </a14:imgLayer>
                </a14:imgProps>
              </a:ext>
            </a:extLst>
          </a:blip>
          <a:srcRect/>
          <a:stretch/>
        </p:blipFill>
        <p:spPr>
          <a:xfrm>
            <a:off x="-14748" y="-41142"/>
            <a:ext cx="766915" cy="2943299"/>
          </a:xfrm>
          <a:prstGeom prst="rect">
            <a:avLst/>
          </a:prstGeom>
        </p:spPr>
      </p:pic>
      <p:sp>
        <p:nvSpPr>
          <p:cNvPr id="9" name="Body Level One…">
            <a:extLst>
              <a:ext uri="{FF2B5EF4-FFF2-40B4-BE49-F238E27FC236}">
                <a16:creationId xmlns:a16="http://schemas.microsoft.com/office/drawing/2014/main" id="{C8952F25-B80D-CE4C-91D5-20BFD5AC97DB}"/>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ext Placeholder 2">
            <a:extLst>
              <a:ext uri="{FF2B5EF4-FFF2-40B4-BE49-F238E27FC236}">
                <a16:creationId xmlns:a16="http://schemas.microsoft.com/office/drawing/2014/main" id="{AE8C0671-7698-D342-99D8-A60F856F9819}"/>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07850863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7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216BE03-15A4-594B-90DE-B431DE11A69D}"/>
              </a:ext>
            </a:extLst>
          </p:cNvPr>
          <p:cNvSpPr/>
          <p:nvPr userDrawn="1"/>
        </p:nvSpPr>
        <p:spPr>
          <a:xfrm>
            <a:off x="11598445" y="0"/>
            <a:ext cx="593555" cy="6890266"/>
          </a:xfrm>
          <a:prstGeom prst="rect">
            <a:avLst/>
          </a:prstGeom>
          <a:solidFill>
            <a:srgbClr val="0F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A62995A-D7A0-3843-AAF5-6B9FD8AC882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accent1"/>
                </a:solidFill>
              </a:defRPr>
            </a:lvl1pPr>
          </a:lstStyle>
          <a:p>
            <a:r>
              <a:rPr lang="en-GB" dirty="0"/>
              <a:t>TITLE</a:t>
            </a:r>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5">
            <a:alphaModFix amt="60000"/>
          </a:blip>
          <a:srcRect/>
          <a:stretch/>
        </p:blipFill>
        <p:spPr>
          <a:xfrm>
            <a:off x="-14748" y="-41142"/>
            <a:ext cx="766915" cy="2943299"/>
          </a:xfrm>
          <a:prstGeom prst="rect">
            <a:avLst/>
          </a:prstGeom>
        </p:spPr>
      </p:pic>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1" name="Body Level One…">
            <a:extLst>
              <a:ext uri="{FF2B5EF4-FFF2-40B4-BE49-F238E27FC236}">
                <a16:creationId xmlns:a16="http://schemas.microsoft.com/office/drawing/2014/main" id="{4CA52A65-5281-8045-BDEC-05DE94AE8BE1}"/>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3B540E21-39DD-274B-A32C-0FAA99F87631}"/>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407185734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8_Custom Layou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EFA11BC-3CAE-5847-99A8-B62FF8144EFF}"/>
              </a:ext>
            </a:extLst>
          </p:cNvPr>
          <p:cNvPicPr>
            <a:picLocks noChangeAspect="1"/>
          </p:cNvPicPr>
          <p:nvPr userDrawn="1"/>
        </p:nvPicPr>
        <p:blipFill>
          <a:blip r:embed="rId2">
            <a:alphaModFix amt="60000"/>
          </a:blip>
          <a:stretch>
            <a:fillRect/>
          </a:stretch>
        </p:blipFill>
        <p:spPr>
          <a:xfrm>
            <a:off x="-14288" y="-43455"/>
            <a:ext cx="766916" cy="2943299"/>
          </a:xfrm>
          <a:prstGeom prst="rect">
            <a:avLst/>
          </a:prstGeom>
        </p:spPr>
      </p:pic>
      <p:sp>
        <p:nvSpPr>
          <p:cNvPr id="8" name="Rectangle 7">
            <a:extLst>
              <a:ext uri="{FF2B5EF4-FFF2-40B4-BE49-F238E27FC236}">
                <a16:creationId xmlns:a16="http://schemas.microsoft.com/office/drawing/2014/main" id="{AF2E43D3-1424-0148-8596-61743F2D5893}"/>
              </a:ext>
            </a:extLst>
          </p:cNvPr>
          <p:cNvSpPr/>
          <p:nvPr userDrawn="1"/>
        </p:nvSpPr>
        <p:spPr>
          <a:xfrm>
            <a:off x="11598445" y="0"/>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9226B6B-1E1B-3B42-A18F-AACA97932EA1}"/>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6" name="Body Level One…">
            <a:extLst>
              <a:ext uri="{FF2B5EF4-FFF2-40B4-BE49-F238E27FC236}">
                <a16:creationId xmlns:a16="http://schemas.microsoft.com/office/drawing/2014/main" id="{5E0F9DF7-5621-A343-AA12-597570CD1B81}"/>
              </a:ext>
            </a:extLst>
          </p:cNvPr>
          <p:cNvSpPr txBox="1">
            <a:spLocks noGrp="1"/>
          </p:cNvSpPr>
          <p:nvPr>
            <p:ph type="body" idx="1"/>
          </p:nvPr>
        </p:nvSpPr>
        <p:spPr>
          <a:xfrm>
            <a:off x="838200" y="2323575"/>
            <a:ext cx="10515600" cy="4157745"/>
          </a:xfrm>
          <a:prstGeom prst="rect">
            <a:avLst/>
          </a:prstGeom>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2" name="Text Placeholder 2">
            <a:extLst>
              <a:ext uri="{FF2B5EF4-FFF2-40B4-BE49-F238E27FC236}">
                <a16:creationId xmlns:a16="http://schemas.microsoft.com/office/drawing/2014/main" id="{1BCAC713-66BA-9B46-AA3E-C4F20E8D09F2}"/>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82317764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9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1CA1BB-C166-FF4A-B278-B56DDC681660}"/>
              </a:ext>
            </a:extLst>
          </p:cNvPr>
          <p:cNvSpPr/>
          <p:nvPr userDrawn="1"/>
        </p:nvSpPr>
        <p:spPr>
          <a:xfrm>
            <a:off x="11598445" y="-32266"/>
            <a:ext cx="593555" cy="68902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020AAC7-9352-3C4C-BD6D-850C14FE8F23}"/>
              </a:ext>
            </a:extLst>
          </p:cNvPr>
          <p:cNvPicPr>
            <a:picLocks noChangeAspect="1"/>
          </p:cNvPicPr>
          <p:nvPr userDrawn="1"/>
        </p:nvPicPr>
        <p:blipFill rotWithShape="1">
          <a:blip r:embed="rId2" cstate="hqprint">
            <a:alphaModFix amt="19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5">
            <a:alphaModFix amt="60000"/>
            <a:extLst>
              <a:ext uri="{BEBA8EAE-BF5A-486C-A8C5-ECC9F3942E4B}">
                <a14:imgProps xmlns:a14="http://schemas.microsoft.com/office/drawing/2010/main">
                  <a14:imgLayer r:embed="rId6">
                    <a14:imgEffect>
                      <a14:saturation sat="0"/>
                    </a14:imgEffect>
                  </a14:imgLayer>
                </a14:imgProps>
              </a:ext>
            </a:extLst>
          </a:blip>
          <a:srcRect/>
          <a:stretch/>
        </p:blipFill>
        <p:spPr>
          <a:xfrm>
            <a:off x="-14748" y="-41142"/>
            <a:ext cx="766915" cy="2943299"/>
          </a:xfrm>
          <a:prstGeom prst="rect">
            <a:avLst/>
          </a:prstGeom>
        </p:spPr>
      </p:pic>
      <p:sp>
        <p:nvSpPr>
          <p:cNvPr id="11" name="Body Level One…">
            <a:extLst>
              <a:ext uri="{FF2B5EF4-FFF2-40B4-BE49-F238E27FC236}">
                <a16:creationId xmlns:a16="http://schemas.microsoft.com/office/drawing/2014/main" id="{8FF2C4A0-C315-B246-981C-8EC562D45680}"/>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E3C0815A-3FAC-8544-A018-EAE34796C042}"/>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521795675"/>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8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216BE03-15A4-594B-90DE-B431DE11A69D}"/>
              </a:ext>
            </a:extLst>
          </p:cNvPr>
          <p:cNvSpPr/>
          <p:nvPr userDrawn="1"/>
        </p:nvSpPr>
        <p:spPr>
          <a:xfrm>
            <a:off x="11598445" y="0"/>
            <a:ext cx="593555" cy="6890266"/>
          </a:xfrm>
          <a:prstGeom prst="rect">
            <a:avLst/>
          </a:prstGeom>
          <a:solidFill>
            <a:srgbClr val="0F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A62995A-D7A0-3843-AAF5-6B9FD8AC882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accent1"/>
                </a:solidFill>
              </a:defRPr>
            </a:lvl1pPr>
          </a:lstStyle>
          <a:p>
            <a:r>
              <a:rPr lang="en-GB" dirty="0"/>
              <a:t>TITLE</a:t>
            </a:r>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1" name="Body Level One…">
            <a:extLst>
              <a:ext uri="{FF2B5EF4-FFF2-40B4-BE49-F238E27FC236}">
                <a16:creationId xmlns:a16="http://schemas.microsoft.com/office/drawing/2014/main" id="{8357E224-E4D5-DE4D-8717-633E89DE5340}"/>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7A44E03B-091B-674F-9462-8D2E9463C3AC}"/>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87302358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7_Custom Layout">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2E43D3-1424-0148-8596-61743F2D5893}"/>
              </a:ext>
            </a:extLst>
          </p:cNvPr>
          <p:cNvSpPr/>
          <p:nvPr userDrawn="1"/>
        </p:nvSpPr>
        <p:spPr>
          <a:xfrm>
            <a:off x="11598445" y="0"/>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9226B6B-1E1B-3B42-A18F-AACA97932EA1}"/>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6" name="Body Level One…">
            <a:extLst>
              <a:ext uri="{FF2B5EF4-FFF2-40B4-BE49-F238E27FC236}">
                <a16:creationId xmlns:a16="http://schemas.microsoft.com/office/drawing/2014/main" id="{5E0F9DF7-5621-A343-AA12-597570CD1B81}"/>
              </a:ext>
            </a:extLst>
          </p:cNvPr>
          <p:cNvSpPr txBox="1">
            <a:spLocks noGrp="1"/>
          </p:cNvSpPr>
          <p:nvPr>
            <p:ph type="body" idx="1"/>
          </p:nvPr>
        </p:nvSpPr>
        <p:spPr>
          <a:xfrm>
            <a:off x="838200" y="2323575"/>
            <a:ext cx="10515600" cy="4157745"/>
          </a:xfrm>
          <a:prstGeom prst="rect">
            <a:avLst/>
          </a:prstGeom>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1" name="Text Placeholder 2">
            <a:extLst>
              <a:ext uri="{FF2B5EF4-FFF2-40B4-BE49-F238E27FC236}">
                <a16:creationId xmlns:a16="http://schemas.microsoft.com/office/drawing/2014/main" id="{718D707B-9D7C-DF4B-80E7-E9F9EF801868}"/>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50285806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9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1CA1BB-C166-FF4A-B278-B56DDC681660}"/>
              </a:ext>
            </a:extLst>
          </p:cNvPr>
          <p:cNvSpPr/>
          <p:nvPr userDrawn="1"/>
        </p:nvSpPr>
        <p:spPr>
          <a:xfrm>
            <a:off x="11598445" y="-32266"/>
            <a:ext cx="593555" cy="68902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020AAC7-9352-3C4C-BD6D-850C14FE8F23}"/>
              </a:ext>
            </a:extLst>
          </p:cNvPr>
          <p:cNvPicPr>
            <a:picLocks noChangeAspect="1"/>
          </p:cNvPicPr>
          <p:nvPr userDrawn="1"/>
        </p:nvPicPr>
        <p:blipFill rotWithShape="1">
          <a:blip r:embed="rId2" cstate="hqprint">
            <a:alphaModFix amt="19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1" name="Body Level One…">
            <a:extLst>
              <a:ext uri="{FF2B5EF4-FFF2-40B4-BE49-F238E27FC236}">
                <a16:creationId xmlns:a16="http://schemas.microsoft.com/office/drawing/2014/main" id="{35DC8A63-9A4E-6844-A9F1-80C30D3839E6}"/>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A41BF0EA-7276-9B4C-8C52-43FF8ED2079E}"/>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77419955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33F9061-F300-A541-89FB-0F613C7EC6FD}"/>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6" name="Slide Number Placeholder 5"/>
          <p:cNvSpPr>
            <a:spLocks noGrp="1"/>
          </p:cNvSpPr>
          <p:nvPr>
            <p:ph type="sldNum" sz="quarter" idx="12"/>
          </p:nvPr>
        </p:nvSpPr>
        <p:spPr>
          <a:xfrm>
            <a:off x="11700435" y="6356349"/>
            <a:ext cx="389573" cy="365125"/>
          </a:xfrm>
          <a:prstGeom prst="rect">
            <a:avLst/>
          </a:prstGeom>
        </p:spPr>
        <p:txBody>
          <a:bodyPr/>
          <a:lstStyle>
            <a:lvl1pPr algn="ctr">
              <a:defRPr sz="1100" b="0" i="0">
                <a:solidFill>
                  <a:schemeClr val="tx1"/>
                </a:solidFill>
                <a:latin typeface="Circular Std Book Italic" panose="020B0604020101020102" pitchFamily="34" charset="77"/>
                <a:cs typeface="Circular Std Book Italic" panose="020B0604020101020102" pitchFamily="34" charset="77"/>
              </a:defRPr>
            </a:lvl1pPr>
          </a:lstStyle>
          <a:p>
            <a:fld id="{A6B50053-EC5D-F648-9B13-092A20055004}" type="slidenum">
              <a:rPr lang="en-US" smtClean="0"/>
              <a:pPr/>
              <a:t>‹#›</a:t>
            </a:fld>
            <a:endParaRPr lang="en-US" dirty="0"/>
          </a:p>
        </p:txBody>
      </p:sp>
      <p:sp>
        <p:nvSpPr>
          <p:cNvPr id="27" name="Title 26">
            <a:extLst>
              <a:ext uri="{FF2B5EF4-FFF2-40B4-BE49-F238E27FC236}">
                <a16:creationId xmlns:a16="http://schemas.microsoft.com/office/drawing/2014/main" id="{1B928EB5-E4C6-F04D-BBBB-58B0AE37F151}"/>
              </a:ext>
            </a:extLst>
          </p:cNvPr>
          <p:cNvSpPr>
            <a:spLocks noGrp="1"/>
          </p:cNvSpPr>
          <p:nvPr>
            <p:ph type="title" hasCustomPrompt="1"/>
          </p:nvPr>
        </p:nvSpPr>
        <p:spPr/>
        <p:txBody>
          <a:bodyPr/>
          <a:lstStyle/>
          <a:p>
            <a:r>
              <a:rPr lang="en-GB" dirty="0"/>
              <a:t>TITLE</a:t>
            </a:r>
            <a:endParaRPr lang="en-US" dirty="0"/>
          </a:p>
        </p:txBody>
      </p:sp>
      <p:sp>
        <p:nvSpPr>
          <p:cNvPr id="7" name="Body Level One…">
            <a:extLst>
              <a:ext uri="{FF2B5EF4-FFF2-40B4-BE49-F238E27FC236}">
                <a16:creationId xmlns:a16="http://schemas.microsoft.com/office/drawing/2014/main" id="{81472CB4-B620-4F4F-AEF9-A9A0DCEB079D}"/>
              </a:ext>
            </a:extLst>
          </p:cNvPr>
          <p:cNvSpPr txBox="1">
            <a:spLocks noGrp="1"/>
          </p:cNvSpPr>
          <p:nvPr>
            <p:ph type="body" idx="1"/>
          </p:nvPr>
        </p:nvSpPr>
        <p:spPr>
          <a:xfrm>
            <a:off x="838200" y="2323575"/>
            <a:ext cx="52578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 name="Text Placeholder 2">
            <a:extLst>
              <a:ext uri="{FF2B5EF4-FFF2-40B4-BE49-F238E27FC236}">
                <a16:creationId xmlns:a16="http://schemas.microsoft.com/office/drawing/2014/main" id="{45D382FF-2053-EE4E-A9A7-E90062449A4A}"/>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90045526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6E9790-B58B-D542-A83A-02BE69A20DEF}"/>
              </a:ext>
            </a:extLst>
          </p:cNvPr>
          <p:cNvPicPr>
            <a:picLocks noChangeAspect="1"/>
          </p:cNvPicPr>
          <p:nvPr userDrawn="1"/>
        </p:nvPicPr>
        <p:blipFill rotWithShape="1">
          <a:blip r:embed="rId2" cstate="hqprint">
            <a:alphaModFix amt="12000"/>
            <a:extLst>
              <a:ext uri="{28A0092B-C50C-407E-A947-70E740481C1C}">
                <a14:useLocalDpi xmlns:a14="http://schemas.microsoft.com/office/drawing/2010/main"/>
              </a:ext>
            </a:extLst>
          </a:blip>
          <a:srcRect l="-24088" t="-14275"/>
          <a:stretch/>
        </p:blipFill>
        <p:spPr>
          <a:xfrm>
            <a:off x="925870" y="2321527"/>
            <a:ext cx="10734868" cy="4504207"/>
          </a:xfrm>
          <a:prstGeom prst="rect">
            <a:avLst/>
          </a:prstGeom>
        </p:spPr>
      </p:pic>
      <p:sp>
        <p:nvSpPr>
          <p:cNvPr id="5" name="Rectangle 4">
            <a:extLst>
              <a:ext uri="{FF2B5EF4-FFF2-40B4-BE49-F238E27FC236}">
                <a16:creationId xmlns:a16="http://schemas.microsoft.com/office/drawing/2014/main" id="{48E41E38-EE45-EC43-9CBC-535248BE3386}"/>
              </a:ext>
            </a:extLst>
          </p:cNvPr>
          <p:cNvSpPr/>
          <p:nvPr userDrawn="1"/>
        </p:nvSpPr>
        <p:spPr>
          <a:xfrm>
            <a:off x="11637454" y="-32266"/>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A538D0-E05A-3742-9125-FE7AEDD23346}"/>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636278" y="2865125"/>
            <a:ext cx="594732" cy="3960610"/>
          </a:xfrm>
          <a:prstGeom prst="rect">
            <a:avLst/>
          </a:prstGeom>
        </p:spPr>
      </p:pic>
      <p:sp>
        <p:nvSpPr>
          <p:cNvPr id="2" name="Title 1">
            <a:extLst>
              <a:ext uri="{FF2B5EF4-FFF2-40B4-BE49-F238E27FC236}">
                <a16:creationId xmlns:a16="http://schemas.microsoft.com/office/drawing/2014/main" id="{457E7B49-A6EA-C34D-8FED-3D983ED0CB40}"/>
              </a:ext>
            </a:extLst>
          </p:cNvPr>
          <p:cNvSpPr>
            <a:spLocks noGrp="1"/>
          </p:cNvSpPr>
          <p:nvPr>
            <p:ph type="title" hasCustomPrompt="1"/>
          </p:nvPr>
        </p:nvSpPr>
        <p:spPr/>
        <p:txBody>
          <a:bodyPr/>
          <a:lstStyle/>
          <a:p>
            <a:r>
              <a:rPr lang="en-GB" dirty="0"/>
              <a:t>TITLE</a:t>
            </a:r>
            <a:endParaRPr lang="en-US" dirty="0"/>
          </a:p>
        </p:txBody>
      </p:sp>
      <p:sp>
        <p:nvSpPr>
          <p:cNvPr id="3" name="Slide Number Placeholder 2">
            <a:extLst>
              <a:ext uri="{FF2B5EF4-FFF2-40B4-BE49-F238E27FC236}">
                <a16:creationId xmlns:a16="http://schemas.microsoft.com/office/drawing/2014/main" id="{03087286-08BF-1F48-AC0E-2EB4803C920C}"/>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0" name="Picture Placeholder 30">
            <a:extLst>
              <a:ext uri="{FF2B5EF4-FFF2-40B4-BE49-F238E27FC236}">
                <a16:creationId xmlns:a16="http://schemas.microsoft.com/office/drawing/2014/main" id="{CDCBD4EB-6F23-AB4C-A5FD-31FF5BA4A40C}"/>
              </a:ext>
            </a:extLst>
          </p:cNvPr>
          <p:cNvSpPr>
            <a:spLocks noGrp="1"/>
          </p:cNvSpPr>
          <p:nvPr>
            <p:ph type="pic" sz="quarter" idx="14"/>
          </p:nvPr>
        </p:nvSpPr>
        <p:spPr>
          <a:xfrm>
            <a:off x="3947418" y="2188319"/>
            <a:ext cx="3018021" cy="2942488"/>
          </a:xfrm>
          <a:prstGeom prst="rect">
            <a:avLst/>
          </a:prstGeom>
        </p:spPr>
        <p:txBody>
          <a:bodyPr/>
          <a:lstStyle>
            <a:lvl1pPr marL="0" indent="0">
              <a:buNone/>
              <a:defRPr/>
            </a:lvl1pPr>
          </a:lstStyle>
          <a:p>
            <a:endParaRPr lang="en-US" dirty="0"/>
          </a:p>
        </p:txBody>
      </p:sp>
      <p:sp>
        <p:nvSpPr>
          <p:cNvPr id="11" name="Picture Placeholder 30">
            <a:extLst>
              <a:ext uri="{FF2B5EF4-FFF2-40B4-BE49-F238E27FC236}">
                <a16:creationId xmlns:a16="http://schemas.microsoft.com/office/drawing/2014/main" id="{4CF73D0C-52EE-0E45-8CB4-09619B354210}"/>
              </a:ext>
            </a:extLst>
          </p:cNvPr>
          <p:cNvSpPr>
            <a:spLocks noGrp="1"/>
          </p:cNvSpPr>
          <p:nvPr>
            <p:ph type="pic" sz="quarter" idx="13"/>
          </p:nvPr>
        </p:nvSpPr>
        <p:spPr>
          <a:xfrm>
            <a:off x="841907" y="2188319"/>
            <a:ext cx="3018021" cy="2942488"/>
          </a:xfrm>
          <a:prstGeom prst="rect">
            <a:avLst/>
          </a:prstGeo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D170FDE0-6A3F-8543-BB62-314D687E037A}"/>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1" b="-14170"/>
          <a:stretch/>
        </p:blipFill>
        <p:spPr>
          <a:xfrm>
            <a:off x="3947418" y="5018392"/>
            <a:ext cx="3018021" cy="648927"/>
          </a:xfrm>
          <a:prstGeom prst="rect">
            <a:avLst/>
          </a:prstGeom>
        </p:spPr>
      </p:pic>
      <p:pic>
        <p:nvPicPr>
          <p:cNvPr id="15" name="Picture 14">
            <a:extLst>
              <a:ext uri="{FF2B5EF4-FFF2-40B4-BE49-F238E27FC236}">
                <a16:creationId xmlns:a16="http://schemas.microsoft.com/office/drawing/2014/main" id="{10ECEB32-4D67-B041-B3EA-20D213C99010}"/>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1" b="-14170"/>
          <a:stretch/>
        </p:blipFill>
        <p:spPr>
          <a:xfrm>
            <a:off x="846906" y="5019531"/>
            <a:ext cx="3008719" cy="648000"/>
          </a:xfrm>
          <a:prstGeom prst="rect">
            <a:avLst/>
          </a:prstGeom>
        </p:spPr>
      </p:pic>
      <p:sp>
        <p:nvSpPr>
          <p:cNvPr id="17" name="Text Placeholder 16">
            <a:extLst>
              <a:ext uri="{FF2B5EF4-FFF2-40B4-BE49-F238E27FC236}">
                <a16:creationId xmlns:a16="http://schemas.microsoft.com/office/drawing/2014/main" id="{1915EFCE-A33B-F542-8DC3-4A47B9A3DF93}"/>
              </a:ext>
            </a:extLst>
          </p:cNvPr>
          <p:cNvSpPr>
            <a:spLocks noGrp="1"/>
          </p:cNvSpPr>
          <p:nvPr>
            <p:ph type="body" sz="quarter" idx="15"/>
          </p:nvPr>
        </p:nvSpPr>
        <p:spPr>
          <a:xfrm>
            <a:off x="925513" y="5130800"/>
            <a:ext cx="2828925" cy="366713"/>
          </a:xfrm>
          <a:prstGeom prst="rect">
            <a:avLst/>
          </a:prstGeom>
        </p:spPr>
        <p:txBody>
          <a:bodyPr>
            <a:noAutofit/>
          </a:bodyPr>
          <a:lstStyle>
            <a:lvl1pPr marL="0" indent="0">
              <a:buNone/>
              <a:defRPr sz="14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18" name="Text Placeholder 16">
            <a:extLst>
              <a:ext uri="{FF2B5EF4-FFF2-40B4-BE49-F238E27FC236}">
                <a16:creationId xmlns:a16="http://schemas.microsoft.com/office/drawing/2014/main" id="{0D67247E-3072-3E42-96B8-96717F755AFE}"/>
              </a:ext>
            </a:extLst>
          </p:cNvPr>
          <p:cNvSpPr>
            <a:spLocks noGrp="1"/>
          </p:cNvSpPr>
          <p:nvPr>
            <p:ph type="body" sz="quarter" idx="16"/>
          </p:nvPr>
        </p:nvSpPr>
        <p:spPr>
          <a:xfrm>
            <a:off x="4038092" y="5130799"/>
            <a:ext cx="2828925" cy="366713"/>
          </a:xfrm>
          <a:prstGeom prst="rect">
            <a:avLst/>
          </a:prstGeom>
        </p:spPr>
        <p:txBody>
          <a:bodyPr>
            <a:noAutofit/>
          </a:bodyPr>
          <a:lstStyle>
            <a:lvl1pPr marL="0" indent="0">
              <a:buNone/>
              <a:defRPr sz="14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pic>
        <p:nvPicPr>
          <p:cNvPr id="19" name="Picture 18">
            <a:extLst>
              <a:ext uri="{FF2B5EF4-FFF2-40B4-BE49-F238E27FC236}">
                <a16:creationId xmlns:a16="http://schemas.microsoft.com/office/drawing/2014/main" id="{BBDAF7BC-70DF-094D-801E-834E0A0EEC9C}"/>
              </a:ext>
            </a:extLst>
          </p:cNvPr>
          <p:cNvPicPr>
            <a:picLocks noChangeAspect="1"/>
          </p:cNvPicPr>
          <p:nvPr userDrawn="1"/>
        </p:nvPicPr>
        <p:blipFill>
          <a:blip r:embed="rId5"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6" name="Text Placeholder 16">
            <a:extLst>
              <a:ext uri="{FF2B5EF4-FFF2-40B4-BE49-F238E27FC236}">
                <a16:creationId xmlns:a16="http://schemas.microsoft.com/office/drawing/2014/main" id="{13FF7DEA-B057-0345-ADDB-548D55BC8B61}"/>
              </a:ext>
            </a:extLst>
          </p:cNvPr>
          <p:cNvSpPr>
            <a:spLocks noGrp="1"/>
          </p:cNvSpPr>
          <p:nvPr>
            <p:ph type="body" sz="quarter" idx="17"/>
          </p:nvPr>
        </p:nvSpPr>
        <p:spPr>
          <a:xfrm>
            <a:off x="886173" y="5667319"/>
            <a:ext cx="2828925" cy="366713"/>
          </a:xfrm>
          <a:prstGeom prst="rect">
            <a:avLst/>
          </a:prstGeom>
        </p:spPr>
        <p:txBody>
          <a:bodyPr>
            <a:noAutofit/>
          </a:bodyPr>
          <a:lstStyle>
            <a:lvl1pPr marL="0" indent="0">
              <a:buNone/>
              <a:defRPr sz="1400" b="1" i="0">
                <a:solidFill>
                  <a:schemeClr val="tx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0" name="Text Placeholder 16">
            <a:extLst>
              <a:ext uri="{FF2B5EF4-FFF2-40B4-BE49-F238E27FC236}">
                <a16:creationId xmlns:a16="http://schemas.microsoft.com/office/drawing/2014/main" id="{5DDEE8C4-18F2-F147-9AAC-19BF75DDF940}"/>
              </a:ext>
            </a:extLst>
          </p:cNvPr>
          <p:cNvSpPr>
            <a:spLocks noGrp="1"/>
          </p:cNvSpPr>
          <p:nvPr>
            <p:ph type="body" sz="quarter" idx="18"/>
          </p:nvPr>
        </p:nvSpPr>
        <p:spPr>
          <a:xfrm>
            <a:off x="4038092" y="5667319"/>
            <a:ext cx="2828925" cy="366713"/>
          </a:xfrm>
          <a:prstGeom prst="rect">
            <a:avLst/>
          </a:prstGeom>
        </p:spPr>
        <p:txBody>
          <a:bodyPr>
            <a:noAutofit/>
          </a:bodyPr>
          <a:lstStyle>
            <a:lvl1pPr marL="0" indent="0">
              <a:buNone/>
              <a:defRPr sz="1400" b="1" i="0">
                <a:solidFill>
                  <a:schemeClr val="tx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2" name="Picture Placeholder 30">
            <a:extLst>
              <a:ext uri="{FF2B5EF4-FFF2-40B4-BE49-F238E27FC236}">
                <a16:creationId xmlns:a16="http://schemas.microsoft.com/office/drawing/2014/main" id="{2C19A298-7840-5648-8CEA-30D14078BFEC}"/>
              </a:ext>
            </a:extLst>
          </p:cNvPr>
          <p:cNvSpPr>
            <a:spLocks noGrp="1"/>
          </p:cNvSpPr>
          <p:nvPr>
            <p:ph type="pic" sz="quarter" idx="20"/>
          </p:nvPr>
        </p:nvSpPr>
        <p:spPr>
          <a:xfrm>
            <a:off x="7056113" y="2188319"/>
            <a:ext cx="3018021" cy="2942488"/>
          </a:xfrm>
          <a:prstGeom prst="rect">
            <a:avLst/>
          </a:prstGeom>
        </p:spPr>
        <p:txBody>
          <a:bodyPr/>
          <a:lstStyle>
            <a:lvl1pPr marL="0" indent="0">
              <a:buNone/>
              <a:defRPr/>
            </a:lvl1pPr>
          </a:lstStyle>
          <a:p>
            <a:endParaRPr lang="en-US" dirty="0"/>
          </a:p>
        </p:txBody>
      </p:sp>
      <p:pic>
        <p:nvPicPr>
          <p:cNvPr id="24" name="Picture 23">
            <a:extLst>
              <a:ext uri="{FF2B5EF4-FFF2-40B4-BE49-F238E27FC236}">
                <a16:creationId xmlns:a16="http://schemas.microsoft.com/office/drawing/2014/main" id="{332B38F0-F617-0F47-8E02-71137911A93D}"/>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1" b="-14170"/>
          <a:stretch/>
        </p:blipFill>
        <p:spPr>
          <a:xfrm>
            <a:off x="7061112" y="5019531"/>
            <a:ext cx="3008719" cy="648000"/>
          </a:xfrm>
          <a:prstGeom prst="rect">
            <a:avLst/>
          </a:prstGeom>
        </p:spPr>
      </p:pic>
      <p:sp>
        <p:nvSpPr>
          <p:cNvPr id="25" name="Text Placeholder 16">
            <a:extLst>
              <a:ext uri="{FF2B5EF4-FFF2-40B4-BE49-F238E27FC236}">
                <a16:creationId xmlns:a16="http://schemas.microsoft.com/office/drawing/2014/main" id="{7147B647-CCDE-B543-A2C1-4016FA06A27C}"/>
              </a:ext>
            </a:extLst>
          </p:cNvPr>
          <p:cNvSpPr>
            <a:spLocks noGrp="1"/>
          </p:cNvSpPr>
          <p:nvPr>
            <p:ph type="body" sz="quarter" idx="21"/>
          </p:nvPr>
        </p:nvSpPr>
        <p:spPr>
          <a:xfrm>
            <a:off x="7139719" y="5130800"/>
            <a:ext cx="2828925" cy="366713"/>
          </a:xfrm>
          <a:prstGeom prst="rect">
            <a:avLst/>
          </a:prstGeom>
        </p:spPr>
        <p:txBody>
          <a:bodyPr>
            <a:noAutofit/>
          </a:bodyPr>
          <a:lstStyle>
            <a:lvl1pPr marL="0" indent="0">
              <a:buNone/>
              <a:defRPr sz="14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7" name="Text Placeholder 16">
            <a:extLst>
              <a:ext uri="{FF2B5EF4-FFF2-40B4-BE49-F238E27FC236}">
                <a16:creationId xmlns:a16="http://schemas.microsoft.com/office/drawing/2014/main" id="{B9F3A9D1-50D8-E840-8FB9-0B00B74CDB40}"/>
              </a:ext>
            </a:extLst>
          </p:cNvPr>
          <p:cNvSpPr>
            <a:spLocks noGrp="1"/>
          </p:cNvSpPr>
          <p:nvPr>
            <p:ph type="body" sz="quarter" idx="23"/>
          </p:nvPr>
        </p:nvSpPr>
        <p:spPr>
          <a:xfrm>
            <a:off x="7100379" y="5667319"/>
            <a:ext cx="2828925" cy="366713"/>
          </a:xfrm>
          <a:prstGeom prst="rect">
            <a:avLst/>
          </a:prstGeom>
        </p:spPr>
        <p:txBody>
          <a:bodyPr>
            <a:noAutofit/>
          </a:bodyPr>
          <a:lstStyle>
            <a:lvl1pPr marL="0" indent="0">
              <a:buNone/>
              <a:defRPr sz="1400" b="1" i="0">
                <a:solidFill>
                  <a:schemeClr val="tx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3" name="Text Placeholder 2">
            <a:extLst>
              <a:ext uri="{FF2B5EF4-FFF2-40B4-BE49-F238E27FC236}">
                <a16:creationId xmlns:a16="http://schemas.microsoft.com/office/drawing/2014/main" id="{D262C34E-724E-9C4C-9085-3D1BB401BE9F}"/>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962462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5B421-5223-D14A-8687-6DEF0424A056}"/>
              </a:ext>
            </a:extLst>
          </p:cNvPr>
          <p:cNvSpPr>
            <a:spLocks noGrp="1"/>
          </p:cNvSpPr>
          <p:nvPr>
            <p:ph type="title" hasCustomPrompt="1"/>
          </p:nvPr>
        </p:nvSpPr>
        <p:spPr/>
        <p:txBody>
          <a:bodyPr/>
          <a:lstStyle/>
          <a:p>
            <a:r>
              <a:rPr lang="en-GB" dirty="0"/>
              <a:t>TITLE</a:t>
            </a:r>
            <a:endParaRPr lang="en-US" dirty="0"/>
          </a:p>
        </p:txBody>
      </p:sp>
      <p:sp>
        <p:nvSpPr>
          <p:cNvPr id="3" name="Slide Number Placeholder 2">
            <a:extLst>
              <a:ext uri="{FF2B5EF4-FFF2-40B4-BE49-F238E27FC236}">
                <a16:creationId xmlns:a16="http://schemas.microsoft.com/office/drawing/2014/main" id="{130AABAA-758F-B841-98B8-3CC36BB55554}"/>
              </a:ext>
            </a:extLst>
          </p:cNvPr>
          <p:cNvSpPr>
            <a:spLocks noGrp="1"/>
          </p:cNvSpPr>
          <p:nvPr>
            <p:ph type="sldNum" sz="quarter" idx="10"/>
          </p:nvPr>
        </p:nvSpPr>
        <p:spPr/>
        <p:txBody>
          <a:bodyPr/>
          <a:lstStyle/>
          <a:p>
            <a:fld id="{A6B50053-EC5D-F648-9B13-092A20055004}" type="slidenum">
              <a:rPr lang="en-US" smtClean="0"/>
              <a:pPr/>
              <a:t>‹#›</a:t>
            </a:fld>
            <a:endParaRPr lang="en-US" dirty="0"/>
          </a:p>
        </p:txBody>
      </p:sp>
      <p:pic>
        <p:nvPicPr>
          <p:cNvPr id="4" name="Picture 3">
            <a:extLst>
              <a:ext uri="{FF2B5EF4-FFF2-40B4-BE49-F238E27FC236}">
                <a16:creationId xmlns:a16="http://schemas.microsoft.com/office/drawing/2014/main" id="{0B873F2A-91E0-A44F-B32B-B021AF4ED999}"/>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6" name="Text Placeholder 2">
            <a:extLst>
              <a:ext uri="{FF2B5EF4-FFF2-40B4-BE49-F238E27FC236}">
                <a16:creationId xmlns:a16="http://schemas.microsoft.com/office/drawing/2014/main" id="{AD042221-E5D3-2D4A-817B-E1E21832D0B5}"/>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a:p>
            <a:endParaRPr lang="en-US" dirty="0"/>
          </a:p>
        </p:txBody>
      </p:sp>
    </p:spTree>
    <p:extLst>
      <p:ext uri="{BB962C8B-B14F-4D97-AF65-F5344CB8AC3E}">
        <p14:creationId xmlns:p14="http://schemas.microsoft.com/office/powerpoint/2010/main" val="1137603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1164BA-7A01-704A-A3B8-6586C8716448}"/>
              </a:ext>
            </a:extLst>
          </p:cNvPr>
          <p:cNvSpPr/>
          <p:nvPr userDrawn="1"/>
        </p:nvSpPr>
        <p:spPr>
          <a:xfrm>
            <a:off x="0" y="0"/>
            <a:ext cx="12192000" cy="6858000"/>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44CAD87-7964-6B4A-A421-C4AAC6869C4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799115" y="1911573"/>
            <a:ext cx="2115662" cy="465045"/>
          </a:xfrm>
          <a:prstGeom prst="rect">
            <a:avLst/>
          </a:prstGeom>
        </p:spPr>
      </p:pic>
      <p:sp>
        <p:nvSpPr>
          <p:cNvPr id="8" name="Google Shape;767;p91">
            <a:extLst>
              <a:ext uri="{FF2B5EF4-FFF2-40B4-BE49-F238E27FC236}">
                <a16:creationId xmlns:a16="http://schemas.microsoft.com/office/drawing/2014/main" id="{ECF9CF3E-3FCB-9746-8993-6FC33F8E533E}"/>
              </a:ext>
            </a:extLst>
          </p:cNvPr>
          <p:cNvSpPr txBox="1"/>
          <p:nvPr userDrawn="1"/>
        </p:nvSpPr>
        <p:spPr>
          <a:xfrm>
            <a:off x="1896914" y="2645168"/>
            <a:ext cx="8547841" cy="3423584"/>
          </a:xfrm>
          <a:prstGeom prst="rect">
            <a:avLst/>
          </a:prstGeom>
          <a:noFill/>
          <a:ln>
            <a:noFill/>
          </a:ln>
        </p:spPr>
        <p:txBody>
          <a:bodyPr spcFirstLastPara="1" wrap="square" lIns="121900" tIns="121900" rIns="121900" bIns="121900" anchor="t" anchorCtr="0">
            <a:noAutofit/>
          </a:bodyPr>
          <a:lstStyle/>
          <a:p>
            <a:pPr>
              <a:lnSpc>
                <a:spcPct val="115000"/>
              </a:lnSpc>
            </a:pPr>
            <a:r>
              <a:rPr lang="en-GB" sz="3200" dirty="0">
                <a:solidFill>
                  <a:srgbClr val="0F0080"/>
                </a:solidFill>
                <a:latin typeface="Circular Std Bold" panose="020B0604020101020102" pitchFamily="34" charset="77"/>
                <a:ea typeface="Open Sans" panose="020B0606030504020204" pitchFamily="34" charset="0"/>
                <a:cs typeface="Circular Std Bold" panose="020B0604020101020102" pitchFamily="34" charset="77"/>
                <a:sym typeface="Trebuchet MS"/>
              </a:rPr>
              <a:t>To lead, inspire and enable all stakeholders across the global economy to create and use innovative products and materials that positively impact people and planet.</a:t>
            </a:r>
          </a:p>
          <a:p>
            <a:pPr>
              <a:lnSpc>
                <a:spcPct val="115000"/>
              </a:lnSpc>
            </a:pPr>
            <a:endParaRPr sz="3200" dirty="0">
              <a:solidFill>
                <a:srgbClr val="0F0080"/>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a:p>
            <a:pPr>
              <a:lnSpc>
                <a:spcPct val="115000"/>
              </a:lnSpc>
            </a:pPr>
            <a:endParaRPr sz="2133" dirty="0">
              <a:solidFill>
                <a:srgbClr val="0F0080"/>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p:txBody>
      </p:sp>
      <p:sp>
        <p:nvSpPr>
          <p:cNvPr id="9" name="Rectangle 8">
            <a:extLst>
              <a:ext uri="{FF2B5EF4-FFF2-40B4-BE49-F238E27FC236}">
                <a16:creationId xmlns:a16="http://schemas.microsoft.com/office/drawing/2014/main" id="{30D21516-1CF3-1440-88D5-040BD26B286C}"/>
              </a:ext>
            </a:extLst>
          </p:cNvPr>
          <p:cNvSpPr/>
          <p:nvPr userDrawn="1"/>
        </p:nvSpPr>
        <p:spPr>
          <a:xfrm>
            <a:off x="1896915" y="1924789"/>
            <a:ext cx="3212739" cy="416589"/>
          </a:xfrm>
          <a:prstGeom prst="rect">
            <a:avLst/>
          </a:prstGeom>
        </p:spPr>
        <p:txBody>
          <a:bodyPr wrap="square">
            <a:spAutoFit/>
          </a:bodyPr>
          <a:lstStyle/>
          <a:p>
            <a:pPr>
              <a:lnSpc>
                <a:spcPct val="115000"/>
              </a:lnSpc>
            </a:pPr>
            <a:r>
              <a:rPr lang="nl-NL" sz="2000" dirty="0">
                <a:solidFill>
                  <a:schemeClr val="bg1"/>
                </a:solidFill>
                <a:latin typeface="Circular Std Black" panose="020B0604020101020102" pitchFamily="34" charset="77"/>
                <a:ea typeface="Open Sans" panose="020B0606030504020204" pitchFamily="34" charset="0"/>
                <a:cs typeface="Circular Std Black" panose="020B0604020101020102" pitchFamily="34" charset="77"/>
                <a:sym typeface="Trebuchet MS"/>
              </a:rPr>
              <a:t>OUR MISSION</a:t>
            </a:r>
          </a:p>
        </p:txBody>
      </p:sp>
      <p:pic>
        <p:nvPicPr>
          <p:cNvPr id="11" name="Picture 10">
            <a:extLst>
              <a:ext uri="{FF2B5EF4-FFF2-40B4-BE49-F238E27FC236}">
                <a16:creationId xmlns:a16="http://schemas.microsoft.com/office/drawing/2014/main" id="{F1884213-F441-CC49-8BBA-9A1675D67E70}"/>
              </a:ext>
            </a:extLst>
          </p:cNvPr>
          <p:cNvPicPr>
            <a:picLocks noChangeAspect="1"/>
          </p:cNvPicPr>
          <p:nvPr userDrawn="1"/>
        </p:nvPicPr>
        <p:blipFill rotWithShape="1">
          <a:blip r:embed="rId3" cstate="hqprint">
            <a:alphaModFix amt="40000"/>
            <a:extLst>
              <a:ext uri="{28A0092B-C50C-407E-A947-70E740481C1C}">
                <a14:useLocalDpi xmlns:a14="http://schemas.microsoft.com/office/drawing/2010/main"/>
              </a:ext>
            </a:extLst>
          </a:blip>
          <a:srcRect t="-76125"/>
          <a:stretch/>
        </p:blipFill>
        <p:spPr>
          <a:xfrm>
            <a:off x="7719766" y="3827720"/>
            <a:ext cx="4472234" cy="3030280"/>
          </a:xfrm>
          <a:prstGeom prst="rect">
            <a:avLst/>
          </a:prstGeom>
        </p:spPr>
      </p:pic>
      <p:pic>
        <p:nvPicPr>
          <p:cNvPr id="12" name="Picture 11">
            <a:extLst>
              <a:ext uri="{FF2B5EF4-FFF2-40B4-BE49-F238E27FC236}">
                <a16:creationId xmlns:a16="http://schemas.microsoft.com/office/drawing/2014/main" id="{B7333140-F216-2C4E-B3B9-E28A8A22A5F6}"/>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5" name="Slide Number Placeholder 4">
            <a:extLst>
              <a:ext uri="{FF2B5EF4-FFF2-40B4-BE49-F238E27FC236}">
                <a16:creationId xmlns:a16="http://schemas.microsoft.com/office/drawing/2014/main" id="{CB74E194-0644-E34B-8842-4A09A562648E}"/>
              </a:ext>
            </a:extLst>
          </p:cNvPr>
          <p:cNvSpPr>
            <a:spLocks noGrp="1"/>
          </p:cNvSpPr>
          <p:nvPr>
            <p:ph type="sldNum" sz="quarter" idx="12"/>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3" name="Text Placeholder 2">
            <a:extLst>
              <a:ext uri="{FF2B5EF4-FFF2-40B4-BE49-F238E27FC236}">
                <a16:creationId xmlns:a16="http://schemas.microsoft.com/office/drawing/2014/main" id="{34191C2E-AEE1-BB4B-8F3E-F6EDF5EEF6BC}"/>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1332995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659029C-CC46-0C48-A817-ECA2D44CF0C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2222" b="24040"/>
          <a:stretch/>
        </p:blipFill>
        <p:spPr>
          <a:xfrm>
            <a:off x="-14291" y="1899507"/>
            <a:ext cx="10864850" cy="4958493"/>
          </a:xfrm>
          <a:prstGeom prst="rect">
            <a:avLst/>
          </a:prstGeom>
        </p:spPr>
      </p:pic>
      <p:pic>
        <p:nvPicPr>
          <p:cNvPr id="5" name="Picture 4" descr="A picture containing graphical user interface&#10;&#10;Description automatically generated">
            <a:extLst>
              <a:ext uri="{FF2B5EF4-FFF2-40B4-BE49-F238E27FC236}">
                <a16:creationId xmlns:a16="http://schemas.microsoft.com/office/drawing/2014/main" id="{6821E76B-8ED5-EC44-8D0A-F1ACCFF6FE1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367860" y="-31049"/>
            <a:ext cx="2824140" cy="1981547"/>
          </a:xfrm>
          <a:prstGeom prst="rect">
            <a:avLst/>
          </a:prstGeom>
        </p:spPr>
      </p:pic>
      <p:pic>
        <p:nvPicPr>
          <p:cNvPr id="10" name="Picture 9">
            <a:extLst>
              <a:ext uri="{FF2B5EF4-FFF2-40B4-BE49-F238E27FC236}">
                <a16:creationId xmlns:a16="http://schemas.microsoft.com/office/drawing/2014/main" id="{AF1AAE15-F3ED-C742-A40B-350A14515A42}"/>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887902" y="2898519"/>
            <a:ext cx="7964275" cy="3959482"/>
          </a:xfrm>
          <a:prstGeom prst="rect">
            <a:avLst/>
          </a:prstGeom>
        </p:spPr>
      </p:pic>
      <p:pic>
        <p:nvPicPr>
          <p:cNvPr id="17" name="Picture 16">
            <a:extLst>
              <a:ext uri="{FF2B5EF4-FFF2-40B4-BE49-F238E27FC236}">
                <a16:creationId xmlns:a16="http://schemas.microsoft.com/office/drawing/2014/main" id="{620C04F9-8046-7E4E-A9C7-FD875714ECA4}"/>
              </a:ext>
            </a:extLst>
          </p:cNvPr>
          <p:cNvPicPr>
            <a:picLocks noChangeAspect="1"/>
          </p:cNvPicPr>
          <p:nvPr userDrawn="1"/>
        </p:nvPicPr>
        <p:blipFill rotWithShape="1">
          <a:blip r:embed="rId5" cstate="hqprint">
            <a:alphaModFix amt="41000"/>
            <a:extLst>
              <a:ext uri="{28A0092B-C50C-407E-A947-70E740481C1C}">
                <a14:useLocalDpi xmlns:a14="http://schemas.microsoft.com/office/drawing/2010/main"/>
              </a:ext>
            </a:extLst>
          </a:blip>
          <a:srcRect/>
          <a:stretch/>
        </p:blipFill>
        <p:spPr>
          <a:xfrm>
            <a:off x="10839796" y="2901294"/>
            <a:ext cx="1352204" cy="3959482"/>
          </a:xfrm>
          <a:prstGeom prst="rect">
            <a:avLst/>
          </a:prstGeom>
        </p:spPr>
      </p:pic>
      <p:sp>
        <p:nvSpPr>
          <p:cNvPr id="7" name="Text Placeholder 6">
            <a:extLst>
              <a:ext uri="{FF2B5EF4-FFF2-40B4-BE49-F238E27FC236}">
                <a16:creationId xmlns:a16="http://schemas.microsoft.com/office/drawing/2014/main" id="{27E030EC-A17B-8F49-810A-A8AB7CDCE0A3}"/>
              </a:ext>
            </a:extLst>
          </p:cNvPr>
          <p:cNvSpPr>
            <a:spLocks noGrp="1"/>
          </p:cNvSpPr>
          <p:nvPr>
            <p:ph type="body" sz="quarter" idx="10"/>
          </p:nvPr>
        </p:nvSpPr>
        <p:spPr>
          <a:xfrm>
            <a:off x="2043354" y="4039083"/>
            <a:ext cx="6035675" cy="1143000"/>
          </a:xfrm>
          <a:prstGeom prst="rect">
            <a:avLst/>
          </a:prstGeom>
        </p:spPr>
        <p:txBody>
          <a:bodyPr>
            <a:normAutofit/>
          </a:bodyPr>
          <a:lstStyle>
            <a:lvl1pPr marL="0" indent="0">
              <a:buNone/>
              <a:defRPr sz="18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1" name="Text Placeholder 6">
            <a:extLst>
              <a:ext uri="{FF2B5EF4-FFF2-40B4-BE49-F238E27FC236}">
                <a16:creationId xmlns:a16="http://schemas.microsoft.com/office/drawing/2014/main" id="{A653F170-FC7E-A748-8547-B33204835F70}"/>
              </a:ext>
            </a:extLst>
          </p:cNvPr>
          <p:cNvSpPr>
            <a:spLocks noGrp="1"/>
          </p:cNvSpPr>
          <p:nvPr>
            <p:ph type="body" sz="quarter" idx="11" hasCustomPrompt="1"/>
          </p:nvPr>
        </p:nvSpPr>
        <p:spPr>
          <a:xfrm>
            <a:off x="2043354" y="2363166"/>
            <a:ext cx="8298075" cy="1143000"/>
          </a:xfrm>
          <a:prstGeom prst="rect">
            <a:avLst/>
          </a:prstGeom>
        </p:spPr>
        <p:txBody>
          <a:bodyPr>
            <a:noAutofit/>
          </a:bodyPr>
          <a:lstStyle>
            <a:lvl1pPr marL="0" indent="0">
              <a:buNone/>
              <a:defRPr sz="80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TEXT</a:t>
            </a:r>
          </a:p>
        </p:txBody>
      </p:sp>
    </p:spTree>
    <p:extLst>
      <p:ext uri="{BB962C8B-B14F-4D97-AF65-F5344CB8AC3E}">
        <p14:creationId xmlns:p14="http://schemas.microsoft.com/office/powerpoint/2010/main" val="29099491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76B98F2-678D-BB43-9A04-379B304CB35E}"/>
              </a:ext>
            </a:extLst>
          </p:cNvPr>
          <p:cNvPicPr>
            <a:picLocks noChangeAspect="1"/>
          </p:cNvPicPr>
          <p:nvPr userDrawn="1"/>
        </p:nvPicPr>
        <p:blipFill rotWithShape="1">
          <a:blip r:embed="rId2"/>
          <a:srcRect r="44305" b="26741"/>
          <a:stretch/>
        </p:blipFill>
        <p:spPr>
          <a:xfrm>
            <a:off x="5205229" y="-538555"/>
            <a:ext cx="6986771" cy="7396555"/>
          </a:xfrm>
          <a:prstGeom prst="rect">
            <a:avLst/>
          </a:prstGeom>
        </p:spPr>
      </p:pic>
      <p:pic>
        <p:nvPicPr>
          <p:cNvPr id="3" name="Picture 2" descr="A picture containing graphical user interface&#10;&#10;Description automatically generated">
            <a:extLst>
              <a:ext uri="{FF2B5EF4-FFF2-40B4-BE49-F238E27FC236}">
                <a16:creationId xmlns:a16="http://schemas.microsoft.com/office/drawing/2014/main" id="{449C9D9E-B95E-744B-B448-D1FBF2CA227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49154" y="4509650"/>
            <a:ext cx="2840078" cy="1992730"/>
          </a:xfrm>
          <a:prstGeom prst="rect">
            <a:avLst/>
          </a:prstGeom>
        </p:spPr>
      </p:pic>
      <p:sp>
        <p:nvSpPr>
          <p:cNvPr id="5" name="Text Placeholder 4">
            <a:extLst>
              <a:ext uri="{FF2B5EF4-FFF2-40B4-BE49-F238E27FC236}">
                <a16:creationId xmlns:a16="http://schemas.microsoft.com/office/drawing/2014/main" id="{015DE08F-1369-E74C-AB72-6F70535DCBCF}"/>
              </a:ext>
            </a:extLst>
          </p:cNvPr>
          <p:cNvSpPr>
            <a:spLocks noGrp="1"/>
          </p:cNvSpPr>
          <p:nvPr>
            <p:ph type="body" sz="quarter" idx="10" hasCustomPrompt="1"/>
          </p:nvPr>
        </p:nvSpPr>
        <p:spPr>
          <a:xfrm>
            <a:off x="714376" y="622301"/>
            <a:ext cx="7947654" cy="2346646"/>
          </a:xfrm>
          <a:prstGeom prst="rect">
            <a:avLst/>
          </a:prstGeom>
          <a:noFill/>
          <a:ln>
            <a:noFill/>
          </a:ln>
        </p:spPr>
        <p:txBody>
          <a:bodyPr>
            <a:noAutofit/>
          </a:bodyPr>
          <a:lstStyle>
            <a:lvl1pPr marL="0" indent="0">
              <a:buNone/>
              <a:defRPr sz="8000" b="1" i="0">
                <a:solidFill>
                  <a:schemeClr val="accent1"/>
                </a:solidFill>
                <a:latin typeface="Circular Std Black" panose="020B0604020101020102" pitchFamily="34" charset="77"/>
                <a:cs typeface="Circular Std Black" panose="020B0604020101020102" pitchFamily="34" charset="77"/>
              </a:defRPr>
            </a:lvl1pPr>
            <a:lvl2pPr marL="457200" indent="0">
              <a:buNone/>
              <a:defRPr sz="4400" b="1" i="0">
                <a:latin typeface="Circular Std Black" panose="020B0604020101020102" pitchFamily="34" charset="77"/>
                <a:cs typeface="Circular Std Black" panose="020B0604020101020102" pitchFamily="34" charset="77"/>
              </a:defRPr>
            </a:lvl2pPr>
            <a:lvl3pPr marL="914400" indent="0">
              <a:buNone/>
              <a:defRPr sz="4400" b="1" i="0">
                <a:latin typeface="Circular Std Black" panose="020B0604020101020102" pitchFamily="34" charset="77"/>
                <a:cs typeface="Circular Std Black" panose="020B0604020101020102" pitchFamily="34" charset="77"/>
              </a:defRPr>
            </a:lvl3pPr>
            <a:lvl4pPr marL="1371600" indent="0">
              <a:buNone/>
              <a:defRPr sz="4400" b="1" i="0">
                <a:latin typeface="Circular Std Black" panose="020B0604020101020102" pitchFamily="34" charset="77"/>
                <a:cs typeface="Circular Std Black" panose="020B0604020101020102" pitchFamily="34" charset="77"/>
              </a:defRPr>
            </a:lvl4pPr>
            <a:lvl5pPr marL="1828800" indent="0">
              <a:buNone/>
              <a:defRPr sz="4400" b="1" i="0">
                <a:latin typeface="Circular Std Black" panose="020B0604020101020102" pitchFamily="34" charset="77"/>
                <a:cs typeface="Circular Std Black" panose="020B0604020101020102" pitchFamily="34" charset="77"/>
              </a:defRPr>
            </a:lvl5pPr>
          </a:lstStyle>
          <a:p>
            <a:pPr lvl="0"/>
            <a:r>
              <a:rPr lang="en-US" dirty="0"/>
              <a:t>TEXT</a:t>
            </a:r>
          </a:p>
        </p:txBody>
      </p:sp>
      <p:sp>
        <p:nvSpPr>
          <p:cNvPr id="7" name="Text Placeholder 6">
            <a:extLst>
              <a:ext uri="{FF2B5EF4-FFF2-40B4-BE49-F238E27FC236}">
                <a16:creationId xmlns:a16="http://schemas.microsoft.com/office/drawing/2014/main" id="{20B6E42C-A64A-8846-8FDE-CB2C57D87DF4}"/>
              </a:ext>
            </a:extLst>
          </p:cNvPr>
          <p:cNvSpPr>
            <a:spLocks noGrp="1"/>
          </p:cNvSpPr>
          <p:nvPr>
            <p:ph type="body" sz="quarter" idx="11"/>
          </p:nvPr>
        </p:nvSpPr>
        <p:spPr>
          <a:xfrm>
            <a:off x="714376" y="3023655"/>
            <a:ext cx="7947025" cy="868363"/>
          </a:xfrm>
          <a:prstGeom prst="rect">
            <a:avLst/>
          </a:prstGeom>
        </p:spPr>
        <p:txBody>
          <a:bodyPr>
            <a:normAutofit/>
          </a:bodyPr>
          <a:lstStyle>
            <a:lvl1pPr marL="0" indent="0">
              <a:buNone/>
              <a:defRPr sz="3200" b="1" i="0">
                <a:solidFill>
                  <a:schemeClr val="tx2"/>
                </a:solidFill>
                <a:latin typeface="Circular Std Bold" panose="020B0604020101020102" pitchFamily="34" charset="77"/>
                <a:cs typeface="Circular Std Bold" panose="020B0604020101020102" pitchFamily="34" charset="77"/>
              </a:defRPr>
            </a:lvl1pPr>
          </a:lstStyle>
          <a:p>
            <a:pPr lvl="0"/>
            <a:endParaRPr lang="en-US" dirty="0"/>
          </a:p>
        </p:txBody>
      </p:sp>
    </p:spTree>
    <p:extLst>
      <p:ext uri="{BB962C8B-B14F-4D97-AF65-F5344CB8AC3E}">
        <p14:creationId xmlns:p14="http://schemas.microsoft.com/office/powerpoint/2010/main" val="15884310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2DF89C-A743-0D45-BFC2-0FB98217207F}"/>
              </a:ext>
            </a:extLst>
          </p:cNvPr>
          <p:cNvSpPr/>
          <p:nvPr userDrawn="1"/>
        </p:nvSpPr>
        <p:spPr>
          <a:xfrm>
            <a:off x="-41564" y="-26300"/>
            <a:ext cx="12275127" cy="6884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D0AF9FEE-D88E-BB42-92DB-D00276B03C4E}"/>
              </a:ext>
            </a:extLst>
          </p:cNvPr>
          <p:cNvGrpSpPr/>
          <p:nvPr userDrawn="1"/>
        </p:nvGrpSpPr>
        <p:grpSpPr>
          <a:xfrm>
            <a:off x="3734632" y="919034"/>
            <a:ext cx="4722734" cy="4082138"/>
            <a:chOff x="3415129" y="-156535"/>
            <a:chExt cx="5573124" cy="4817180"/>
          </a:xfrm>
        </p:grpSpPr>
        <p:pic>
          <p:nvPicPr>
            <p:cNvPr id="13" name="Picture 12" descr="Text&#10;&#10;Description automatically generated">
              <a:extLst>
                <a:ext uri="{FF2B5EF4-FFF2-40B4-BE49-F238E27FC236}">
                  <a16:creationId xmlns:a16="http://schemas.microsoft.com/office/drawing/2014/main" id="{D8514AD6-B2FF-F240-B870-D9C615F411BA}"/>
                </a:ext>
              </a:extLst>
            </p:cNvPr>
            <p:cNvPicPr>
              <a:picLocks noChangeAspect="1"/>
            </p:cNvPicPr>
            <p:nvPr userDrawn="1"/>
          </p:nvPicPr>
          <p:blipFill rotWithShape="1">
            <a:blip r:embed="rId2"/>
            <a:srcRect t="61056"/>
            <a:stretch/>
          </p:blipFill>
          <p:spPr>
            <a:xfrm>
              <a:off x="3557003" y="2867891"/>
              <a:ext cx="5431250" cy="1792754"/>
            </a:xfrm>
            <a:prstGeom prst="rect">
              <a:avLst/>
            </a:prstGeom>
          </p:spPr>
        </p:pic>
        <p:pic>
          <p:nvPicPr>
            <p:cNvPr id="6" name="Picture 5" descr="Graphical user interface&#10;&#10;Description automatically generated with medium confidence">
              <a:extLst>
                <a:ext uri="{FF2B5EF4-FFF2-40B4-BE49-F238E27FC236}">
                  <a16:creationId xmlns:a16="http://schemas.microsoft.com/office/drawing/2014/main" id="{E16A5880-0EDB-564F-B43F-E5F746FA5E5D}"/>
                </a:ext>
              </a:extLst>
            </p:cNvPr>
            <p:cNvPicPr>
              <a:picLocks noChangeAspect="1"/>
            </p:cNvPicPr>
            <p:nvPr userDrawn="1"/>
          </p:nvPicPr>
          <p:blipFill>
            <a:blip r:embed="rId3"/>
            <a:stretch>
              <a:fillRect/>
            </a:stretch>
          </p:blipFill>
          <p:spPr>
            <a:xfrm>
              <a:off x="3415129" y="-156535"/>
              <a:ext cx="4752126" cy="3334311"/>
            </a:xfrm>
            <a:prstGeom prst="rect">
              <a:avLst/>
            </a:prstGeom>
          </p:spPr>
        </p:pic>
      </p:grpSp>
      <p:pic>
        <p:nvPicPr>
          <p:cNvPr id="16" name="Picture 15">
            <a:extLst>
              <a:ext uri="{FF2B5EF4-FFF2-40B4-BE49-F238E27FC236}">
                <a16:creationId xmlns:a16="http://schemas.microsoft.com/office/drawing/2014/main" id="{D1C8A226-71D1-5243-9BD8-C168E847BB70}"/>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962289" y="2248736"/>
            <a:ext cx="9271274" cy="4609264"/>
          </a:xfrm>
          <a:prstGeom prst="rect">
            <a:avLst/>
          </a:prstGeom>
        </p:spPr>
      </p:pic>
      <p:sp>
        <p:nvSpPr>
          <p:cNvPr id="12" name="Rectangle 11">
            <a:extLst>
              <a:ext uri="{FF2B5EF4-FFF2-40B4-BE49-F238E27FC236}">
                <a16:creationId xmlns:a16="http://schemas.microsoft.com/office/drawing/2014/main" id="{9C23A4A6-72D5-A34A-A70C-5DDECCE1C228}"/>
              </a:ext>
            </a:extLst>
          </p:cNvPr>
          <p:cNvSpPr/>
          <p:nvPr userDrawn="1"/>
        </p:nvSpPr>
        <p:spPr>
          <a:xfrm>
            <a:off x="83223" y="6228834"/>
            <a:ext cx="2754280" cy="523220"/>
          </a:xfrm>
          <a:prstGeom prst="rect">
            <a:avLst/>
          </a:prstGeom>
        </p:spPr>
        <p:txBody>
          <a:bodyPr wrap="none">
            <a:spAutoFit/>
          </a:bodyPr>
          <a:lstStyle/>
          <a:p>
            <a:pPr lvl="0"/>
            <a:r>
              <a:rPr lang="en-US" sz="2800" b="0" i="0" dirty="0">
                <a:solidFill>
                  <a:schemeClr val="bg1"/>
                </a:solidFill>
                <a:latin typeface="Circular Std Book" panose="020B0604020101020102" pitchFamily="34" charset="77"/>
                <a:cs typeface="Circular Std Book" panose="020B0604020101020102" pitchFamily="34" charset="77"/>
              </a:rPr>
              <a:t>c2ccertified.org</a:t>
            </a:r>
          </a:p>
        </p:txBody>
      </p:sp>
    </p:spTree>
    <p:extLst>
      <p:ext uri="{BB962C8B-B14F-4D97-AF65-F5344CB8AC3E}">
        <p14:creationId xmlns:p14="http://schemas.microsoft.com/office/powerpoint/2010/main" val="28488627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hank you ">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B1F3FF-F284-EF49-BD31-0D4DFFAE7CC5}"/>
              </a:ext>
            </a:extLst>
          </p:cNvPr>
          <p:cNvSpPr/>
          <p:nvPr userDrawn="1"/>
        </p:nvSpPr>
        <p:spPr>
          <a:xfrm>
            <a:off x="2674373" y="-52794"/>
            <a:ext cx="9535555" cy="6143625"/>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859C622-713A-2647-B559-5036DAA2DD0B}"/>
              </a:ext>
            </a:extLst>
          </p:cNvPr>
          <p:cNvSpPr/>
          <p:nvPr userDrawn="1"/>
        </p:nvSpPr>
        <p:spPr>
          <a:xfrm>
            <a:off x="-14288" y="1728072"/>
            <a:ext cx="10477365" cy="5252662"/>
          </a:xfrm>
          <a:prstGeom prst="rect">
            <a:avLst/>
          </a:prstGeom>
          <a:solidFill>
            <a:srgbClr val="0F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970B57-D058-4447-B92E-3F77B60C4D6E}"/>
              </a:ext>
            </a:extLst>
          </p:cNvPr>
          <p:cNvSpPr>
            <a:spLocks noGrp="1"/>
          </p:cNvSpPr>
          <p:nvPr>
            <p:ph type="title" hasCustomPrompt="1"/>
          </p:nvPr>
        </p:nvSpPr>
        <p:spPr>
          <a:xfrm>
            <a:off x="1820453" y="2353229"/>
            <a:ext cx="8029762" cy="1325563"/>
          </a:xfrm>
        </p:spPr>
        <p:txBody>
          <a:bodyPr>
            <a:noAutofit/>
          </a:bodyPr>
          <a:lstStyle>
            <a:lvl1pPr>
              <a:lnSpc>
                <a:spcPct val="100000"/>
              </a:lnSpc>
              <a:defRPr sz="5400">
                <a:solidFill>
                  <a:schemeClr val="bg1"/>
                </a:solidFill>
              </a:defRPr>
            </a:lvl1pPr>
          </a:lstStyle>
          <a:p>
            <a:r>
              <a:rPr lang="en-GB" dirty="0"/>
              <a:t>THANK YOU</a:t>
            </a:r>
            <a:endParaRPr lang="en-US" dirty="0"/>
          </a:p>
        </p:txBody>
      </p:sp>
      <p:cxnSp>
        <p:nvCxnSpPr>
          <p:cNvPr id="12" name="Straight Connector 11">
            <a:extLst>
              <a:ext uri="{FF2B5EF4-FFF2-40B4-BE49-F238E27FC236}">
                <a16:creationId xmlns:a16="http://schemas.microsoft.com/office/drawing/2014/main" id="{AFD6919E-BFD2-CA45-BFB8-CA957DC66D0D}"/>
              </a:ext>
            </a:extLst>
          </p:cNvPr>
          <p:cNvCxnSpPr>
            <a:cxnSpLocks/>
          </p:cNvCxnSpPr>
          <p:nvPr userDrawn="1"/>
        </p:nvCxnSpPr>
        <p:spPr>
          <a:xfrm flipV="1">
            <a:off x="6096000" y="6232537"/>
            <a:ext cx="0" cy="97787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799A680-1903-1347-8DB8-C6F576DA927C}"/>
              </a:ext>
            </a:extLst>
          </p:cNvPr>
          <p:cNvCxnSpPr>
            <a:cxnSpLocks/>
          </p:cNvCxnSpPr>
          <p:nvPr userDrawn="1"/>
        </p:nvCxnSpPr>
        <p:spPr>
          <a:xfrm flipV="1">
            <a:off x="1820453" y="1321649"/>
            <a:ext cx="0" cy="812846"/>
          </a:xfrm>
          <a:prstGeom prst="line">
            <a:avLst/>
          </a:prstGeom>
          <a:ln w="12700">
            <a:solidFill>
              <a:srgbClr val="4B4B4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C1CD81F-07AD-604D-BC0D-F8ED5527624E}"/>
              </a:ext>
            </a:extLst>
          </p:cNvPr>
          <p:cNvCxnSpPr>
            <a:cxnSpLocks/>
          </p:cNvCxnSpPr>
          <p:nvPr userDrawn="1"/>
        </p:nvCxnSpPr>
        <p:spPr>
          <a:xfrm>
            <a:off x="11353800" y="6090831"/>
            <a:ext cx="856128" cy="0"/>
          </a:xfrm>
          <a:prstGeom prst="line">
            <a:avLst/>
          </a:prstGeom>
          <a:ln w="12700">
            <a:solidFill>
              <a:srgbClr val="4B4B4B"/>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529A6358-3460-AD43-8D86-B68AC9CE15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731750" y="221065"/>
            <a:ext cx="2172595" cy="1285941"/>
          </a:xfrm>
          <a:prstGeom prst="rect">
            <a:avLst/>
          </a:prstGeom>
        </p:spPr>
      </p:pic>
      <p:sp>
        <p:nvSpPr>
          <p:cNvPr id="3" name="Text Placeholder 2">
            <a:extLst>
              <a:ext uri="{FF2B5EF4-FFF2-40B4-BE49-F238E27FC236}">
                <a16:creationId xmlns:a16="http://schemas.microsoft.com/office/drawing/2014/main" id="{BCB7DFF7-4E0F-E940-8DCB-7521C72F2E98}"/>
              </a:ext>
            </a:extLst>
          </p:cNvPr>
          <p:cNvSpPr>
            <a:spLocks noGrp="1"/>
          </p:cNvSpPr>
          <p:nvPr>
            <p:ph type="body" sz="quarter" idx="10" hasCustomPrompt="1"/>
          </p:nvPr>
        </p:nvSpPr>
        <p:spPr>
          <a:xfrm>
            <a:off x="1820453" y="4333935"/>
            <a:ext cx="8029575" cy="684213"/>
          </a:xfrm>
          <a:prstGeom prst="rect">
            <a:avLst/>
          </a:prstGeom>
        </p:spPr>
        <p:txBody>
          <a:bodyPr>
            <a:normAutofit/>
          </a:bodyPr>
          <a:lstStyle>
            <a:lvl1pPr marL="0" indent="0">
              <a:buNone/>
              <a:defRPr sz="2800" b="1" i="0">
                <a:solidFill>
                  <a:schemeClr val="bg1"/>
                </a:solidFill>
                <a:latin typeface="Circular Std Black" panose="020B0604020101020102" pitchFamily="34" charset="77"/>
                <a:cs typeface="Circular Std Black" panose="020B0604020101020102" pitchFamily="34" charset="77"/>
              </a:defRPr>
            </a:lvl1pPr>
            <a:lvl2pPr marL="457200" indent="0">
              <a:buNone/>
              <a:defRPr b="1" i="0">
                <a:solidFill>
                  <a:schemeClr val="bg1"/>
                </a:solidFill>
                <a:latin typeface="Circular Std Black" panose="020B0604020101020102" pitchFamily="34" charset="77"/>
                <a:cs typeface="Circular Std Black" panose="020B0604020101020102" pitchFamily="34" charset="77"/>
              </a:defRPr>
            </a:lvl2pPr>
            <a:lvl3pPr marL="914400" indent="0">
              <a:buNone/>
              <a:defRPr b="1" i="0">
                <a:solidFill>
                  <a:schemeClr val="bg1"/>
                </a:solidFill>
                <a:latin typeface="Circular Std Black" panose="020B0604020101020102" pitchFamily="34" charset="77"/>
                <a:cs typeface="Circular Std Black" panose="020B0604020101020102" pitchFamily="34" charset="77"/>
              </a:defRPr>
            </a:lvl3pPr>
            <a:lvl4pPr marL="1371600" indent="0">
              <a:buNone/>
              <a:defRPr b="1" i="0">
                <a:solidFill>
                  <a:schemeClr val="bg1"/>
                </a:solidFill>
                <a:latin typeface="Circular Std Black" panose="020B0604020101020102" pitchFamily="34" charset="77"/>
                <a:cs typeface="Circular Std Black" panose="020B0604020101020102" pitchFamily="34" charset="77"/>
              </a:defRPr>
            </a:lvl4pPr>
            <a:lvl5pPr marL="1828800" indent="0">
              <a:buNone/>
              <a:defRPr b="1" i="0">
                <a:solidFill>
                  <a:schemeClr val="bg1"/>
                </a:solidFill>
                <a:latin typeface="Circular Std Black" panose="020B0604020101020102" pitchFamily="34" charset="77"/>
                <a:cs typeface="Circular Std Black" panose="020B0604020101020102" pitchFamily="34" charset="77"/>
              </a:defRPr>
            </a:lvl5pPr>
          </a:lstStyle>
          <a:p>
            <a:pPr lvl="0"/>
            <a:r>
              <a:rPr lang="en-GB" dirty="0"/>
              <a:t>Subtitle</a:t>
            </a:r>
            <a:endParaRPr lang="en-US" dirty="0"/>
          </a:p>
        </p:txBody>
      </p:sp>
      <p:sp>
        <p:nvSpPr>
          <p:cNvPr id="16" name="Text Placeholder 2">
            <a:extLst>
              <a:ext uri="{FF2B5EF4-FFF2-40B4-BE49-F238E27FC236}">
                <a16:creationId xmlns:a16="http://schemas.microsoft.com/office/drawing/2014/main" id="{6528860F-FB75-1744-8DBD-D4C281984E65}"/>
              </a:ext>
            </a:extLst>
          </p:cNvPr>
          <p:cNvSpPr>
            <a:spLocks noGrp="1"/>
          </p:cNvSpPr>
          <p:nvPr>
            <p:ph type="body" sz="quarter" idx="11" hasCustomPrompt="1"/>
          </p:nvPr>
        </p:nvSpPr>
        <p:spPr>
          <a:xfrm>
            <a:off x="6198923" y="6232537"/>
            <a:ext cx="3651105" cy="626641"/>
          </a:xfrm>
          <a:prstGeom prst="rect">
            <a:avLst/>
          </a:prstGeom>
        </p:spPr>
        <p:txBody>
          <a:bodyPr>
            <a:normAutofit/>
          </a:bodyPr>
          <a:lstStyle>
            <a:lvl1pPr marL="0" indent="0">
              <a:buNone/>
              <a:defRPr sz="2000" b="1" i="0">
                <a:solidFill>
                  <a:schemeClr val="bg1"/>
                </a:solidFill>
                <a:latin typeface="Circular Std Black" panose="020B0604020101020102" pitchFamily="34" charset="77"/>
                <a:cs typeface="Circular Std Black" panose="020B0604020101020102" pitchFamily="34" charset="77"/>
              </a:defRPr>
            </a:lvl1pPr>
            <a:lvl2pPr marL="457200" indent="0">
              <a:buNone/>
              <a:defRPr b="1" i="0">
                <a:solidFill>
                  <a:schemeClr val="bg1"/>
                </a:solidFill>
                <a:latin typeface="Circular Std Black" panose="020B0604020101020102" pitchFamily="34" charset="77"/>
                <a:cs typeface="Circular Std Black" panose="020B0604020101020102" pitchFamily="34" charset="77"/>
              </a:defRPr>
            </a:lvl2pPr>
            <a:lvl3pPr marL="914400" indent="0">
              <a:buNone/>
              <a:defRPr b="1" i="0">
                <a:solidFill>
                  <a:schemeClr val="bg1"/>
                </a:solidFill>
                <a:latin typeface="Circular Std Black" panose="020B0604020101020102" pitchFamily="34" charset="77"/>
                <a:cs typeface="Circular Std Black" panose="020B0604020101020102" pitchFamily="34" charset="77"/>
              </a:defRPr>
            </a:lvl3pPr>
            <a:lvl4pPr marL="1371600" indent="0">
              <a:buNone/>
              <a:defRPr b="1" i="0">
                <a:solidFill>
                  <a:schemeClr val="bg1"/>
                </a:solidFill>
                <a:latin typeface="Circular Std Black" panose="020B0604020101020102" pitchFamily="34" charset="77"/>
                <a:cs typeface="Circular Std Black" panose="020B0604020101020102" pitchFamily="34" charset="77"/>
              </a:defRPr>
            </a:lvl4pPr>
            <a:lvl5pPr marL="1828800" indent="0">
              <a:buNone/>
              <a:defRPr b="1" i="0">
                <a:solidFill>
                  <a:schemeClr val="bg1"/>
                </a:solidFill>
                <a:latin typeface="Circular Std Black" panose="020B0604020101020102" pitchFamily="34" charset="77"/>
                <a:cs typeface="Circular Std Black" panose="020B0604020101020102" pitchFamily="34" charset="77"/>
              </a:defRPr>
            </a:lvl5pPr>
          </a:lstStyle>
          <a:p>
            <a:pPr lvl="0"/>
            <a:r>
              <a:rPr lang="en-US" dirty="0"/>
              <a:t>c2ccertified.org</a:t>
            </a:r>
          </a:p>
        </p:txBody>
      </p:sp>
    </p:spTree>
    <p:extLst>
      <p:ext uri="{BB962C8B-B14F-4D97-AF65-F5344CB8AC3E}">
        <p14:creationId xmlns:p14="http://schemas.microsoft.com/office/powerpoint/2010/main" val="161415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accent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a:off x="2743200" y="2897390"/>
            <a:ext cx="9448800" cy="3960610"/>
          </a:xfrm>
          <a:prstGeom prst="rect">
            <a:avLst/>
          </a:prstGeom>
        </p:spPr>
      </p:pic>
      <p:pic>
        <p:nvPicPr>
          <p:cNvPr id="11" name="Picture 10">
            <a:extLst>
              <a:ext uri="{FF2B5EF4-FFF2-40B4-BE49-F238E27FC236}">
                <a16:creationId xmlns:a16="http://schemas.microsoft.com/office/drawing/2014/main" id="{E0C991AD-4A0B-2D41-938D-D7629DDA092F}"/>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838200" y="1143000"/>
            <a:ext cx="10515600" cy="2590800"/>
          </a:xfrm>
          <a:prstGeom prst="rect">
            <a:avLst/>
          </a:prstGeom>
        </p:spPr>
        <p:txBody>
          <a:bodyPr>
            <a:normAutofit/>
          </a:bodyPr>
          <a:lstStyle>
            <a:lvl1pPr>
              <a:defRPr sz="4800">
                <a:solidFill>
                  <a:schemeClr val="bg1"/>
                </a:solidFill>
              </a:defRPr>
            </a:lvl1pPr>
          </a:lstStyle>
          <a:p>
            <a:r>
              <a:rPr lang="en-US" dirty="0"/>
              <a:t>TITLE</a:t>
            </a:r>
          </a:p>
        </p:txBody>
      </p:sp>
      <p:sp>
        <p:nvSpPr>
          <p:cNvPr id="7" name="Text Placeholder 2">
            <a:extLst>
              <a:ext uri="{FF2B5EF4-FFF2-40B4-BE49-F238E27FC236}">
                <a16:creationId xmlns:a16="http://schemas.microsoft.com/office/drawing/2014/main" id="{9F3F0EF6-9D0D-3B40-8B12-CB76CB5FAA47}"/>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549837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Custom Layout">
    <p:bg>
      <p:bgRef idx="1001">
        <a:schemeClr val="bg2"/>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a:off x="2743200" y="2897390"/>
            <a:ext cx="9448800" cy="3960610"/>
          </a:xfrm>
          <a:prstGeom prst="rect">
            <a:avLst/>
          </a:prstGeom>
        </p:spPr>
      </p:pic>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6" name="Picture 5">
            <a:extLst>
              <a:ext uri="{FF2B5EF4-FFF2-40B4-BE49-F238E27FC236}">
                <a16:creationId xmlns:a16="http://schemas.microsoft.com/office/drawing/2014/main" id="{9EE8B298-C3A4-A644-B234-A3234FA6FC29}"/>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7" name="Title Text">
            <a:extLst>
              <a:ext uri="{FF2B5EF4-FFF2-40B4-BE49-F238E27FC236}">
                <a16:creationId xmlns:a16="http://schemas.microsoft.com/office/drawing/2014/main" id="{FB361729-DB1D-754D-8417-D9F3F119837C}"/>
              </a:ext>
            </a:extLst>
          </p:cNvPr>
          <p:cNvSpPr txBox="1">
            <a:spLocks noGrp="1"/>
          </p:cNvSpPr>
          <p:nvPr>
            <p:ph type="title" hasCustomPrompt="1"/>
          </p:nvPr>
        </p:nvSpPr>
        <p:spPr>
          <a:xfrm>
            <a:off x="838200" y="1143000"/>
            <a:ext cx="10515600" cy="2590800"/>
          </a:xfrm>
          <a:prstGeom prst="rect">
            <a:avLst/>
          </a:prstGeom>
        </p:spPr>
        <p:txBody>
          <a:bodyPr>
            <a:normAutofit/>
          </a:bodyPr>
          <a:lstStyle>
            <a:lvl1pPr>
              <a:defRPr sz="4800">
                <a:solidFill>
                  <a:schemeClr val="tx1"/>
                </a:solidFill>
              </a:defRPr>
            </a:lvl1pPr>
          </a:lstStyle>
          <a:p>
            <a:r>
              <a:rPr lang="en-US" dirty="0"/>
              <a:t>TITLE</a:t>
            </a:r>
          </a:p>
        </p:txBody>
      </p:sp>
      <p:sp>
        <p:nvSpPr>
          <p:cNvPr id="10" name="Text Placeholder 2">
            <a:extLst>
              <a:ext uri="{FF2B5EF4-FFF2-40B4-BE49-F238E27FC236}">
                <a16:creationId xmlns:a16="http://schemas.microsoft.com/office/drawing/2014/main" id="{EC71FA8C-FAA6-9F45-9ED3-8A03039B5745}"/>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657104536"/>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4_Custom Layou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63773E-5C6D-D842-AD4C-66E8314AA62A}"/>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flipH="1">
            <a:off x="-56933" y="4039566"/>
            <a:ext cx="6790855" cy="2846492"/>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426434" y="1142999"/>
            <a:ext cx="5245946" cy="2607197"/>
          </a:xfrm>
          <a:prstGeom prst="rect">
            <a:avLst/>
          </a:prstGeom>
        </p:spPr>
        <p:txBody>
          <a:bodyPr anchor="t">
            <a:normAutofit/>
          </a:bodyPr>
          <a:lstStyle>
            <a:lvl1pPr>
              <a:defRPr sz="48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EE8B298-C3A4-A644-B234-A3234FA6FC29}"/>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4" name="Text Placeholder 3">
            <a:extLst>
              <a:ext uri="{FF2B5EF4-FFF2-40B4-BE49-F238E27FC236}">
                <a16:creationId xmlns:a16="http://schemas.microsoft.com/office/drawing/2014/main" id="{9F3D4289-B424-1D42-8DEB-E8E3EE628879}"/>
              </a:ext>
            </a:extLst>
          </p:cNvPr>
          <p:cNvSpPr>
            <a:spLocks noGrp="1"/>
          </p:cNvSpPr>
          <p:nvPr>
            <p:ph type="body" sz="quarter" idx="13"/>
          </p:nvPr>
        </p:nvSpPr>
        <p:spPr>
          <a:xfrm>
            <a:off x="6284913" y="1142999"/>
            <a:ext cx="5648325" cy="4991100"/>
          </a:xfrm>
          <a:prstGeom prst="rect">
            <a:avLst/>
          </a:prstGeom>
        </p:spPr>
        <p:txBody>
          <a:bodyPr>
            <a:normAutofit/>
          </a:bodyPr>
          <a:lstStyle>
            <a:lvl1pPr>
              <a:spcBef>
                <a:spcPts val="400"/>
              </a:spcBef>
              <a:spcAft>
                <a:spcPts val="400"/>
              </a:spcAft>
              <a:defRPr sz="2000"/>
            </a:lvl1pPr>
            <a:lvl2pPr marL="534988" indent="-254000">
              <a:spcBef>
                <a:spcPts val="400"/>
              </a:spcBef>
              <a:spcAft>
                <a:spcPts val="400"/>
              </a:spcAft>
              <a:tabLst/>
              <a:defRPr sz="1800"/>
            </a:lvl2pPr>
            <a:lvl3pPr marL="846138" indent="-239713">
              <a:spcBef>
                <a:spcPts val="400"/>
              </a:spcBef>
              <a:spcAft>
                <a:spcPts val="400"/>
              </a:spcAft>
              <a:tabLst/>
              <a:defRPr sz="1600"/>
            </a:lvl3pPr>
            <a:lvl4pPr marL="1155700" indent="-254000">
              <a:spcBef>
                <a:spcPts val="400"/>
              </a:spcBef>
              <a:spcAft>
                <a:spcPts val="400"/>
              </a:spcAft>
              <a:tabLst/>
              <a:defRPr sz="1400"/>
            </a:lvl4pPr>
            <a:lvl5pPr marL="1466850" indent="-254000">
              <a:spcBef>
                <a:spcPts val="400"/>
              </a:spcBef>
              <a:spcAft>
                <a:spcPts val="400"/>
              </a:spcAft>
              <a:tabLst/>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ext Placeholder 2">
            <a:extLst>
              <a:ext uri="{FF2B5EF4-FFF2-40B4-BE49-F238E27FC236}">
                <a16:creationId xmlns:a16="http://schemas.microsoft.com/office/drawing/2014/main" id="{8A6C5B56-A8C8-1341-86A6-8746BF5D599B}"/>
              </a:ext>
            </a:extLst>
          </p:cNvPr>
          <p:cNvSpPr txBox="1">
            <a:spLocks/>
          </p:cNvSpPr>
          <p:nvPr userDrawn="1"/>
        </p:nvSpPr>
        <p:spPr>
          <a:xfrm>
            <a:off x="11013733" y="42484"/>
            <a:ext cx="117826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228173861"/>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6_Custom Layou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63773E-5C6D-D842-AD4C-66E8314AA62A}"/>
              </a:ext>
            </a:extLst>
          </p:cNvPr>
          <p:cNvSpPr/>
          <p:nvPr userDrawn="1"/>
        </p:nvSpPr>
        <p:spPr>
          <a:xfrm>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flipH="1">
            <a:off x="-56933" y="4039566"/>
            <a:ext cx="6790855" cy="2846492"/>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426434" y="1142999"/>
            <a:ext cx="5245946" cy="2607197"/>
          </a:xfrm>
          <a:prstGeom prst="rect">
            <a:avLst/>
          </a:prstGeom>
        </p:spPr>
        <p:txBody>
          <a:bodyPr anchor="t">
            <a:normAutofit/>
          </a:bodyPr>
          <a:lstStyle>
            <a:lvl1pPr>
              <a:defRPr sz="4800">
                <a:solidFill>
                  <a:schemeClr val="bg1"/>
                </a:solidFill>
              </a:defRPr>
            </a:lvl1pPr>
          </a:lstStyle>
          <a:p>
            <a:r>
              <a:rPr lang="en-US" dirty="0"/>
              <a:t>TITLE</a:t>
            </a:r>
          </a:p>
        </p:txBody>
      </p:sp>
      <p:pic>
        <p:nvPicPr>
          <p:cNvPr id="8" name="Picture 7">
            <a:extLst>
              <a:ext uri="{FF2B5EF4-FFF2-40B4-BE49-F238E27FC236}">
                <a16:creationId xmlns:a16="http://schemas.microsoft.com/office/drawing/2014/main" id="{9830E1BC-4411-3B49-BDD2-4B58C71FCE89}"/>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10" name="Text Placeholder 3">
            <a:extLst>
              <a:ext uri="{FF2B5EF4-FFF2-40B4-BE49-F238E27FC236}">
                <a16:creationId xmlns:a16="http://schemas.microsoft.com/office/drawing/2014/main" id="{CFF8F5E9-99CE-FA40-9460-26719049CD58}"/>
              </a:ext>
            </a:extLst>
          </p:cNvPr>
          <p:cNvSpPr>
            <a:spLocks noGrp="1"/>
          </p:cNvSpPr>
          <p:nvPr>
            <p:ph type="body" sz="quarter" idx="13"/>
          </p:nvPr>
        </p:nvSpPr>
        <p:spPr>
          <a:xfrm>
            <a:off x="6284913" y="1142999"/>
            <a:ext cx="5648325" cy="4991100"/>
          </a:xfrm>
          <a:prstGeom prst="rect">
            <a:avLst/>
          </a:prstGeom>
        </p:spPr>
        <p:txBody>
          <a:bodyPr>
            <a:normAutofit/>
          </a:bodyPr>
          <a:lstStyle>
            <a:lvl1pPr>
              <a:spcBef>
                <a:spcPts val="400"/>
              </a:spcBef>
              <a:spcAft>
                <a:spcPts val="400"/>
              </a:spcAft>
              <a:defRPr sz="2000"/>
            </a:lvl1pPr>
            <a:lvl2pPr marL="534988" indent="-254000">
              <a:spcBef>
                <a:spcPts val="400"/>
              </a:spcBef>
              <a:spcAft>
                <a:spcPts val="400"/>
              </a:spcAft>
              <a:tabLst/>
              <a:defRPr sz="1800"/>
            </a:lvl2pPr>
            <a:lvl3pPr marL="846138" indent="-239713">
              <a:spcBef>
                <a:spcPts val="400"/>
              </a:spcBef>
              <a:spcAft>
                <a:spcPts val="400"/>
              </a:spcAft>
              <a:tabLst/>
              <a:defRPr sz="1600"/>
            </a:lvl3pPr>
            <a:lvl4pPr marL="1155700" indent="-254000">
              <a:spcBef>
                <a:spcPts val="400"/>
              </a:spcBef>
              <a:spcAft>
                <a:spcPts val="400"/>
              </a:spcAft>
              <a:tabLst/>
              <a:defRPr sz="1400"/>
            </a:lvl4pPr>
            <a:lvl5pPr marL="1466850" indent="-254000">
              <a:spcBef>
                <a:spcPts val="400"/>
              </a:spcBef>
              <a:spcAft>
                <a:spcPts val="400"/>
              </a:spcAft>
              <a:tabLst/>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Text Placeholder 2">
            <a:extLst>
              <a:ext uri="{FF2B5EF4-FFF2-40B4-BE49-F238E27FC236}">
                <a16:creationId xmlns:a16="http://schemas.microsoft.com/office/drawing/2014/main" id="{AB4207E9-8B90-AD43-B3D8-6E44B67874C6}"/>
              </a:ext>
            </a:extLst>
          </p:cNvPr>
          <p:cNvSpPr txBox="1">
            <a:spLocks/>
          </p:cNvSpPr>
          <p:nvPr userDrawn="1"/>
        </p:nvSpPr>
        <p:spPr>
          <a:xfrm>
            <a:off x="11013733" y="42484"/>
            <a:ext cx="117826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16807985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Custom Layou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a:off x="2744655" y="2898000"/>
            <a:ext cx="9447345" cy="3960000"/>
          </a:xfrm>
          <a:prstGeom prst="rect">
            <a:avLst/>
          </a:prstGeom>
        </p:spPr>
      </p:pic>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11" name="Picture 10">
            <a:extLst>
              <a:ext uri="{FF2B5EF4-FFF2-40B4-BE49-F238E27FC236}">
                <a16:creationId xmlns:a16="http://schemas.microsoft.com/office/drawing/2014/main" id="{E0C991AD-4A0B-2D41-938D-D7629DDA092F}"/>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838200" y="1143000"/>
            <a:ext cx="10515600" cy="2590800"/>
          </a:xfrm>
          <a:prstGeom prst="rect">
            <a:avLst/>
          </a:prstGeom>
        </p:spPr>
        <p:txBody>
          <a:bodyPr>
            <a:normAutofit/>
          </a:bodyPr>
          <a:lstStyle>
            <a:lvl1pPr>
              <a:defRPr sz="4800">
                <a:solidFill>
                  <a:schemeClr val="tx1"/>
                </a:solidFill>
              </a:defRPr>
            </a:lvl1pPr>
          </a:lstStyle>
          <a:p>
            <a:r>
              <a:rPr lang="en-US" dirty="0"/>
              <a:t>TITLE</a:t>
            </a:r>
          </a:p>
        </p:txBody>
      </p:sp>
      <p:sp>
        <p:nvSpPr>
          <p:cNvPr id="8" name="Text Placeholder 2">
            <a:extLst>
              <a:ext uri="{FF2B5EF4-FFF2-40B4-BE49-F238E27FC236}">
                <a16:creationId xmlns:a16="http://schemas.microsoft.com/office/drawing/2014/main" id="{04387CEF-7BFE-FE4D-A8D2-C3D9CD229379}"/>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85782723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3326-0597-AE41-B585-34A2ADB015B3}"/>
              </a:ext>
            </a:extLst>
          </p:cNvPr>
          <p:cNvSpPr>
            <a:spLocks noGrp="1"/>
          </p:cNvSpPr>
          <p:nvPr>
            <p:ph type="title" hasCustomPrompt="1"/>
          </p:nvPr>
        </p:nvSpPr>
        <p:spPr/>
        <p:txBody>
          <a:bodyPr>
            <a:normAutofit/>
          </a:bodyPr>
          <a:lstStyle>
            <a:lvl1pPr>
              <a:defRPr sz="4400"/>
            </a:lvl1pPr>
          </a:lstStyle>
          <a:p>
            <a:r>
              <a:rPr lang="en-GB" dirty="0"/>
              <a:t>TITLE</a:t>
            </a:r>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9" name="Body Level One…">
            <a:extLst>
              <a:ext uri="{FF2B5EF4-FFF2-40B4-BE49-F238E27FC236}">
                <a16:creationId xmlns:a16="http://schemas.microsoft.com/office/drawing/2014/main" id="{D0F21929-C16F-9345-8E1F-68C426B736FB}"/>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7" name="Picture 6">
            <a:extLst>
              <a:ext uri="{FF2B5EF4-FFF2-40B4-BE49-F238E27FC236}">
                <a16:creationId xmlns:a16="http://schemas.microsoft.com/office/drawing/2014/main" id="{3A103C85-0FCC-6C43-8795-D638C0972371}"/>
              </a:ext>
            </a:extLst>
          </p:cNvPr>
          <p:cNvPicPr>
            <a:picLocks noChangeAspect="1"/>
          </p:cNvPicPr>
          <p:nvPr userDrawn="1"/>
        </p:nvPicPr>
        <p:blipFill rotWithShape="1">
          <a:blip r:embed="rId3"/>
          <a:srcRect r="14720" b="53666"/>
          <a:stretch/>
        </p:blipFill>
        <p:spPr>
          <a:xfrm>
            <a:off x="3627889" y="3113097"/>
            <a:ext cx="8564111" cy="3744903"/>
          </a:xfrm>
          <a:prstGeom prst="rect">
            <a:avLst/>
          </a:prstGeom>
        </p:spPr>
      </p:pic>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sp>
        <p:nvSpPr>
          <p:cNvPr id="11" name="Text Placeholder 2">
            <a:extLst>
              <a:ext uri="{FF2B5EF4-FFF2-40B4-BE49-F238E27FC236}">
                <a16:creationId xmlns:a16="http://schemas.microsoft.com/office/drawing/2014/main" id="{02AB24FE-6052-4647-B2D3-B70828586D75}"/>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417811190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7588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219325"/>
            <a:ext cx="10515600" cy="426199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4C70DA6D-5BE5-4C4E-98E5-9D513EB1BF3F}"/>
              </a:ext>
            </a:extLst>
          </p:cNvPr>
          <p:cNvSpPr>
            <a:spLocks noGrp="1"/>
          </p:cNvSpPr>
          <p:nvPr>
            <p:ph type="sldNum" sz="quarter" idx="4"/>
          </p:nvPr>
        </p:nvSpPr>
        <p:spPr>
          <a:xfrm>
            <a:off x="11700435" y="6356349"/>
            <a:ext cx="389573" cy="365125"/>
          </a:xfrm>
          <a:prstGeom prst="rect">
            <a:avLst/>
          </a:prstGeom>
        </p:spPr>
        <p:txBody>
          <a:bodyPr/>
          <a:lstStyle>
            <a:lvl1pPr algn="ctr">
              <a:defRPr sz="1100" b="0" i="0">
                <a:solidFill>
                  <a:schemeClr val="tx1"/>
                </a:solidFill>
                <a:latin typeface="Circular Std Book" panose="020B0604020101020102" pitchFamily="34" charset="77"/>
                <a:cs typeface="Circular Std Book" panose="020B0604020101020102" pitchFamily="34" charset="77"/>
              </a:defRPr>
            </a:lvl1pPr>
          </a:lstStyle>
          <a:p>
            <a:fld id="{A6B50053-EC5D-F648-9B13-092A20055004}" type="slidenum">
              <a:rPr lang="en-US" smtClean="0"/>
              <a:pPr/>
              <a:t>‹#›</a:t>
            </a:fld>
            <a:endParaRPr lang="en-US" dirty="0"/>
          </a:p>
        </p:txBody>
      </p:sp>
    </p:spTree>
    <p:extLst>
      <p:ext uri="{BB962C8B-B14F-4D97-AF65-F5344CB8AC3E}">
        <p14:creationId xmlns:p14="http://schemas.microsoft.com/office/powerpoint/2010/main" val="841497507"/>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6" r:id="rId4"/>
    <p:sldLayoutId id="2147483675" r:id="rId5"/>
    <p:sldLayoutId id="2147483701" r:id="rId6"/>
    <p:sldLayoutId id="2147483703" r:id="rId7"/>
    <p:sldLayoutId id="2147483677" r:id="rId8"/>
    <p:sldLayoutId id="2147483699" r:id="rId9"/>
    <p:sldLayoutId id="2147483700" r:id="rId10"/>
    <p:sldLayoutId id="2147483702" r:id="rId11"/>
    <p:sldLayoutId id="2147483683" r:id="rId12"/>
    <p:sldLayoutId id="2147483682" r:id="rId13"/>
    <p:sldLayoutId id="2147483681"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705" r:id="rId24"/>
    <p:sldLayoutId id="2147483704" r:id="rId25"/>
    <p:sldLayoutId id="2147483706" r:id="rId26"/>
    <p:sldLayoutId id="2147483650" r:id="rId27"/>
    <p:sldLayoutId id="2147483696" r:id="rId28"/>
    <p:sldLayoutId id="2147483694" r:id="rId29"/>
    <p:sldLayoutId id="2147483695" r:id="rId30"/>
    <p:sldLayoutId id="2147483707" r:id="rId31"/>
    <p:sldLayoutId id="2147483709" r:id="rId32"/>
    <p:sldLayoutId id="2147483710" r:id="rId33"/>
  </p:sldLayoutIdLst>
  <p:hf hdr="0" ftr="0" dt="0"/>
  <p:txStyles>
    <p:titleStyle>
      <a:lvl1pPr algn="l" defTabSz="914400" rtl="0" eaLnBrk="1" latinLnBrk="0" hangingPunct="1">
        <a:lnSpc>
          <a:spcPct val="90000"/>
        </a:lnSpc>
        <a:spcBef>
          <a:spcPct val="0"/>
        </a:spcBef>
        <a:buNone/>
        <a:defRPr sz="4400" b="1" i="0" kern="1200">
          <a:solidFill>
            <a:schemeClr val="accent1"/>
          </a:solidFill>
          <a:latin typeface="Circular Std Black" panose="020B0604020101020102" pitchFamily="34" charset="77"/>
          <a:ea typeface="+mj-ea"/>
          <a:cs typeface="Circular Std Black" panose="020B0604020101020102" pitchFamily="34" charset="77"/>
        </a:defRPr>
      </a:lvl1pPr>
    </p:titleStyle>
    <p:body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7FE4D9D8_E420613.xml"/><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hyperlink" Target="https://c2ccertified.org/get-certified/eu-policy-regulatory-framewor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microsoft.com/office/2018/10/relationships/comments" Target="../comments/modernComment_7FE4DA3C_2AE4BF2E.xml"/><Relationship Id="rId2" Type="http://schemas.openxmlformats.org/officeDocument/2006/relationships/notesSlide" Target="../notesSlides/notesSlide21.xml"/><Relationship Id="rId1" Type="http://schemas.openxmlformats.org/officeDocument/2006/relationships/slideLayout" Target="../slideLayouts/slideLayout27.xml"/><Relationship Id="rId4" Type="http://schemas.openxmlformats.org/officeDocument/2006/relationships/hyperlink" Target="https://c2ccertified.org/resources/cradle-to-cradle-certified-version-4-1-required-percentages-of-cycled-and-renewable-content-by-product-and-material-type-clean?scrollY=1256" TargetMode="External"/></Relationships>
</file>

<file path=ppt/slides/_rels/slide34.xml.rels><?xml version="1.0" encoding="UTF-8" standalone="yes"?>
<Relationships xmlns="http://schemas.openxmlformats.org/package/2006/relationships"><Relationship Id="rId3" Type="http://schemas.microsoft.com/office/2018/10/relationships/comments" Target="../comments/modernComment_7FE4DA3D_1F902880.xml"/><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3" Type="http://schemas.microsoft.com/office/2018/10/relationships/comments" Target="../comments/modernComment_7FE4DA3E_F75A2279.xml"/><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hyperlink" Target="https://ec.europa.eu/sustainable-finance-taxonomy/taxonomy-compass" TargetMode="External"/><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2" Type="http://schemas.microsoft.com/office/2018/10/relationships/comments" Target="../comments/modernComment_7FE4DA2E_814861DD.xml"/><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hyperlink" Target="https://www.oecd.org/corporate/mne/" TargetMode="External"/><Relationship Id="rId7" Type="http://schemas.openxmlformats.org/officeDocument/2006/relationships/hyperlink" Target="https://finance.ec.europa.eu/system/files/2022-10/221011-sustainable-finance-platform-finance-report-minimum-safeguards_en.pdf" TargetMode="External"/><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hyperlink" Target="https://www.ohchr.org/en/what-are-human-rights/international-bill-human-rights#:~:text=The%20International%20Bill%20of%20Human%20Rights%20is%20a%20powerful%20statement,agree%20to%20abide%20by%20them." TargetMode="External"/><Relationship Id="rId5" Type="http://schemas.openxmlformats.org/officeDocument/2006/relationships/hyperlink" Target="https://www.ilo.org/declaration/lang--en/index.htm" TargetMode="External"/><Relationship Id="rId4" Type="http://schemas.openxmlformats.org/officeDocument/2006/relationships/hyperlink" Target="https://www.unglobalcompact.org/library/2"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hyperlink" Target="https://eur-lex.europa.eu/legal-content/EN/TXT/?uri=CELEX:32021R2178" TargetMode="External"/><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5.xml.rels><?xml version="1.0" encoding="UTF-8" standalone="yes"?>
<Relationships xmlns="http://schemas.openxmlformats.org/package/2006/relationships"><Relationship Id="rId2" Type="http://schemas.microsoft.com/office/2018/10/relationships/comments" Target="../comments/modernComment_7FE4D9F6_E8E77A72.xml"/><Relationship Id="rId1" Type="http://schemas.openxmlformats.org/officeDocument/2006/relationships/slideLayout" Target="../slideLayouts/slideLayout2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8.xml.rels><?xml version="1.0" encoding="UTF-8" standalone="yes"?>
<Relationships xmlns="http://schemas.openxmlformats.org/package/2006/relationships"><Relationship Id="rId2" Type="http://schemas.openxmlformats.org/officeDocument/2006/relationships/hyperlink" Target="https://c2ccertified.org/get-certified/eu-policy-regulatory-framework" TargetMode="External"/><Relationship Id="rId1" Type="http://schemas.openxmlformats.org/officeDocument/2006/relationships/slideLayout" Target="../slideLayouts/slideLayout2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microsoft.com/office/2018/10/relationships/comments" Target="../comments/modernComment_7FE4D768_C79883F1.xml"/><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E8274-8B4A-7140-95FB-4545ADCADE97}"/>
              </a:ext>
            </a:extLst>
          </p:cNvPr>
          <p:cNvSpPr>
            <a:spLocks noGrp="1"/>
          </p:cNvSpPr>
          <p:nvPr>
            <p:ph type="title"/>
          </p:nvPr>
        </p:nvSpPr>
        <p:spPr>
          <a:xfrm>
            <a:off x="390801" y="661134"/>
            <a:ext cx="11016713" cy="5985437"/>
          </a:xfrm>
        </p:spPr>
        <p:txBody>
          <a:bodyPr>
            <a:noAutofit/>
          </a:bodyPr>
          <a:lstStyle/>
          <a:p>
            <a:r>
              <a:rPr lang="en-US" sz="6600" dirty="0">
                <a:solidFill>
                  <a:srgbClr val="0F007F"/>
                </a:solidFill>
              </a:rPr>
              <a:t>Comply with the EU Taxonomy</a:t>
            </a:r>
            <a:br>
              <a:rPr lang="en-US" sz="6600" dirty="0">
                <a:solidFill>
                  <a:srgbClr val="0F007F"/>
                </a:solidFill>
              </a:rPr>
            </a:br>
            <a:r>
              <a:rPr lang="en-US" sz="6600" dirty="0">
                <a:solidFill>
                  <a:srgbClr val="0F007F"/>
                </a:solidFill>
              </a:rPr>
              <a:t>with Cradle to </a:t>
            </a:r>
            <a:br>
              <a:rPr lang="en-US" sz="6600" dirty="0">
                <a:solidFill>
                  <a:srgbClr val="0F007F"/>
                </a:solidFill>
              </a:rPr>
            </a:br>
            <a:r>
              <a:rPr lang="en-US" sz="6600" dirty="0">
                <a:solidFill>
                  <a:srgbClr val="0F007F"/>
                </a:solidFill>
              </a:rPr>
              <a:t>Cradle Certified®</a:t>
            </a:r>
            <a:br>
              <a:rPr lang="en-US" sz="4400" dirty="0">
                <a:solidFill>
                  <a:srgbClr val="0F007F"/>
                </a:solidFill>
              </a:rPr>
            </a:br>
            <a:br>
              <a:rPr lang="en-US" sz="4400" dirty="0">
                <a:solidFill>
                  <a:srgbClr val="0F007F"/>
                </a:solidFill>
              </a:rPr>
            </a:br>
            <a:endParaRPr lang="en-US" sz="5400" dirty="0"/>
          </a:p>
        </p:txBody>
      </p:sp>
    </p:spTree>
    <p:extLst>
      <p:ext uri="{BB962C8B-B14F-4D97-AF65-F5344CB8AC3E}">
        <p14:creationId xmlns:p14="http://schemas.microsoft.com/office/powerpoint/2010/main" val="1815572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31C079-B2E0-A3D3-ACFB-C338B00328F3}"/>
              </a:ext>
            </a:extLst>
          </p:cNvPr>
          <p:cNvSpPr>
            <a:spLocks noGrp="1"/>
          </p:cNvSpPr>
          <p:nvPr>
            <p:ph type="sldNum" sz="quarter" idx="12"/>
          </p:nvPr>
        </p:nvSpPr>
        <p:spPr/>
        <p:txBody>
          <a:bodyPr/>
          <a:lstStyle/>
          <a:p>
            <a:fld id="{A6B50053-EC5D-F648-9B13-092A20055004}" type="slidenum">
              <a:rPr lang="en-US" smtClean="0"/>
              <a:pPr/>
              <a:t>10</a:t>
            </a:fld>
            <a:endParaRPr lang="en-US" dirty="0"/>
          </a:p>
        </p:txBody>
      </p:sp>
      <p:sp>
        <p:nvSpPr>
          <p:cNvPr id="3" name="Title 2">
            <a:extLst>
              <a:ext uri="{FF2B5EF4-FFF2-40B4-BE49-F238E27FC236}">
                <a16:creationId xmlns:a16="http://schemas.microsoft.com/office/drawing/2014/main" id="{6579CCBD-96E2-BB55-3D25-173002892D9F}"/>
              </a:ext>
            </a:extLst>
          </p:cNvPr>
          <p:cNvSpPr>
            <a:spLocks noGrp="1"/>
          </p:cNvSpPr>
          <p:nvPr>
            <p:ph type="title"/>
          </p:nvPr>
        </p:nvSpPr>
        <p:spPr>
          <a:xfrm>
            <a:off x="838199" y="1468582"/>
            <a:ext cx="10356274" cy="3671455"/>
          </a:xfrm>
        </p:spPr>
        <p:txBody>
          <a:bodyPr>
            <a:normAutofit/>
          </a:bodyPr>
          <a:lstStyle/>
          <a:p>
            <a:r>
              <a:rPr lang="en-GB" dirty="0"/>
              <a:t>This document explains in detail how C2C Certified® can act as a supportive tool to meet key EU Taxonomy requirements.</a:t>
            </a:r>
            <a:br>
              <a:rPr lang="en-GB" dirty="0"/>
            </a:br>
            <a:endParaRPr lang="en-NL" dirty="0"/>
          </a:p>
        </p:txBody>
      </p:sp>
    </p:spTree>
    <p:extLst>
      <p:ext uri="{BB962C8B-B14F-4D97-AF65-F5344CB8AC3E}">
        <p14:creationId xmlns:p14="http://schemas.microsoft.com/office/powerpoint/2010/main" val="2427200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6525DB-B8D5-7572-78A6-52D326633925}"/>
              </a:ext>
            </a:extLst>
          </p:cNvPr>
          <p:cNvSpPr>
            <a:spLocks noGrp="1"/>
          </p:cNvSpPr>
          <p:nvPr>
            <p:ph type="sldNum" sz="quarter" idx="12"/>
          </p:nvPr>
        </p:nvSpPr>
        <p:spPr/>
        <p:txBody>
          <a:bodyPr/>
          <a:lstStyle/>
          <a:p>
            <a:fld id="{A6B50053-EC5D-F648-9B13-092A20055004}" type="slidenum">
              <a:rPr lang="en-US" smtClean="0"/>
              <a:pPr/>
              <a:t>11</a:t>
            </a:fld>
            <a:endParaRPr lang="en-US"/>
          </a:p>
        </p:txBody>
      </p:sp>
      <p:sp>
        <p:nvSpPr>
          <p:cNvPr id="3" name="Title 2">
            <a:extLst>
              <a:ext uri="{FF2B5EF4-FFF2-40B4-BE49-F238E27FC236}">
                <a16:creationId xmlns:a16="http://schemas.microsoft.com/office/drawing/2014/main" id="{AB73226C-A5CB-BA23-18F4-1B1E0482F440}"/>
              </a:ext>
            </a:extLst>
          </p:cNvPr>
          <p:cNvSpPr>
            <a:spLocks noGrp="1"/>
          </p:cNvSpPr>
          <p:nvPr>
            <p:ph type="title"/>
          </p:nvPr>
        </p:nvSpPr>
        <p:spPr/>
        <p:txBody>
          <a:bodyPr/>
          <a:lstStyle/>
          <a:p>
            <a:r>
              <a:rPr lang="en-NL" dirty="0"/>
              <a:t>C2C Certified® as a supportive tool</a:t>
            </a:r>
          </a:p>
        </p:txBody>
      </p:sp>
      <p:sp>
        <p:nvSpPr>
          <p:cNvPr id="4" name="Text Placeholder 3">
            <a:extLst>
              <a:ext uri="{FF2B5EF4-FFF2-40B4-BE49-F238E27FC236}">
                <a16:creationId xmlns:a16="http://schemas.microsoft.com/office/drawing/2014/main" id="{AF4738E8-D6F5-34B3-84E8-AF781C7F6D80}"/>
              </a:ext>
            </a:extLst>
          </p:cNvPr>
          <p:cNvSpPr>
            <a:spLocks noGrp="1"/>
          </p:cNvSpPr>
          <p:nvPr>
            <p:ph type="body" idx="1"/>
          </p:nvPr>
        </p:nvSpPr>
        <p:spPr>
          <a:xfrm>
            <a:off x="3672380" y="3674419"/>
            <a:ext cx="8028055" cy="1691255"/>
          </a:xfrm>
        </p:spPr>
        <p:txBody>
          <a:bodyPr>
            <a:normAutofit/>
          </a:bodyPr>
          <a:lstStyle/>
          <a:p>
            <a:pPr marL="0" indent="0" algn="l">
              <a:buNone/>
            </a:pPr>
            <a:r>
              <a:rPr lang="en-US" sz="1600" dirty="0">
                <a:solidFill>
                  <a:schemeClr val="accent1"/>
                </a:solidFill>
              </a:rPr>
              <a:t>C2C Certified® and the Minimum Safeguards criteria are referring to the same guidance from recognized international standard. </a:t>
            </a:r>
            <a:r>
              <a:rPr lang="en-US" sz="1600" kern="100"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C2C Certified® can act as a supportive tool to define your company’s human rights policy, procedures, systems and indicators in line with the OECD MNE Guideline and </a:t>
            </a:r>
            <a:r>
              <a:rPr lang="en-GB" sz="1600" b="0" i="0" dirty="0">
                <a:solidFill>
                  <a:schemeClr val="accent1"/>
                </a:solidFill>
                <a:effectLst/>
                <a:latin typeface="NordeaSansSmall"/>
              </a:rPr>
              <a:t>UNGPs. Refer to </a:t>
            </a:r>
            <a:r>
              <a:rPr lang="en-GB" sz="1600" b="0" i="0" dirty="0">
                <a:solidFill>
                  <a:schemeClr val="accent1"/>
                </a:solidFill>
                <a:effectLst/>
                <a:latin typeface="NordeaSansSmall"/>
                <a:hlinkClick r:id="rId4"/>
              </a:rPr>
              <a:t>the </a:t>
            </a:r>
            <a:r>
              <a:rPr lang="en-GB" sz="1600" dirty="0">
                <a:solidFill>
                  <a:schemeClr val="accent1"/>
                </a:solidFill>
                <a:latin typeface="NordeaSansSmall"/>
                <a:hlinkClick r:id="rId4"/>
              </a:rPr>
              <a:t>online documents </a:t>
            </a:r>
            <a:r>
              <a:rPr lang="en-GB" sz="1600" dirty="0">
                <a:solidFill>
                  <a:schemeClr val="accent1"/>
                </a:solidFill>
                <a:latin typeface="NordeaSansSmall"/>
              </a:rPr>
              <a:t>for more information on how C2C Certified® can help your company comply with the CSRD and CSDDD for further alignment details. </a:t>
            </a:r>
            <a:endParaRPr lang="en-GB" sz="1600" dirty="0">
              <a:solidFill>
                <a:srgbClr val="0E007F"/>
              </a:solidFill>
            </a:endParaRPr>
          </a:p>
        </p:txBody>
      </p:sp>
      <p:grpSp>
        <p:nvGrpSpPr>
          <p:cNvPr id="8" name="Group 7">
            <a:extLst>
              <a:ext uri="{FF2B5EF4-FFF2-40B4-BE49-F238E27FC236}">
                <a16:creationId xmlns:a16="http://schemas.microsoft.com/office/drawing/2014/main" id="{4A9F018D-15F2-E403-8D43-2B50397D5554}"/>
              </a:ext>
            </a:extLst>
          </p:cNvPr>
          <p:cNvGrpSpPr/>
          <p:nvPr/>
        </p:nvGrpSpPr>
        <p:grpSpPr>
          <a:xfrm>
            <a:off x="417664" y="5264451"/>
            <a:ext cx="3049730" cy="1119165"/>
            <a:chOff x="432272" y="4248974"/>
            <a:chExt cx="3049730" cy="1119165"/>
          </a:xfrm>
        </p:grpSpPr>
        <p:sp>
          <p:nvSpPr>
            <p:cNvPr id="11" name="Round Diagonal Corner of Rectangle 10">
              <a:extLst>
                <a:ext uri="{FF2B5EF4-FFF2-40B4-BE49-F238E27FC236}">
                  <a16:creationId xmlns:a16="http://schemas.microsoft.com/office/drawing/2014/main" id="{5E591E62-DC35-D634-8DF5-FE2163366F2C}"/>
                </a:ext>
              </a:extLst>
            </p:cNvPr>
            <p:cNvSpPr/>
            <p:nvPr/>
          </p:nvSpPr>
          <p:spPr>
            <a:xfrm>
              <a:off x="593558" y="4248974"/>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 name="Text Placeholder 3">
              <a:extLst>
                <a:ext uri="{FF2B5EF4-FFF2-40B4-BE49-F238E27FC236}">
                  <a16:creationId xmlns:a16="http://schemas.microsoft.com/office/drawing/2014/main" id="{EAB04925-9422-72FC-83BF-61305B1B9E80}"/>
                </a:ext>
              </a:extLst>
            </p:cNvPr>
            <p:cNvSpPr txBox="1">
              <a:spLocks/>
            </p:cNvSpPr>
            <p:nvPr/>
          </p:nvSpPr>
          <p:spPr>
            <a:xfrm>
              <a:off x="432272" y="4482148"/>
              <a:ext cx="3049730" cy="8859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Taxonomy alignment plan</a:t>
              </a:r>
            </a:p>
            <a:p>
              <a:pPr marL="0" indent="0">
                <a:buClr>
                  <a:schemeClr val="tx2"/>
                </a:buClr>
                <a:buNone/>
              </a:pPr>
              <a:endParaRPr lang="en-GB" sz="1800" dirty="0">
                <a:solidFill>
                  <a:schemeClr val="accent1"/>
                </a:solidFill>
              </a:endParaRPr>
            </a:p>
            <a:p>
              <a:pPr>
                <a:buClr>
                  <a:schemeClr val="tx2"/>
                </a:buClr>
              </a:pPr>
              <a:endParaRPr lang="en-GB" sz="1800" dirty="0">
                <a:solidFill>
                  <a:schemeClr val="accent1"/>
                </a:solidFill>
              </a:endParaRPr>
            </a:p>
            <a:p>
              <a:pPr>
                <a:buClr>
                  <a:schemeClr val="tx2"/>
                </a:buClr>
              </a:pPr>
              <a:endParaRPr lang="en-GB" sz="1800" dirty="0">
                <a:solidFill>
                  <a:schemeClr val="accent1"/>
                </a:solidFill>
                <a:highlight>
                  <a:srgbClr val="FFFFFF"/>
                </a:highlight>
              </a:endParaRPr>
            </a:p>
          </p:txBody>
        </p:sp>
      </p:grpSp>
      <p:grpSp>
        <p:nvGrpSpPr>
          <p:cNvPr id="13" name="Group 12">
            <a:extLst>
              <a:ext uri="{FF2B5EF4-FFF2-40B4-BE49-F238E27FC236}">
                <a16:creationId xmlns:a16="http://schemas.microsoft.com/office/drawing/2014/main" id="{552603C6-75D3-D192-1516-693283F4A7B1}"/>
              </a:ext>
            </a:extLst>
          </p:cNvPr>
          <p:cNvGrpSpPr/>
          <p:nvPr/>
        </p:nvGrpSpPr>
        <p:grpSpPr>
          <a:xfrm>
            <a:off x="578950" y="2284928"/>
            <a:ext cx="2727159" cy="2376706"/>
            <a:chOff x="593557" y="1676702"/>
            <a:chExt cx="2727159" cy="2376706"/>
          </a:xfrm>
        </p:grpSpPr>
        <p:sp>
          <p:nvSpPr>
            <p:cNvPr id="14" name="Round Diagonal Corner of Rectangle 13">
              <a:extLst>
                <a:ext uri="{FF2B5EF4-FFF2-40B4-BE49-F238E27FC236}">
                  <a16:creationId xmlns:a16="http://schemas.microsoft.com/office/drawing/2014/main" id="{66B63156-8D53-436D-2237-C4299C4C7BF4}"/>
                </a:ext>
              </a:extLst>
            </p:cNvPr>
            <p:cNvSpPr/>
            <p:nvPr/>
          </p:nvSpPr>
          <p:spPr>
            <a:xfrm>
              <a:off x="593557" y="3167417"/>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grpSp>
          <p:nvGrpSpPr>
            <p:cNvPr id="16" name="Group 15">
              <a:extLst>
                <a:ext uri="{FF2B5EF4-FFF2-40B4-BE49-F238E27FC236}">
                  <a16:creationId xmlns:a16="http://schemas.microsoft.com/office/drawing/2014/main" id="{6755C283-DFBA-E573-47B7-22392C777D7A}"/>
                </a:ext>
              </a:extLst>
            </p:cNvPr>
            <p:cNvGrpSpPr/>
            <p:nvPr/>
          </p:nvGrpSpPr>
          <p:grpSpPr>
            <a:xfrm>
              <a:off x="593557" y="1676702"/>
              <a:ext cx="2727159" cy="910395"/>
              <a:chOff x="593557" y="1676702"/>
              <a:chExt cx="2727159" cy="910395"/>
            </a:xfrm>
          </p:grpSpPr>
          <p:sp>
            <p:nvSpPr>
              <p:cNvPr id="17" name="Round Diagonal Corner of Rectangle 16">
                <a:extLst>
                  <a:ext uri="{FF2B5EF4-FFF2-40B4-BE49-F238E27FC236}">
                    <a16:creationId xmlns:a16="http://schemas.microsoft.com/office/drawing/2014/main" id="{BFEF4110-B889-BF60-B09B-D0C305D8828A}"/>
                  </a:ext>
                </a:extLst>
              </p:cNvPr>
              <p:cNvSpPr/>
              <p:nvPr/>
            </p:nvSpPr>
            <p:spPr>
              <a:xfrm>
                <a:off x="593558" y="1676702"/>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8" name="Text Placeholder 3">
                <a:extLst>
                  <a:ext uri="{FF2B5EF4-FFF2-40B4-BE49-F238E27FC236}">
                    <a16:creationId xmlns:a16="http://schemas.microsoft.com/office/drawing/2014/main" id="{EE586BEE-1ADE-8A19-C317-1FF4A16CF080}"/>
                  </a:ext>
                </a:extLst>
              </p:cNvPr>
              <p:cNvSpPr txBox="1">
                <a:spLocks/>
              </p:cNvSpPr>
              <p:nvPr/>
            </p:nvSpPr>
            <p:spPr>
              <a:xfrm>
                <a:off x="593557" y="1950436"/>
                <a:ext cx="2727158" cy="6366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DNSH criteria</a:t>
                </a: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highlight>
                    <a:srgbClr val="FFFFFF"/>
                  </a:highlight>
                </a:endParaRPr>
              </a:p>
            </p:txBody>
          </p:sp>
        </p:grpSp>
      </p:grpSp>
      <p:sp>
        <p:nvSpPr>
          <p:cNvPr id="5" name="Text Placeholder 3">
            <a:extLst>
              <a:ext uri="{FF2B5EF4-FFF2-40B4-BE49-F238E27FC236}">
                <a16:creationId xmlns:a16="http://schemas.microsoft.com/office/drawing/2014/main" id="{089E79E5-5237-CC21-EAEE-0B9CA14C8D3B}"/>
              </a:ext>
            </a:extLst>
          </p:cNvPr>
          <p:cNvSpPr txBox="1">
            <a:spLocks/>
          </p:cNvSpPr>
          <p:nvPr/>
        </p:nvSpPr>
        <p:spPr>
          <a:xfrm>
            <a:off x="578950" y="4045610"/>
            <a:ext cx="2727158" cy="6366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Minimum safeguards</a:t>
            </a: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highlight>
                <a:srgbClr val="FFFFFF"/>
              </a:highlight>
            </a:endParaRPr>
          </a:p>
        </p:txBody>
      </p:sp>
      <p:sp>
        <p:nvSpPr>
          <p:cNvPr id="6" name="Text Placeholder 3">
            <a:extLst>
              <a:ext uri="{FF2B5EF4-FFF2-40B4-BE49-F238E27FC236}">
                <a16:creationId xmlns:a16="http://schemas.microsoft.com/office/drawing/2014/main" id="{45AC93A9-54E6-7216-AA53-1FC1F829D7D0}"/>
              </a:ext>
            </a:extLst>
          </p:cNvPr>
          <p:cNvSpPr txBox="1">
            <a:spLocks/>
          </p:cNvSpPr>
          <p:nvPr/>
        </p:nvSpPr>
        <p:spPr>
          <a:xfrm>
            <a:off x="3672380" y="2151379"/>
            <a:ext cx="8028055" cy="1325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1600" dirty="0">
                <a:solidFill>
                  <a:schemeClr val="accent1"/>
                </a:solidFill>
              </a:rPr>
              <a:t>C2C Certified® can significantly support your company in meeting the general Do No Significant Harm (DNSH) criteria under the EU Taxonomy framework for the following environmental objectives: Climate Adaptation, Sustainable Use and Protection of Water and Marine Resources, Pollution Prevention and Control, and Biodiversity and Ecosystem Protection. It is valuable for compliance with any economic activity your company may wish to implement. </a:t>
            </a:r>
            <a:endParaRPr lang="en-GB" sz="1600" dirty="0">
              <a:solidFill>
                <a:srgbClr val="0E007F"/>
              </a:solidFill>
              <a:highlight>
                <a:srgbClr val="FFFFFF"/>
              </a:highlight>
            </a:endParaRPr>
          </a:p>
          <a:p>
            <a:endParaRPr lang="en-GB" dirty="0">
              <a:solidFill>
                <a:srgbClr val="0E007F"/>
              </a:solidFill>
              <a:highlight>
                <a:srgbClr val="FFFFFF"/>
              </a:highlight>
            </a:endParaRPr>
          </a:p>
        </p:txBody>
      </p:sp>
      <p:sp>
        <p:nvSpPr>
          <p:cNvPr id="7" name="Text Placeholder 3">
            <a:extLst>
              <a:ext uri="{FF2B5EF4-FFF2-40B4-BE49-F238E27FC236}">
                <a16:creationId xmlns:a16="http://schemas.microsoft.com/office/drawing/2014/main" id="{4001E1C6-8D4C-4344-92F8-2EC5173EF971}"/>
              </a:ext>
            </a:extLst>
          </p:cNvPr>
          <p:cNvSpPr txBox="1">
            <a:spLocks/>
          </p:cNvSpPr>
          <p:nvPr/>
        </p:nvSpPr>
        <p:spPr>
          <a:xfrm>
            <a:off x="3628680" y="5307583"/>
            <a:ext cx="8028055" cy="16912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1600" dirty="0">
                <a:solidFill>
                  <a:schemeClr val="accent1"/>
                </a:solidFill>
              </a:rPr>
              <a:t>The C2C Certified® compliance strategy requirement is closely aligned with the EU Taxonomy mandate, which requires companies to submit an EU Taxonomy alignment plan. This convergence provides an opportunity for the standard to clarify the business activities that certification holders can undertake to meet both the requirements of the EU Taxonomy and the criteria of the standard.</a:t>
            </a:r>
          </a:p>
        </p:txBody>
      </p:sp>
    </p:spTree>
    <p:extLst>
      <p:ext uri="{BB962C8B-B14F-4D97-AF65-F5344CB8AC3E}">
        <p14:creationId xmlns:p14="http://schemas.microsoft.com/office/powerpoint/2010/main" val="239207955"/>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35C801-69FE-712B-8E26-FA50993831D3}"/>
              </a:ext>
            </a:extLst>
          </p:cNvPr>
          <p:cNvSpPr>
            <a:spLocks noGrp="1"/>
          </p:cNvSpPr>
          <p:nvPr>
            <p:ph type="sldNum" sz="quarter" idx="12"/>
          </p:nvPr>
        </p:nvSpPr>
        <p:spPr/>
        <p:txBody>
          <a:bodyPr/>
          <a:lstStyle/>
          <a:p>
            <a:fld id="{A6B50053-EC5D-F648-9B13-092A20055004}" type="slidenum">
              <a:rPr lang="en-US" smtClean="0"/>
              <a:pPr/>
              <a:t>12</a:t>
            </a:fld>
            <a:endParaRPr lang="en-US" dirty="0"/>
          </a:p>
        </p:txBody>
      </p:sp>
      <p:sp>
        <p:nvSpPr>
          <p:cNvPr id="5" name="Title 2">
            <a:extLst>
              <a:ext uri="{FF2B5EF4-FFF2-40B4-BE49-F238E27FC236}">
                <a16:creationId xmlns:a16="http://schemas.microsoft.com/office/drawing/2014/main" id="{C6E83005-7235-762A-40E0-C54087C3A9AD}"/>
              </a:ext>
            </a:extLst>
          </p:cNvPr>
          <p:cNvSpPr txBox="1">
            <a:spLocks/>
          </p:cNvSpPr>
          <p:nvPr/>
        </p:nvSpPr>
        <p:spPr>
          <a:xfrm>
            <a:off x="990600" y="9112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accent1"/>
                </a:solidFill>
                <a:latin typeface="Circular Std Black" panose="020B0604020101020102" pitchFamily="34" charset="77"/>
                <a:ea typeface="+mj-ea"/>
                <a:cs typeface="Circular Std Black" panose="020B0604020101020102" pitchFamily="34" charset="77"/>
              </a:defRPr>
            </a:lvl1pPr>
          </a:lstStyle>
          <a:p>
            <a:r>
              <a:rPr lang="en-NL" dirty="0"/>
              <a:t>Detailed comparison of C2C Certified® with EU Taxonomy requirements</a:t>
            </a:r>
          </a:p>
        </p:txBody>
      </p:sp>
      <p:sp>
        <p:nvSpPr>
          <p:cNvPr id="8" name="Text Placeholder 3">
            <a:extLst>
              <a:ext uri="{FF2B5EF4-FFF2-40B4-BE49-F238E27FC236}">
                <a16:creationId xmlns:a16="http://schemas.microsoft.com/office/drawing/2014/main" id="{35A2CE7A-3F57-E3F6-E4A3-19CF11329E63}"/>
              </a:ext>
            </a:extLst>
          </p:cNvPr>
          <p:cNvSpPr>
            <a:spLocks noGrp="1"/>
          </p:cNvSpPr>
          <p:nvPr>
            <p:ph type="body" idx="1"/>
          </p:nvPr>
        </p:nvSpPr>
        <p:spPr>
          <a:xfrm>
            <a:off x="240072" y="2914748"/>
            <a:ext cx="3939456" cy="2928771"/>
          </a:xfrm>
        </p:spPr>
        <p:txBody>
          <a:bodyPr>
            <a:normAutofit/>
          </a:bodyPr>
          <a:lstStyle/>
          <a:p>
            <a:endParaRPr lang="en-GB" sz="1800" dirty="0">
              <a:solidFill>
                <a:schemeClr val="accent1"/>
              </a:solidFill>
            </a:endParaRPr>
          </a:p>
          <a:p>
            <a:pPr>
              <a:buClr>
                <a:schemeClr val="tx2"/>
              </a:buClr>
            </a:pPr>
            <a:r>
              <a:rPr lang="en-GB" sz="1800" dirty="0">
                <a:solidFill>
                  <a:schemeClr val="accent1"/>
                </a:solidFill>
              </a:rPr>
              <a:t>In the tables below, the left-hand column summarizes the C2C Certified® requirements, while the right-hand column explains what is required under the EU Taxonomy.</a:t>
            </a:r>
          </a:p>
          <a:p>
            <a:pPr marL="0" indent="0">
              <a:buNone/>
            </a:pPr>
            <a:endParaRPr lang="en-GB" sz="1800" b="0" i="0" dirty="0">
              <a:solidFill>
                <a:schemeClr val="accent1"/>
              </a:solidFill>
              <a:effectLst/>
              <a:highlight>
                <a:srgbClr val="FFFFFF"/>
              </a:highlight>
            </a:endParaRPr>
          </a:p>
        </p:txBody>
      </p:sp>
      <p:pic>
        <p:nvPicPr>
          <p:cNvPr id="4" name="Picture 3" descr="A grey and black chart with text&#10;&#10;Description automatically generated with medium confidence">
            <a:extLst>
              <a:ext uri="{FF2B5EF4-FFF2-40B4-BE49-F238E27FC236}">
                <a16:creationId xmlns:a16="http://schemas.microsoft.com/office/drawing/2014/main" id="{EBB2DA43-B741-504D-736D-486EB287B990}"/>
              </a:ext>
            </a:extLst>
          </p:cNvPr>
          <p:cNvPicPr>
            <a:picLocks noChangeAspect="1"/>
          </p:cNvPicPr>
          <p:nvPr/>
        </p:nvPicPr>
        <p:blipFill>
          <a:blip r:embed="rId3"/>
          <a:stretch>
            <a:fillRect/>
          </a:stretch>
        </p:blipFill>
        <p:spPr>
          <a:xfrm>
            <a:off x="4122821" y="2893821"/>
            <a:ext cx="7772400" cy="2949698"/>
          </a:xfrm>
          <a:prstGeom prst="rect">
            <a:avLst/>
          </a:prstGeom>
        </p:spPr>
      </p:pic>
    </p:spTree>
    <p:extLst>
      <p:ext uri="{BB962C8B-B14F-4D97-AF65-F5344CB8AC3E}">
        <p14:creationId xmlns:p14="http://schemas.microsoft.com/office/powerpoint/2010/main" val="3495433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13</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858371992"/>
              </p:ext>
            </p:extLst>
          </p:nvPr>
        </p:nvGraphicFramePr>
        <p:xfrm>
          <a:off x="691503" y="817880"/>
          <a:ext cx="11008932" cy="4023360"/>
        </p:xfrm>
        <a:graphic>
          <a:graphicData uri="http://schemas.openxmlformats.org/drawingml/2006/table">
            <a:tbl>
              <a:tblPr firstRow="1" bandRow="1">
                <a:tableStyleId>{073A0DAA-6AF3-43AB-8588-CEC1D06C72B9}</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494937">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GB" sz="1200" b="1" dirty="0"/>
                        <a:t>3.1 Certification Compliance Assurance</a:t>
                      </a:r>
                    </a:p>
                    <a:p>
                      <a:endParaRPr lang="en-GB" sz="1200" dirty="0"/>
                    </a:p>
                    <a:p>
                      <a:r>
                        <a:rPr lang="en-GB" sz="1200" b="1" dirty="0"/>
                        <a:t>Bronze</a:t>
                      </a:r>
                      <a:r>
                        <a:rPr lang="en-GB" sz="1200" dirty="0"/>
                        <a:t> - A documented certification compliance assurance system is in place.</a:t>
                      </a:r>
                      <a:endParaRPr lang="en-NL" sz="1200" dirty="0"/>
                    </a:p>
                  </a:txBody>
                  <a:tcPr/>
                </a:tc>
                <a:tc>
                  <a:txBody>
                    <a:bodyPr/>
                    <a:lstStyle/>
                    <a:p>
                      <a:r>
                        <a:rPr lang="en-GB" sz="1200" dirty="0"/>
                        <a:t>Not applicable.</a:t>
                      </a:r>
                    </a:p>
                  </a:txBody>
                  <a:tcPr/>
                </a:tc>
                <a:extLst>
                  <a:ext uri="{0D108BD9-81ED-4DB2-BD59-A6C34878D82A}">
                    <a16:rowId xmlns:a16="http://schemas.microsoft.com/office/drawing/2014/main" val="28151064"/>
                  </a:ext>
                </a:extLst>
              </a:tr>
              <a:tr h="370840">
                <a:tc>
                  <a:txBody>
                    <a:bodyPr/>
                    <a:lstStyle/>
                    <a:p>
                      <a:r>
                        <a:rPr lang="en-GB" sz="1200" b="1" dirty="0"/>
                        <a:t>3.2.1 Environmental Policy</a:t>
                      </a:r>
                    </a:p>
                    <a:p>
                      <a:endParaRPr lang="en-GB" sz="1200" dirty="0"/>
                    </a:p>
                    <a:p>
                      <a:r>
                        <a:rPr lang="en-GB" sz="1200" b="1" dirty="0"/>
                        <a:t>Bronze </a:t>
                      </a:r>
                      <a:r>
                        <a:rPr lang="en-GB" sz="1200" dirty="0"/>
                        <a:t>- Commit to protecting the environment through company policy. </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can be aligned with the EU Taxonomy and help companies develop their Disclosures on EU Taxonomy-eligible economic activities.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However, this is only provided if the following conditions are fulfilled: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(1) the company policy specifically pertains to economic activities in the scope of the EU Taxonomy;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(2) the company policy specifically outlines how EU Taxonomy alignment for that activity shall be achieved in 10 years or less;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(3) the plan for alignment must be approved by the management board or by a designated body with implementing authority and;</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(4) for the EU Taxonomy, specify </a:t>
                      </a:r>
                      <a:r>
                        <a:rPr lang="en-GB" sz="1200" dirty="0" err="1"/>
                        <a:t>CapEx</a:t>
                      </a:r>
                      <a:r>
                        <a:rPr lang="en-GB" sz="1200" dirty="0"/>
                        <a:t> and </a:t>
                      </a:r>
                      <a:r>
                        <a:rPr lang="en-GB" sz="1200" dirty="0" err="1"/>
                        <a:t>OpEx</a:t>
                      </a:r>
                      <a:r>
                        <a:rPr lang="en-GB" sz="1200" dirty="0"/>
                        <a:t> for the alignment plan. </a:t>
                      </a:r>
                      <a:endParaRPr lang="en-NL" sz="1200" dirty="0"/>
                    </a:p>
                  </a:txBody>
                  <a:tcPr/>
                </a:tc>
                <a:extLst>
                  <a:ext uri="{0D108BD9-81ED-4DB2-BD59-A6C34878D82A}">
                    <a16:rowId xmlns:a16="http://schemas.microsoft.com/office/drawing/2014/main" val="3442703073"/>
                  </a:ext>
                </a:extLst>
              </a:tr>
            </a:tbl>
          </a:graphicData>
        </a:graphic>
      </p:graphicFrame>
    </p:spTree>
    <p:extLst>
      <p:ext uri="{BB962C8B-B14F-4D97-AF65-F5344CB8AC3E}">
        <p14:creationId xmlns:p14="http://schemas.microsoft.com/office/powerpoint/2010/main" val="156772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A7821-3D20-3921-66D0-A52EC8F747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34EBB-7F2C-DA06-CAB0-2AE8926BB9F8}"/>
              </a:ext>
            </a:extLst>
          </p:cNvPr>
          <p:cNvSpPr>
            <a:spLocks noGrp="1"/>
          </p:cNvSpPr>
          <p:nvPr>
            <p:ph type="sldNum" sz="quarter" idx="12"/>
          </p:nvPr>
        </p:nvSpPr>
        <p:spPr/>
        <p:txBody>
          <a:bodyPr/>
          <a:lstStyle/>
          <a:p>
            <a:fld id="{A6B50053-EC5D-F648-9B13-092A20055004}" type="slidenum">
              <a:rPr lang="en-US" smtClean="0"/>
              <a:pPr/>
              <a:t>14</a:t>
            </a:fld>
            <a:endParaRPr lang="en-US" dirty="0"/>
          </a:p>
        </p:txBody>
      </p:sp>
      <p:graphicFrame>
        <p:nvGraphicFramePr>
          <p:cNvPr id="5" name="Table 4">
            <a:extLst>
              <a:ext uri="{FF2B5EF4-FFF2-40B4-BE49-F238E27FC236}">
                <a16:creationId xmlns:a16="http://schemas.microsoft.com/office/drawing/2014/main" id="{052B15FD-FEB7-A929-B134-49E11591C0D5}"/>
              </a:ext>
            </a:extLst>
          </p:cNvPr>
          <p:cNvGraphicFramePr>
            <a:graphicFrameLocks noGrp="1"/>
          </p:cNvGraphicFramePr>
          <p:nvPr>
            <p:extLst>
              <p:ext uri="{D42A27DB-BD31-4B8C-83A1-F6EECF244321}">
                <p14:modId xmlns:p14="http://schemas.microsoft.com/office/powerpoint/2010/main" val="1100167134"/>
              </p:ext>
            </p:extLst>
          </p:nvPr>
        </p:nvGraphicFramePr>
        <p:xfrm>
          <a:off x="691503" y="817880"/>
          <a:ext cx="11008932" cy="5577840"/>
        </p:xfrm>
        <a:graphic>
          <a:graphicData uri="http://schemas.openxmlformats.org/drawingml/2006/table">
            <a:tbl>
              <a:tblPr firstRow="1" bandRow="1">
                <a:tableStyleId>{073A0DAA-6AF3-43AB-8588-CEC1D06C72B9}</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494937">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480612">
                <a:tc>
                  <a:txBody>
                    <a:bodyPr/>
                    <a:lstStyle/>
                    <a:p>
                      <a:r>
                        <a:rPr lang="en-GB" sz="1200" b="1" dirty="0"/>
                        <a:t>3.2.2 Assessing Environmental Risks and Opportunities</a:t>
                      </a:r>
                    </a:p>
                    <a:p>
                      <a:endParaRPr lang="en-GB" sz="1200" dirty="0"/>
                    </a:p>
                    <a:p>
                      <a:r>
                        <a:rPr lang="en-GB" sz="1200" b="1" dirty="0"/>
                        <a:t>Bronze </a:t>
                      </a:r>
                      <a:r>
                        <a:rPr lang="en-GB" sz="1200" dirty="0"/>
                        <a:t>- Identify environmental risks and opportunities for the applicant company, including all final manufacturing stage facilities and for the certified product.</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highlight>
                          <a:srgbClr val="FFFFFF"/>
                        </a:highlight>
                      </a:endParaRPr>
                    </a:p>
                    <a:p>
                      <a:r>
                        <a:rPr lang="en-GB" sz="1200" dirty="0"/>
                        <a:t>In principle, this is aligned with much of the DNSH requirements of the EU Taxonomy. Risk assessments are relevant within the TSC and DNSH criteria for several economic activities. </a:t>
                      </a:r>
                    </a:p>
                    <a:p>
                      <a:endParaRPr lang="en-GB" sz="1200" dirty="0"/>
                    </a:p>
                    <a:p>
                      <a:r>
                        <a:rPr lang="en-GB" sz="1200" dirty="0"/>
                        <a:t>Risk assessments play a role as TSC for the following economic activities:</a:t>
                      </a:r>
                    </a:p>
                    <a:p>
                      <a:pPr marL="171450" indent="-171450">
                        <a:buFont typeface="Arial" panose="020B0604020202020204" pitchFamily="34" charset="0"/>
                        <a:buChar char="•"/>
                      </a:pPr>
                      <a:r>
                        <a:rPr lang="en-GB" sz="1200" i="1" dirty="0"/>
                        <a:t>MANUFACTURE OF ACTIVE PHARMACEUTICAL INGREDIENTS (API) OF ACTIVE SUBSTANCES </a:t>
                      </a:r>
                      <a:r>
                        <a:rPr lang="en-GB" sz="1200" dirty="0"/>
                        <a:t>(EU Taxonomy, Environmental Delegated Act, Annex III, Section 1.1)</a:t>
                      </a:r>
                    </a:p>
                    <a:p>
                      <a:pPr marL="171450" indent="-171450">
                        <a:buFont typeface="Arial" panose="020B0604020202020204" pitchFamily="34" charset="0"/>
                        <a:buChar char="•"/>
                      </a:pPr>
                      <a:r>
                        <a:rPr lang="en-GB" sz="1200" i="1" dirty="0"/>
                        <a:t>MANUFACTURE OF MEDICINAL PRODUCTS </a:t>
                      </a:r>
                      <a:r>
                        <a:rPr lang="en-GB" sz="1200" dirty="0"/>
                        <a:t>(EU Taxonomy, Annex III, Section 1.2)</a:t>
                      </a:r>
                    </a:p>
                    <a:p>
                      <a:pPr marL="171450" indent="-171450">
                        <a:buFont typeface="Arial" panose="020B0604020202020204" pitchFamily="34" charset="0"/>
                        <a:buChar char="•"/>
                      </a:pPr>
                      <a:r>
                        <a:rPr lang="en-GB" sz="1200" i="1" dirty="0"/>
                        <a:t>COLLECTION AND TRANSPORT OF HAZARDOUS WASTE </a:t>
                      </a:r>
                      <a:r>
                        <a:rPr lang="en-GB" sz="1200" dirty="0"/>
                        <a:t>(EU Taxonomy, Environmental Delegated Act, Annex III, Section 2.1) </a:t>
                      </a:r>
                    </a:p>
                    <a:p>
                      <a:pPr marL="171450" indent="-171450">
                        <a:buFont typeface="Arial" panose="020B0604020202020204" pitchFamily="34" charset="0"/>
                        <a:buChar char="•"/>
                      </a:pPr>
                      <a:r>
                        <a:rPr lang="en-GB" sz="1200" i="1" dirty="0"/>
                        <a:t>REMEDIATION OF LEGALLY NON-CONFORMING LANDFILLS AND ABANDONED OR ILLEGAL WASTE DUMPS </a:t>
                      </a:r>
                      <a:r>
                        <a:rPr lang="en-GB" sz="1200" dirty="0"/>
                        <a:t>(EU Taxonomy, Environmental Delegated Act, Annex III, Section 2.3)</a:t>
                      </a:r>
                    </a:p>
                    <a:p>
                      <a:pPr marL="171450" indent="-171450">
                        <a:buFont typeface="Arial" panose="020B0604020202020204" pitchFamily="34" charset="0"/>
                        <a:buChar char="•"/>
                      </a:pPr>
                      <a:r>
                        <a:rPr lang="en-GB" sz="1200" i="1" dirty="0"/>
                        <a:t>REMEDIATION OF CONTAMINATED SITES AND AREAS </a:t>
                      </a:r>
                      <a:r>
                        <a:rPr lang="en-GB" sz="1200" dirty="0"/>
                        <a:t>(EU Taxonomy, Environmental Delegated Act, Annex III, Section 2.4) </a:t>
                      </a:r>
                    </a:p>
                    <a:p>
                      <a:endParaRPr lang="en-GB" sz="1200" dirty="0"/>
                    </a:p>
                    <a:p>
                      <a:r>
                        <a:rPr lang="en-GB" sz="1200" dirty="0"/>
                        <a:t>More substantially, however, risk assessments are crucial to many DNSH criteria outlined in the EU Taxonomy:</a:t>
                      </a:r>
                    </a:p>
                    <a:p>
                      <a:r>
                        <a:rPr lang="en-GB" sz="1200" dirty="0"/>
                        <a:t>(1) An assessment of material physical climate risks and vulnerabilities following the steps specifically outlined is required for CLIMATE ADAPTATION. This is always required to characterise an economic activity as contributing substantially to any of the other six environmental objectives of the EU Taxonomy.</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DNSH criteria, always included in the Appendix of each Annex of the EU Taxonomy Delegated Acts, also provide a list of the risks that have to be considered as a part of this assessment and requirements related to best practice methodologies to be used for this assessment (e.g., recommendations from the IPCC, peer-reviewed scientific literature, etc.).</a:t>
                      </a: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3746199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90463-B1E4-CBAD-6FCB-6B9056885B8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F9B706-EDB9-6F91-DA97-DA1C47B928D8}"/>
              </a:ext>
            </a:extLst>
          </p:cNvPr>
          <p:cNvSpPr>
            <a:spLocks noGrp="1"/>
          </p:cNvSpPr>
          <p:nvPr>
            <p:ph type="sldNum" sz="quarter" idx="12"/>
          </p:nvPr>
        </p:nvSpPr>
        <p:spPr/>
        <p:txBody>
          <a:bodyPr/>
          <a:lstStyle/>
          <a:p>
            <a:fld id="{A6B50053-EC5D-F648-9B13-092A20055004}" type="slidenum">
              <a:rPr lang="en-US" smtClean="0"/>
              <a:pPr/>
              <a:t>15</a:t>
            </a:fld>
            <a:endParaRPr lang="en-US" dirty="0"/>
          </a:p>
        </p:txBody>
      </p:sp>
      <p:graphicFrame>
        <p:nvGraphicFramePr>
          <p:cNvPr id="5" name="Table 4">
            <a:extLst>
              <a:ext uri="{FF2B5EF4-FFF2-40B4-BE49-F238E27FC236}">
                <a16:creationId xmlns:a16="http://schemas.microsoft.com/office/drawing/2014/main" id="{A1160E30-A324-4995-5D56-E516095D26CD}"/>
              </a:ext>
            </a:extLst>
          </p:cNvPr>
          <p:cNvGraphicFramePr>
            <a:graphicFrameLocks noGrp="1"/>
          </p:cNvGraphicFramePr>
          <p:nvPr>
            <p:extLst>
              <p:ext uri="{D42A27DB-BD31-4B8C-83A1-F6EECF244321}">
                <p14:modId xmlns:p14="http://schemas.microsoft.com/office/powerpoint/2010/main" val="832089784"/>
              </p:ext>
            </p:extLst>
          </p:nvPr>
        </p:nvGraphicFramePr>
        <p:xfrm>
          <a:off x="691503" y="817880"/>
          <a:ext cx="11008932" cy="4846320"/>
        </p:xfrm>
        <a:graphic>
          <a:graphicData uri="http://schemas.openxmlformats.org/drawingml/2006/table">
            <a:tbl>
              <a:tblPr firstRow="1" bandRow="1">
                <a:tableStyleId>{073A0DAA-6AF3-43AB-8588-CEC1D06C72B9}</a:tableStyleId>
              </a:tblPr>
              <a:tblGrid>
                <a:gridCol w="3863564">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494937">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480612">
                <a:tc>
                  <a:txBody>
                    <a:bodyPr/>
                    <a:lstStyle/>
                    <a:p>
                      <a:r>
                        <a:rPr lang="en-GB" sz="1200" b="1" dirty="0"/>
                        <a:t>3.2.2 Assessing Environmental Risks and Opportunities</a:t>
                      </a:r>
                    </a:p>
                    <a:p>
                      <a:endParaRPr lang="en-GB" sz="1200" dirty="0"/>
                    </a:p>
                    <a:p>
                      <a:r>
                        <a:rPr lang="en-GB" sz="1200" b="1" dirty="0"/>
                        <a:t>Bronze </a:t>
                      </a:r>
                      <a:r>
                        <a:rPr lang="en-GB" sz="1200" dirty="0"/>
                        <a:t>- Identify environmental risks and opportunities for the applicant company, including all final manufacturing stage facilities and for the certified product.</a:t>
                      </a:r>
                      <a:endParaRPr lang="en-NL" sz="1200" dirty="0"/>
                    </a:p>
                  </a:txBody>
                  <a:tcPr/>
                </a:tc>
                <a:tc>
                  <a:txBody>
                    <a:bodyPr/>
                    <a:lstStyle/>
                    <a:p>
                      <a:r>
                        <a:rPr lang="en-GB" sz="1200" dirty="0"/>
                        <a:t>In addition to this, economic operators also have to implement adaptation solutions for the most material risks identified. These solutions may not adversely affect the adaptation efforts or the level of resilience to physical climate risks of others', must be aligned with local, sectoral, regional or national adaptation strategies and plans and prioritise nature-based solutions and green or blue infrastructure. </a:t>
                      </a:r>
                    </a:p>
                    <a:p>
                      <a:endParaRPr lang="en-GB" sz="1200" dirty="0"/>
                    </a:p>
                    <a:p>
                      <a:r>
                        <a:rPr lang="en-GB" sz="1200" dirty="0"/>
                        <a:t>(2) The DNSH criteria do not require a specific risk assessment for POLLUTION PREVENTION AND CONTROL. The requirements focus on restricting specific hazardous chemicals. This is always required to characterise an economic activity as contributing substantially to any of the other six environmental objectives of the EU Taxonomy</a:t>
                      </a:r>
                    </a:p>
                    <a:p>
                      <a:endParaRPr lang="en-GB" sz="1200" dirty="0"/>
                    </a:p>
                    <a:p>
                      <a:r>
                        <a:rPr lang="en-GB" sz="1200" dirty="0"/>
                        <a:t>(3) For the PROTECTION AND RESTORATION OF BIODIVERSITY AND ECOSYSTEMS, the DNSH criteria require that an Environmental Impact Assessment (EIA) or screening has been completed, which must comply with Directive 2011/92/EU. This is always required to characterise an economic activity as contributing substantially to any of the other six environmental objectives of the EU Taxonomy.</a:t>
                      </a:r>
                    </a:p>
                    <a:p>
                      <a:endParaRPr lang="en-GB" sz="1200" dirty="0"/>
                    </a:p>
                    <a:p>
                      <a:r>
                        <a:rPr lang="en-GB" sz="1200" dirty="0"/>
                        <a:t>(4) The DNSH criteria for SUSTAINABLE USE AND PROTECTION OF WATER AND MARINE RESOURCES also requires that the company identifies and addresses environmental degradation risks related to preserving water quality and avoiding water stress. This must be done to achieve good water status and good ecological potential as established in Article 2, points (22) and (23) of Regulation (EU) 2020/852. If an Environmental Impact Assessment per Directive 2011/92/EU is carried out, including an assessment of the impact on water following Directive 2000/60/EC, and the identified risks are addressed, this is sufficient. </a:t>
                      </a: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1994772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C74A9-D04C-489A-C18C-D4067EAD6F4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5054DE-431C-65E3-3EF5-882B9895C667}"/>
              </a:ext>
            </a:extLst>
          </p:cNvPr>
          <p:cNvSpPr>
            <a:spLocks noGrp="1"/>
          </p:cNvSpPr>
          <p:nvPr>
            <p:ph type="sldNum" sz="quarter" idx="12"/>
          </p:nvPr>
        </p:nvSpPr>
        <p:spPr/>
        <p:txBody>
          <a:bodyPr/>
          <a:lstStyle/>
          <a:p>
            <a:fld id="{A6B50053-EC5D-F648-9B13-092A20055004}" type="slidenum">
              <a:rPr lang="en-US" smtClean="0"/>
              <a:pPr/>
              <a:t>16</a:t>
            </a:fld>
            <a:endParaRPr lang="en-US" dirty="0"/>
          </a:p>
        </p:txBody>
      </p:sp>
      <p:graphicFrame>
        <p:nvGraphicFramePr>
          <p:cNvPr id="5" name="Table 4">
            <a:extLst>
              <a:ext uri="{FF2B5EF4-FFF2-40B4-BE49-F238E27FC236}">
                <a16:creationId xmlns:a16="http://schemas.microsoft.com/office/drawing/2014/main" id="{ED8AC479-B519-0C65-8167-585C42F447F6}"/>
              </a:ext>
            </a:extLst>
          </p:cNvPr>
          <p:cNvGraphicFramePr>
            <a:graphicFrameLocks noGrp="1"/>
          </p:cNvGraphicFramePr>
          <p:nvPr>
            <p:extLst>
              <p:ext uri="{D42A27DB-BD31-4B8C-83A1-F6EECF244321}">
                <p14:modId xmlns:p14="http://schemas.microsoft.com/office/powerpoint/2010/main" val="3206867185"/>
              </p:ext>
            </p:extLst>
          </p:nvPr>
        </p:nvGraphicFramePr>
        <p:xfrm>
          <a:off x="691503" y="817880"/>
          <a:ext cx="11008932" cy="5669280"/>
        </p:xfrm>
        <a:graphic>
          <a:graphicData uri="http://schemas.openxmlformats.org/drawingml/2006/table">
            <a:tbl>
              <a:tblPr firstRow="1" bandRow="1">
                <a:tableStyleId>{073A0DAA-6AF3-43AB-8588-CEC1D06C72B9}</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494937">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480612">
                <a:tc>
                  <a:txBody>
                    <a:bodyPr/>
                    <a:lstStyle/>
                    <a:p>
                      <a:r>
                        <a:rPr lang="en-GB" sz="1200" b="1" dirty="0"/>
                        <a:t>3.2.2 Assessing Environmental Risks and Opportunities</a:t>
                      </a:r>
                    </a:p>
                    <a:p>
                      <a:endParaRPr lang="en-GB" sz="1200" dirty="0"/>
                    </a:p>
                    <a:p>
                      <a:r>
                        <a:rPr lang="en-GB" sz="1200" b="1" dirty="0"/>
                        <a:t>Bronze </a:t>
                      </a:r>
                      <a:endParaRPr lang="en-GB" sz="1200" dirty="0"/>
                    </a:p>
                    <a:p>
                      <a:r>
                        <a:rPr lang="en-GB" sz="1200" dirty="0"/>
                        <a:t>1.    </a:t>
                      </a:r>
                      <a:r>
                        <a:rPr lang="en-GB" sz="1200" b="1" dirty="0"/>
                        <a:t>A company-level risk assessment</a:t>
                      </a:r>
                      <a:r>
                        <a:rPr lang="en-GB" sz="1200" dirty="0"/>
                        <a:t>, based on conducting desk research at a minimum, to identify known and likely environmental risks associated with the applicant company’s own operations, final manufacturing facilities, the product’s supply chain, product use, product cycling and end of use, relevant communities, potentially affected groups, and other relevant stakeholders.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p>
                    <a:p>
                      <a:endParaRPr lang="en-GB" sz="1200" dirty="0"/>
                    </a:p>
                    <a:p>
                      <a:r>
                        <a:rPr lang="en-GB" sz="1200" dirty="0"/>
                        <a:t>The lack of specificity for permissible approaches for the risk assessment in Cradle-to-Cradle is not echoed in the context of the EU Taxonomy. </a:t>
                      </a:r>
                    </a:p>
                    <a:p>
                      <a:endParaRPr lang="en-GB" sz="1200" dirty="0"/>
                    </a:p>
                    <a:p>
                      <a:r>
                        <a:rPr lang="en-GB" sz="1200" dirty="0"/>
                        <a:t>Here, the risks that must be assessed at minimum are often explicitly listed. Sometimes, the methodology to be used is also provided. </a:t>
                      </a:r>
                      <a:endParaRPr lang="en-GB" sz="1200" dirty="0">
                        <a:highlight>
                          <a:srgbClr val="FFFF00"/>
                        </a:highlight>
                      </a:endParaRPr>
                    </a:p>
                  </a:txBody>
                  <a:tcPr/>
                </a:tc>
                <a:extLst>
                  <a:ext uri="{0D108BD9-81ED-4DB2-BD59-A6C34878D82A}">
                    <a16:rowId xmlns:a16="http://schemas.microsoft.com/office/drawing/2014/main" val="485779348"/>
                  </a:ext>
                </a:extLst>
              </a:tr>
              <a:tr h="480612">
                <a:tc>
                  <a:txBody>
                    <a:bodyPr/>
                    <a:lstStyle/>
                    <a:p>
                      <a:r>
                        <a:rPr lang="en-GB" sz="1200" dirty="0"/>
                        <a:t>The following issues are de facto high risk for all large companies (defined as companies with ≥ 250,000 employees) and potentially high risk for all other companies: </a:t>
                      </a:r>
                      <a:endParaRPr lang="en-NL" sz="1200" dirty="0"/>
                    </a:p>
                  </a:txBody>
                  <a:tcPr/>
                </a:tc>
                <a:tc>
                  <a:txBody>
                    <a:bodyPr/>
                    <a:lstStyle/>
                    <a:p>
                      <a:r>
                        <a:rPr lang="en-GB" sz="1200" dirty="0"/>
                        <a:t>This provision is not provided in the context of the EU Taxonomy.</a:t>
                      </a:r>
                    </a:p>
                    <a:p>
                      <a:endParaRPr lang="en-GB" sz="1200" dirty="0"/>
                    </a:p>
                    <a:p>
                      <a:r>
                        <a:rPr lang="en-GB" sz="1200" dirty="0"/>
                        <a:t>However, in the related context of CSRD, Climate Change is also listed as a de facto risk/impact.</a:t>
                      </a:r>
                      <a:endParaRPr lang="en-GB" sz="1200" dirty="0">
                        <a:highlight>
                          <a:srgbClr val="FFFF00"/>
                        </a:highlight>
                      </a:endParaRPr>
                    </a:p>
                  </a:txBody>
                  <a:tcPr/>
                </a:tc>
                <a:extLst>
                  <a:ext uri="{0D108BD9-81ED-4DB2-BD59-A6C34878D82A}">
                    <a16:rowId xmlns:a16="http://schemas.microsoft.com/office/drawing/2014/main" val="2962296492"/>
                  </a:ext>
                </a:extLst>
              </a:tr>
              <a:tr h="480612">
                <a:tc>
                  <a:txBody>
                    <a:bodyPr/>
                    <a:lstStyle/>
                    <a:p>
                      <a:r>
                        <a:rPr lang="en-GB" sz="1200" dirty="0"/>
                        <a:t>2. </a:t>
                      </a:r>
                      <a:r>
                        <a:rPr lang="en-GB" sz="1200" b="1" dirty="0"/>
                        <a:t>Identification of best practices </a:t>
                      </a:r>
                      <a:r>
                        <a:rPr lang="en-GB" sz="1200" dirty="0"/>
                        <a:t>employed to address the high risks. Note: These may be best practices that are already in place, best practices planned for future implementation, and/or best practices employed by others that could potentially be implemented by the applicant in future. </a:t>
                      </a:r>
                      <a:endParaRPr lang="en-NL" sz="1200" dirty="0"/>
                    </a:p>
                  </a:txBody>
                  <a:tcPr/>
                </a:tc>
                <a:tc>
                  <a:txBody>
                    <a:bodyPr/>
                    <a:lstStyle/>
                    <a:p>
                      <a:r>
                        <a:rPr lang="en-GB" sz="1200" dirty="0"/>
                        <a:t>This formulation is employed in the context of physical climate risks identified with the risk assessment required per the DNSH criteria for Climate Adaptation. </a:t>
                      </a:r>
                    </a:p>
                    <a:p>
                      <a:endParaRPr lang="en-GB" sz="1200" dirty="0"/>
                    </a:p>
                    <a:p>
                      <a:r>
                        <a:rPr lang="en-GB" sz="1200" dirty="0"/>
                        <a:t>For further clarification, please consider H18 or Appendix A to Annex I of EU Taxonomy Climate Delegated Act. </a:t>
                      </a:r>
                      <a:endParaRPr lang="en-GB" sz="1200" dirty="0">
                        <a:highlight>
                          <a:srgbClr val="FFFF00"/>
                        </a:highlight>
                      </a:endParaRPr>
                    </a:p>
                  </a:txBody>
                  <a:tcPr/>
                </a:tc>
                <a:extLst>
                  <a:ext uri="{0D108BD9-81ED-4DB2-BD59-A6C34878D82A}">
                    <a16:rowId xmlns:a16="http://schemas.microsoft.com/office/drawing/2014/main" val="4254362384"/>
                  </a:ext>
                </a:extLst>
              </a:tr>
              <a:tr h="480612">
                <a:tc>
                  <a:txBody>
                    <a:bodyPr/>
                    <a:lstStyle/>
                    <a:p>
                      <a:r>
                        <a:rPr lang="en-GB" sz="1200" dirty="0"/>
                        <a:t>4. </a:t>
                      </a:r>
                      <a:r>
                        <a:rPr lang="en-GB" sz="1200" b="1" dirty="0"/>
                        <a:t>Prioritization </a:t>
                      </a:r>
                      <a:r>
                        <a:rPr lang="en-GB" sz="1200" dirty="0"/>
                        <a:t>of the risks and opportunities identified.</a:t>
                      </a:r>
                      <a:endParaRPr lang="en-NL" sz="1200" dirty="0"/>
                    </a:p>
                  </a:txBody>
                  <a:tcPr/>
                </a:tc>
                <a:tc>
                  <a:txBody>
                    <a:bodyPr/>
                    <a:lstStyle/>
                    <a:p>
                      <a:r>
                        <a:rPr lang="en-GB" sz="1200" dirty="0"/>
                        <a:t>This is implicitly required.</a:t>
                      </a:r>
                    </a:p>
                    <a:p>
                      <a:endParaRPr lang="en-GB" sz="1200" dirty="0"/>
                    </a:p>
                    <a:p>
                      <a:r>
                        <a:rPr lang="en-GB" sz="1200" dirty="0"/>
                        <a:t>Risk assessments are relevant within the TSC and DNSH criteria for several economic activities. (see comment of identification of risks)</a:t>
                      </a:r>
                    </a:p>
                  </a:txBody>
                  <a:tcPr/>
                </a:tc>
                <a:extLst>
                  <a:ext uri="{0D108BD9-81ED-4DB2-BD59-A6C34878D82A}">
                    <a16:rowId xmlns:a16="http://schemas.microsoft.com/office/drawing/2014/main" val="1590590080"/>
                  </a:ext>
                </a:extLst>
              </a:tr>
            </a:tbl>
          </a:graphicData>
        </a:graphic>
      </p:graphicFrame>
    </p:spTree>
    <p:extLst>
      <p:ext uri="{BB962C8B-B14F-4D97-AF65-F5344CB8AC3E}">
        <p14:creationId xmlns:p14="http://schemas.microsoft.com/office/powerpoint/2010/main" val="2134236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47378-C9DC-279E-D6D9-A496EA7835C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07BA23-8117-06CD-D0AB-A609131F3F0F}"/>
              </a:ext>
            </a:extLst>
          </p:cNvPr>
          <p:cNvSpPr>
            <a:spLocks noGrp="1"/>
          </p:cNvSpPr>
          <p:nvPr>
            <p:ph type="sldNum" sz="quarter" idx="12"/>
          </p:nvPr>
        </p:nvSpPr>
        <p:spPr/>
        <p:txBody>
          <a:bodyPr/>
          <a:lstStyle/>
          <a:p>
            <a:fld id="{A6B50053-EC5D-F648-9B13-092A20055004}" type="slidenum">
              <a:rPr lang="en-US" smtClean="0"/>
              <a:pPr/>
              <a:t>17</a:t>
            </a:fld>
            <a:endParaRPr lang="en-US" dirty="0"/>
          </a:p>
        </p:txBody>
      </p:sp>
      <p:graphicFrame>
        <p:nvGraphicFramePr>
          <p:cNvPr id="5" name="Table 4">
            <a:extLst>
              <a:ext uri="{FF2B5EF4-FFF2-40B4-BE49-F238E27FC236}">
                <a16:creationId xmlns:a16="http://schemas.microsoft.com/office/drawing/2014/main" id="{2181A0E4-5EB5-B940-91BF-6302FE607728}"/>
              </a:ext>
            </a:extLst>
          </p:cNvPr>
          <p:cNvGraphicFramePr>
            <a:graphicFrameLocks noGrp="1"/>
          </p:cNvGraphicFramePr>
          <p:nvPr>
            <p:extLst>
              <p:ext uri="{D42A27DB-BD31-4B8C-83A1-F6EECF244321}">
                <p14:modId xmlns:p14="http://schemas.microsoft.com/office/powerpoint/2010/main" val="566483733"/>
              </p:ext>
            </p:extLst>
          </p:nvPr>
        </p:nvGraphicFramePr>
        <p:xfrm>
          <a:off x="691503" y="817880"/>
          <a:ext cx="11008932" cy="5669280"/>
        </p:xfrm>
        <a:graphic>
          <a:graphicData uri="http://schemas.openxmlformats.org/drawingml/2006/table">
            <a:tbl>
              <a:tblPr firstRow="1" bandRow="1">
                <a:tableStyleId>{073A0DAA-6AF3-43AB-8588-CEC1D06C72B9}</a:tableStyleId>
              </a:tblPr>
              <a:tblGrid>
                <a:gridCol w="3863564">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494937">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594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3.2.3 Monitor &amp; Verify Performance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Request data measuring performance against the environmental policy from tier 1 suppliers associated with high-risk issues as identified per the risk assessment.</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can be aligned with the EU Taxonomy and help companies develop their Disclosures on EU Taxonomy-eligible economic activities.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However, this is only provided if the following conditions are fulfilled: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(1) the data explicitly pertains to economic activities in the scope of the EU Taxonomy and is linked to a future alignment plan;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(2) the plan for alignment has been approved by the management board or by a designated body with implementing authority 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(4) for the EU Taxonomy, </a:t>
                      </a:r>
                      <a:r>
                        <a:rPr lang="en-GB" sz="1200" dirty="0" err="1"/>
                        <a:t>CapEx</a:t>
                      </a:r>
                      <a:r>
                        <a:rPr lang="en-GB" sz="1200" dirty="0"/>
                        <a:t> and </a:t>
                      </a:r>
                      <a:r>
                        <a:rPr lang="en-GB" sz="1200" dirty="0" err="1"/>
                        <a:t>OpEx</a:t>
                      </a:r>
                      <a:r>
                        <a:rPr lang="en-GB" sz="1200" dirty="0"/>
                        <a:t> for the alignment plan have been specified . </a:t>
                      </a:r>
                      <a:endParaRPr lang="en-NL" sz="1200" dirty="0"/>
                    </a:p>
                  </a:txBody>
                  <a:tcPr/>
                </a:tc>
                <a:extLst>
                  <a:ext uri="{0D108BD9-81ED-4DB2-BD59-A6C34878D82A}">
                    <a16:rowId xmlns:a16="http://schemas.microsoft.com/office/drawing/2014/main" val="2524313044"/>
                  </a:ext>
                </a:extLst>
              </a:tr>
              <a:tr h="594974">
                <a:tc>
                  <a:txBody>
                    <a:bodyPr/>
                    <a:lstStyle/>
                    <a:p>
                      <a:r>
                        <a:rPr lang="en-GB" sz="1200" b="1" dirty="0"/>
                        <a:t>3.2.4 Strategy for Environmental Policy Implementation </a:t>
                      </a:r>
                    </a:p>
                    <a:p>
                      <a:endParaRPr lang="en-GB" sz="1200" dirty="0"/>
                    </a:p>
                    <a:p>
                      <a:r>
                        <a:rPr lang="en-GB" sz="1200" b="1" dirty="0"/>
                        <a:t>Bronze</a:t>
                      </a:r>
                      <a:r>
                        <a:rPr lang="en-GB" sz="1200" dirty="0"/>
                        <a:t> - Develop a strategy for implementing the environmental policy and report on implementation progress at each recertification. </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For </a:t>
                      </a:r>
                      <a:r>
                        <a:rPr lang="en-GB" sz="1200" b="1" dirty="0"/>
                        <a:t>recertification</a:t>
                      </a:r>
                      <a:r>
                        <a:rPr lang="en-GB" sz="1200" dirty="0"/>
                        <a:t>, environmental performance data must be collected and </a:t>
                      </a:r>
                      <a:r>
                        <a:rPr lang="en-GB" sz="1200" dirty="0" err="1"/>
                        <a:t>analyzed</a:t>
                      </a:r>
                      <a:r>
                        <a:rPr lang="en-GB" sz="1200" dirty="0"/>
                        <a:t> to measure progress toward achieving environmental targets and objectives, and areas for improvement must be identified. For any identified areas of poor performance, methods of improving outcomes must also be identified and evaluated and the strategy refined accordingly.</a:t>
                      </a:r>
                      <a:endParaRPr lang="en-NL" sz="1200" dirty="0"/>
                    </a:p>
                    <a:p>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p>
                    <a:p>
                      <a:endParaRPr lang="en-GB" sz="1200" dirty="0"/>
                    </a:p>
                    <a:p>
                      <a:r>
                        <a:rPr lang="en-GB" sz="1200" dirty="0"/>
                        <a:t>This can be aligned with the EU Taxonomy and help companies develop their Disclosures on EU Taxonomy-eligible economic activities. </a:t>
                      </a:r>
                    </a:p>
                    <a:p>
                      <a:endParaRPr lang="en-GB" sz="1200" dirty="0"/>
                    </a:p>
                    <a:p>
                      <a:r>
                        <a:rPr lang="en-GB" sz="1200" dirty="0"/>
                        <a:t>However, this is only provided if the following conditions are fulfilled: </a:t>
                      </a:r>
                    </a:p>
                    <a:p>
                      <a:pPr marL="228600" indent="-228600">
                        <a:buAutoNum type="arabicParenBoth"/>
                      </a:pPr>
                      <a:r>
                        <a:rPr lang="en-GB" sz="1200" dirty="0"/>
                        <a:t>the company strategy specifically pertains to economic activities in the scope of the EU Taxonomy;</a:t>
                      </a:r>
                    </a:p>
                    <a:p>
                      <a:r>
                        <a:rPr lang="en-GB" sz="1200" dirty="0"/>
                        <a:t>(2) the company policy strategy specifically outlines how EU Taxonomy alignment for that activity shall be achieved in 10 years or less;</a:t>
                      </a:r>
                    </a:p>
                    <a:p>
                      <a:r>
                        <a:rPr lang="en-GB" sz="1200" dirty="0"/>
                        <a:t>(3) the plan for alignment must be approved by the management board or by a designated body with implementing authority and;</a:t>
                      </a:r>
                    </a:p>
                    <a:p>
                      <a:r>
                        <a:rPr lang="en-GB" sz="1200" dirty="0"/>
                        <a:t>(4) for the EU Taxonomy, specify </a:t>
                      </a:r>
                      <a:r>
                        <a:rPr lang="en-GB" sz="1200" dirty="0" err="1"/>
                        <a:t>CapEx</a:t>
                      </a:r>
                      <a:r>
                        <a:rPr lang="en-GB" sz="1200" dirty="0"/>
                        <a:t> and </a:t>
                      </a:r>
                      <a:r>
                        <a:rPr lang="en-GB" sz="1200" dirty="0" err="1"/>
                        <a:t>OpEx</a:t>
                      </a:r>
                      <a:r>
                        <a:rPr lang="en-GB" sz="1200" dirty="0"/>
                        <a:t> for the alignment plan. </a:t>
                      </a:r>
                    </a:p>
                  </a:txBody>
                  <a:tcPr/>
                </a:tc>
                <a:extLst>
                  <a:ext uri="{0D108BD9-81ED-4DB2-BD59-A6C34878D82A}">
                    <a16:rowId xmlns:a16="http://schemas.microsoft.com/office/drawing/2014/main" val="482404667"/>
                  </a:ext>
                </a:extLst>
              </a:tr>
            </a:tbl>
          </a:graphicData>
        </a:graphic>
      </p:graphicFrame>
    </p:spTree>
    <p:extLst>
      <p:ext uri="{BB962C8B-B14F-4D97-AF65-F5344CB8AC3E}">
        <p14:creationId xmlns:p14="http://schemas.microsoft.com/office/powerpoint/2010/main" val="3194355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18</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355857315"/>
              </p:ext>
            </p:extLst>
          </p:nvPr>
        </p:nvGraphicFramePr>
        <p:xfrm>
          <a:off x="691503" y="817880"/>
          <a:ext cx="11008932" cy="4754880"/>
        </p:xfrm>
        <a:graphic>
          <a:graphicData uri="http://schemas.openxmlformats.org/drawingml/2006/table">
            <a:tbl>
              <a:tblPr firstRow="1" bandRow="1">
                <a:tableStyleId>{073A0DAA-6AF3-43AB-8588-CEC1D06C72B9}</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GB" sz="1200" b="1" dirty="0"/>
                        <a:t>3.2.5 Demonstrating Commitment</a:t>
                      </a:r>
                    </a:p>
                    <a:p>
                      <a:endParaRPr lang="en-GB" sz="1200" dirty="0"/>
                    </a:p>
                    <a:p>
                      <a:r>
                        <a:rPr lang="en-GB" sz="1200" b="1" dirty="0"/>
                        <a:t>Bronze</a:t>
                      </a:r>
                      <a:r>
                        <a:rPr lang="en-GB" sz="1200" dirty="0"/>
                        <a:t> - Demonstrate commitment and support for establishing and maintaining a culture whereby employees and business partners are able to achieve high levels of environmental performance.</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txBody>
                  <a:tcPr/>
                </a:tc>
                <a:extLst>
                  <a:ext uri="{0D108BD9-81ED-4DB2-BD59-A6C34878D82A}">
                    <a16:rowId xmlns:a16="http://schemas.microsoft.com/office/drawing/2014/main" val="368716498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3.2.6 Environmental Management Systems</a:t>
                      </a:r>
                    </a:p>
                    <a:p>
                      <a:endParaRPr lang="en-NL"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applicant company and for all final manufacturing stage facilities, implement management system(s) that support achievement of the environmental policy commitments within company and facility operations.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can be aligned with the EU Taxonomy and help companies develop their Disclosures on EU Taxonomy-eligible economic activities. These Disclosures require that companies share a Taxonomy alignment plan for Taxonomy-eligible economic activities.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However, this is only provided if the following conditions are fulfilled: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(1) the management systems specifically pertain to economic activities in the scope of the EU Taxonomy and are implemented as a part of the company's alignment plan;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(2) the company policy linked to the implemented management system specifically outlines how EU Taxonomy alignment for the economic activity addressed will be achieved in 10 years or less;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(3) the plan for alignment has been approved by the management board or by a designated body with implementing authority and;</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(4) for the EU Taxonomy, specify </a:t>
                      </a:r>
                      <a:r>
                        <a:rPr lang="en-GB" sz="1200" dirty="0" err="1"/>
                        <a:t>CapEx</a:t>
                      </a:r>
                      <a:r>
                        <a:rPr lang="en-GB" sz="1200" dirty="0"/>
                        <a:t> and </a:t>
                      </a:r>
                      <a:r>
                        <a:rPr lang="en-GB" sz="1200" dirty="0" err="1"/>
                        <a:t>OpEx</a:t>
                      </a:r>
                      <a:r>
                        <a:rPr lang="en-GB" sz="1200" dirty="0"/>
                        <a:t> for the alignment plan. </a:t>
                      </a:r>
                      <a:endParaRPr lang="en-NL" sz="1200" dirty="0"/>
                    </a:p>
                  </a:txBody>
                  <a:tcPr/>
                </a:tc>
                <a:extLst>
                  <a:ext uri="{0D108BD9-81ED-4DB2-BD59-A6C34878D82A}">
                    <a16:rowId xmlns:a16="http://schemas.microsoft.com/office/drawing/2014/main" val="3633272605"/>
                  </a:ext>
                </a:extLst>
              </a:tr>
            </a:tbl>
          </a:graphicData>
        </a:graphic>
      </p:graphicFrame>
    </p:spTree>
    <p:extLst>
      <p:ext uri="{BB962C8B-B14F-4D97-AF65-F5344CB8AC3E}">
        <p14:creationId xmlns:p14="http://schemas.microsoft.com/office/powerpoint/2010/main" val="35998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05D9E-036A-F9D4-940C-6D04C66D8D5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70712D-EFE7-B71F-09C3-6BB32B87C4EB}"/>
              </a:ext>
            </a:extLst>
          </p:cNvPr>
          <p:cNvSpPr>
            <a:spLocks noGrp="1"/>
          </p:cNvSpPr>
          <p:nvPr>
            <p:ph type="sldNum" sz="quarter" idx="12"/>
          </p:nvPr>
        </p:nvSpPr>
        <p:spPr/>
        <p:txBody>
          <a:bodyPr/>
          <a:lstStyle/>
          <a:p>
            <a:fld id="{A6B50053-EC5D-F648-9B13-092A20055004}" type="slidenum">
              <a:rPr lang="en-US" smtClean="0"/>
              <a:pPr/>
              <a:t>19</a:t>
            </a:fld>
            <a:endParaRPr lang="en-US" dirty="0"/>
          </a:p>
        </p:txBody>
      </p:sp>
      <p:graphicFrame>
        <p:nvGraphicFramePr>
          <p:cNvPr id="5" name="Table 4">
            <a:extLst>
              <a:ext uri="{FF2B5EF4-FFF2-40B4-BE49-F238E27FC236}">
                <a16:creationId xmlns:a16="http://schemas.microsoft.com/office/drawing/2014/main" id="{EB7B1D2E-9567-B45B-9118-C3BE2098EA83}"/>
              </a:ext>
            </a:extLst>
          </p:cNvPr>
          <p:cNvGraphicFramePr>
            <a:graphicFrameLocks noGrp="1"/>
          </p:cNvGraphicFramePr>
          <p:nvPr>
            <p:extLst>
              <p:ext uri="{D42A27DB-BD31-4B8C-83A1-F6EECF244321}">
                <p14:modId xmlns:p14="http://schemas.microsoft.com/office/powerpoint/2010/main" val="1832826228"/>
              </p:ext>
            </p:extLst>
          </p:nvPr>
        </p:nvGraphicFramePr>
        <p:xfrm>
          <a:off x="691503" y="817880"/>
          <a:ext cx="11008932" cy="4937760"/>
        </p:xfrm>
        <a:graphic>
          <a:graphicData uri="http://schemas.openxmlformats.org/drawingml/2006/table">
            <a:tbl>
              <a:tblPr firstRow="1" bandRow="1">
                <a:tableStyleId>{073A0DAA-6AF3-43AB-8588-CEC1D06C72B9}</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3.2.6 Environmental Management Systems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Implement a responsible sourcing management system that supports achievement of the environmental policy commitments within the product’s supply chain.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can be aligned with the EU Taxonomy and help companies develop their Disclosures on EU Taxonomy-eligible economic activities if the responsible sourcing management system allows the company to progress its alignment with the criteria for an economic activity in the scope of the EU Taxonomy.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However, this is only provided if the following conditions are fulfilled: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(1) the company policy and responsible sourcing management system specifically pertains to economic activities in the scope of the EU Taxonomy;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(2) the company policy specifically outlines how EU Taxonomy alignment for that activity shall be achieved in 10 years or less and the responsible sourcing management system is part of that plan;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(3) the plan for alignment must be approved by the management board or by a designated body with implementing authority and;</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(4) for the EU Taxonomy, specify </a:t>
                      </a:r>
                      <a:r>
                        <a:rPr lang="en-GB" sz="1200" dirty="0" err="1"/>
                        <a:t>CapEx</a:t>
                      </a:r>
                      <a:r>
                        <a:rPr lang="en-GB" sz="1200" dirty="0"/>
                        <a:t> and </a:t>
                      </a:r>
                      <a:r>
                        <a:rPr lang="en-GB" sz="1200" dirty="0" err="1"/>
                        <a:t>OpEx</a:t>
                      </a:r>
                      <a:r>
                        <a:rPr lang="en-GB" sz="1200" dirty="0"/>
                        <a:t> for the alignment plan. </a:t>
                      </a:r>
                      <a:endParaRPr lang="en-NL" sz="1200" dirty="0"/>
                    </a:p>
                  </a:txBody>
                  <a:tcPr/>
                </a:tc>
                <a:extLst>
                  <a:ext uri="{0D108BD9-81ED-4DB2-BD59-A6C34878D82A}">
                    <a16:rowId xmlns:a16="http://schemas.microsoft.com/office/drawing/2014/main" val="165492857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3.2.7 Grievance Mechanisms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Provide a grievance mechanism that permits stakeholders to obtain redress for negative environmental impacts. For any contract final manufacturing stage facilities, request that a grievance mechanism be made available.</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txBody>
                  <a:tcPr/>
                </a:tc>
                <a:extLst>
                  <a:ext uri="{0D108BD9-81ED-4DB2-BD59-A6C34878D82A}">
                    <a16:rowId xmlns:a16="http://schemas.microsoft.com/office/drawing/2014/main" val="2924085766"/>
                  </a:ext>
                </a:extLst>
              </a:tr>
            </a:tbl>
          </a:graphicData>
        </a:graphic>
      </p:graphicFrame>
    </p:spTree>
    <p:extLst>
      <p:ext uri="{BB962C8B-B14F-4D97-AF65-F5344CB8AC3E}">
        <p14:creationId xmlns:p14="http://schemas.microsoft.com/office/powerpoint/2010/main" val="4043326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02E70-3972-FDD5-4F38-4B5FE60DA373}"/>
              </a:ext>
            </a:extLst>
          </p:cNvPr>
          <p:cNvSpPr>
            <a:spLocks noGrp="1"/>
          </p:cNvSpPr>
          <p:nvPr>
            <p:ph type="title"/>
          </p:nvPr>
        </p:nvSpPr>
        <p:spPr/>
        <p:txBody>
          <a:bodyPr/>
          <a:lstStyle/>
          <a:p>
            <a:r>
              <a:rPr lang="en-NL" dirty="0"/>
              <a:t>General remarks</a:t>
            </a:r>
          </a:p>
        </p:txBody>
      </p:sp>
      <p:sp>
        <p:nvSpPr>
          <p:cNvPr id="3" name="Slide Number Placeholder 2">
            <a:extLst>
              <a:ext uri="{FF2B5EF4-FFF2-40B4-BE49-F238E27FC236}">
                <a16:creationId xmlns:a16="http://schemas.microsoft.com/office/drawing/2014/main" id="{B6FF0ABF-4480-9C11-38EC-3804853B6E66}"/>
              </a:ext>
            </a:extLst>
          </p:cNvPr>
          <p:cNvSpPr>
            <a:spLocks noGrp="1"/>
          </p:cNvSpPr>
          <p:nvPr>
            <p:ph type="sldNum" sz="quarter" idx="10"/>
          </p:nvPr>
        </p:nvSpPr>
        <p:spPr/>
        <p:txBody>
          <a:bodyPr/>
          <a:lstStyle/>
          <a:p>
            <a:fld id="{A6B50053-EC5D-F648-9B13-092A20055004}" type="slidenum">
              <a:rPr lang="en-US" smtClean="0"/>
              <a:pPr/>
              <a:t>2</a:t>
            </a:fld>
            <a:endParaRPr lang="en-US" dirty="0"/>
          </a:p>
        </p:txBody>
      </p:sp>
      <p:sp>
        <p:nvSpPr>
          <p:cNvPr id="6" name="TextBox 5">
            <a:extLst>
              <a:ext uri="{FF2B5EF4-FFF2-40B4-BE49-F238E27FC236}">
                <a16:creationId xmlns:a16="http://schemas.microsoft.com/office/drawing/2014/main" id="{F242F13E-2F2D-811A-6AED-E5C6814A5DE0}"/>
              </a:ext>
            </a:extLst>
          </p:cNvPr>
          <p:cNvSpPr txBox="1"/>
          <p:nvPr/>
        </p:nvSpPr>
        <p:spPr>
          <a:xfrm>
            <a:off x="638210" y="2281131"/>
            <a:ext cx="11062226" cy="4393767"/>
          </a:xfrm>
          <a:prstGeom prst="rect">
            <a:avLst/>
          </a:prstGeom>
          <a:noFill/>
        </p:spPr>
        <p:txBody>
          <a:bodyPr wrap="square">
            <a:spAutoFit/>
          </a:bodyPr>
          <a:lstStyle/>
          <a:p>
            <a:pPr marL="285750" indent="-285750">
              <a:lnSpc>
                <a:spcPct val="115000"/>
              </a:lnSpc>
              <a:buClr>
                <a:schemeClr val="tx2"/>
              </a:buClr>
              <a:buFont typeface="Arial" panose="020B0604020202020204" pitchFamily="34" charset="0"/>
              <a:buChar char="•"/>
            </a:pPr>
            <a:r>
              <a:rPr lang="en-US"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The EU Taxonomy Regulation serves as a foundational framework to standardize sustainable investment in the EU, providing </a:t>
            </a:r>
            <a:r>
              <a:rPr lang="en-US" b="1"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a comprehensive classification system for economic activities </a:t>
            </a:r>
            <a:r>
              <a:rPr lang="en-US"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that contribute to environmental objectives without causing significant harm to other sustainability goals. It is central to the European Green Deal's goal of achieving climate neutrality by 2050, and it mandates specific disclosure requirements and sustainability criteria for companies to support investor transparency and accountability. </a:t>
            </a:r>
          </a:p>
          <a:p>
            <a:pPr marL="285750" indent="-285750">
              <a:lnSpc>
                <a:spcPct val="115000"/>
              </a:lnSpc>
              <a:buClr>
                <a:schemeClr val="tx2"/>
              </a:buClr>
              <a:buFont typeface="Arial" panose="020B0604020202020204" pitchFamily="34" charset="0"/>
              <a:buChar char="•"/>
            </a:pPr>
            <a:endParaRPr lang="en-US" dirty="0">
              <a:solidFill>
                <a:schemeClr val="accent1"/>
              </a:solidFill>
              <a:latin typeface="Circular Std Book" panose="020B0604020101020102" pitchFamily="34" charset="77"/>
              <a:ea typeface="Avenir" panose="02000503020000020003" pitchFamily="2" charset="0"/>
              <a:cs typeface="Circular Std Book" panose="020B0604020101020102" pitchFamily="34" charset="77"/>
            </a:endParaRPr>
          </a:p>
          <a:p>
            <a:pPr marL="285750" indent="-285750">
              <a:lnSpc>
                <a:spcPct val="115000"/>
              </a:lnSpc>
              <a:buClr>
                <a:schemeClr val="tx2"/>
              </a:buClr>
              <a:buFont typeface="Arial" panose="020B0604020202020204" pitchFamily="34" charset="0"/>
              <a:buChar char="•"/>
            </a:pPr>
            <a:r>
              <a:rPr lang="en-US"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Cradle to Cradle Certified® </a:t>
            </a:r>
            <a:r>
              <a:rPr lang="en-US" b="1"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can play a pivotal role </a:t>
            </a:r>
            <a:r>
              <a:rPr lang="en-US"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in helping companies align with these requirements, particularly with respect to the Do No Significant Harm (DNSH) criteria, disclosure obligations, and the establishment of capital and operational expenditure plans (</a:t>
            </a:r>
            <a:r>
              <a:rPr lang="en-US" u="none" strike="noStrike" dirty="0" err="1">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CapEx</a:t>
            </a:r>
            <a:r>
              <a:rPr lang="en-US"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and </a:t>
            </a:r>
            <a:r>
              <a:rPr lang="en-US" u="none" strike="noStrike" dirty="0" err="1">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OpEx</a:t>
            </a:r>
            <a:r>
              <a:rPr lang="en-US"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aligned with EU Taxonomy standards.</a:t>
            </a:r>
          </a:p>
          <a:p>
            <a:pPr>
              <a:lnSpc>
                <a:spcPct val="115000"/>
              </a:lnSpc>
              <a:buClr>
                <a:schemeClr val="tx2"/>
              </a:buClr>
            </a:pPr>
            <a:endParaRPr lang="en-US" sz="16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endParaRPr>
          </a:p>
          <a:p>
            <a:pPr marL="285750" indent="-285750">
              <a:lnSpc>
                <a:spcPct val="115000"/>
              </a:lnSpc>
              <a:buClr>
                <a:schemeClr val="tx2"/>
              </a:buClr>
              <a:buFont typeface="Arial" panose="020B0604020202020204" pitchFamily="34" charset="0"/>
              <a:buChar char="•"/>
            </a:pPr>
            <a:endParaRPr lang="en-US" sz="16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endParaRPr>
          </a:p>
          <a:p>
            <a:pPr marL="285750" lvl="0" indent="-285750">
              <a:lnSpc>
                <a:spcPct val="115000"/>
              </a:lnSpc>
              <a:buClr>
                <a:schemeClr val="tx2"/>
              </a:buClr>
              <a:buFont typeface="Arial" panose="020B0604020202020204" pitchFamily="34" charset="0"/>
              <a:buChar char="•"/>
            </a:pPr>
            <a:endParaRPr lang="en-GB" sz="1600" b="1" dirty="0">
              <a:solidFill>
                <a:schemeClr val="accent1"/>
              </a:solidFill>
              <a:latin typeface="Circular Std Book" panose="020B0604020101020102" pitchFamily="34" charset="77"/>
              <a:ea typeface="Arial" panose="020B0604020202020204" pitchFamily="34" charset="0"/>
              <a:cs typeface="Circular Std Book" panose="020B0604020101020102" pitchFamily="34" charset="77"/>
            </a:endParaRPr>
          </a:p>
          <a:p>
            <a:pPr marL="285750" lvl="0" indent="-285750">
              <a:lnSpc>
                <a:spcPct val="115000"/>
              </a:lnSpc>
              <a:buClr>
                <a:schemeClr val="tx2"/>
              </a:buClr>
              <a:buFont typeface="Arial" panose="020B0604020202020204" pitchFamily="34" charset="0"/>
              <a:buChar char="•"/>
            </a:pPr>
            <a:endParaRPr lang="en-NL" sz="1600" u="none" strike="noStrike" dirty="0">
              <a:solidFill>
                <a:schemeClr val="accent1"/>
              </a:solidFill>
              <a:effectLst/>
              <a:latin typeface="Circular Std Book" panose="020B0604020101020102" pitchFamily="34" charset="77"/>
              <a:ea typeface="Arial" panose="020B0604020202020204" pitchFamily="34" charset="0"/>
              <a:cs typeface="Circular Std Book" panose="020B0604020101020102" pitchFamily="34" charset="77"/>
            </a:endParaRPr>
          </a:p>
        </p:txBody>
      </p:sp>
    </p:spTree>
    <p:extLst>
      <p:ext uri="{BB962C8B-B14F-4D97-AF65-F5344CB8AC3E}">
        <p14:creationId xmlns:p14="http://schemas.microsoft.com/office/powerpoint/2010/main" val="362040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20</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691330721"/>
              </p:ext>
            </p:extLst>
          </p:nvPr>
        </p:nvGraphicFramePr>
        <p:xfrm>
          <a:off x="691503" y="817880"/>
          <a:ext cx="11008932" cy="5760720"/>
        </p:xfrm>
        <a:graphic>
          <a:graphicData uri="http://schemas.openxmlformats.org/drawingml/2006/table">
            <a:tbl>
              <a:tblPr firstRow="1" bandRow="1">
                <a:tableStyleId>{073A0DAA-6AF3-43AB-8588-CEC1D06C72B9}</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For contract final manufacturing stage facilities, ensure that a grievance mechanism is available that permits stakeholders to obtain redress for negative environmental impacts.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p>
                      <a:pPr marL="0" marR="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extLst>
                  <a:ext uri="{0D108BD9-81ED-4DB2-BD59-A6C34878D82A}">
                    <a16:rowId xmlns:a16="http://schemas.microsoft.com/office/drawing/2014/main" val="226423496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3.2.8 Transparency and Stakeholder Engagement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Use open and transparent governance and reporting, making information on how environmental risks are managed and adverse impacts are addressed publicly available.</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p>
                      <a:pPr marL="0" marR="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extLst>
                  <a:ext uri="{0D108BD9-81ED-4DB2-BD59-A6C34878D82A}">
                    <a16:rowId xmlns:a16="http://schemas.microsoft.com/office/drawing/2014/main" val="53001641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Incorporate stakeholder engagement and feedback into environmental risk management, using it to shape company strategy and operations.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p>
                      <a:pPr marL="0" marR="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extLst>
                  <a:ext uri="{0D108BD9-81ED-4DB2-BD59-A6C34878D82A}">
                    <a16:rowId xmlns:a16="http://schemas.microsoft.com/office/drawing/2014/main" val="425707238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3.2.9 Environmental Protection Incentives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Incorporate environmental performance results into relevant employee and executive performance evaluations and incentive structures.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p>
                      <a:pPr marL="0" marR="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extLst>
                  <a:ext uri="{0D108BD9-81ED-4DB2-BD59-A6C34878D82A}">
                    <a16:rowId xmlns:a16="http://schemas.microsoft.com/office/drawing/2014/main" val="1889736897"/>
                  </a:ext>
                </a:extLst>
              </a:tr>
              <a:tr h="370840">
                <a:tc>
                  <a:txBody>
                    <a:bodyPr/>
                    <a:lstStyle/>
                    <a:p>
                      <a:r>
                        <a:rPr lang="en-GB" sz="1200" b="1" dirty="0"/>
                        <a:t>3.3 Measurable Improvement </a:t>
                      </a:r>
                    </a:p>
                    <a:p>
                      <a:endParaRPr lang="en-GB" sz="1200" dirty="0"/>
                    </a:p>
                    <a:p>
                      <a:r>
                        <a:rPr lang="en-GB" sz="1200" dirty="0"/>
                        <a:t>At </a:t>
                      </a:r>
                      <a:r>
                        <a:rPr lang="en-GB" sz="1200" b="1" dirty="0"/>
                        <a:t>recertification</a:t>
                      </a:r>
                      <a:r>
                        <a:rPr lang="en-GB" sz="1200" dirty="0"/>
                        <a:t> at the Bronze or Silver level, demonstrate that at least one measurable improvement has been made in at least one of the five program categories since the prior certification.</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p>
                      <a:endParaRPr lang="en-NL" sz="1200" dirty="0"/>
                    </a:p>
                  </a:txBody>
                  <a:tcPr/>
                </a:tc>
                <a:extLst>
                  <a:ext uri="{0D108BD9-81ED-4DB2-BD59-A6C34878D82A}">
                    <a16:rowId xmlns:a16="http://schemas.microsoft.com/office/drawing/2014/main" val="3768903767"/>
                  </a:ext>
                </a:extLst>
              </a:tr>
            </a:tbl>
          </a:graphicData>
        </a:graphic>
      </p:graphicFrame>
    </p:spTree>
    <p:extLst>
      <p:ext uri="{BB962C8B-B14F-4D97-AF65-F5344CB8AC3E}">
        <p14:creationId xmlns:p14="http://schemas.microsoft.com/office/powerpoint/2010/main" val="16601966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500715020"/>
              </p:ext>
            </p:extLst>
          </p:nvPr>
        </p:nvGraphicFramePr>
        <p:xfrm>
          <a:off x="691502" y="817880"/>
          <a:ext cx="11008933" cy="5120640"/>
        </p:xfrm>
        <a:graphic>
          <a:graphicData uri="http://schemas.openxmlformats.org/drawingml/2006/table">
            <a:tbl>
              <a:tblPr firstRow="1" bandRow="1">
                <a:tableStyleId>{21E4AEA4-8DFA-4A89-87EB-49C32662AFE0}</a:tableStyleId>
              </a:tblPr>
              <a:tblGrid>
                <a:gridCol w="3880498">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445845">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481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4.1 </a:t>
                      </a:r>
                      <a:r>
                        <a:rPr lang="en-GB" sz="1200" b="1" dirty="0"/>
                        <a:t>Compliance with Leading Chemical Regulations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dirty="0"/>
                        <a:t>- The product complies with leading chemical regulations.</a:t>
                      </a:r>
                      <a:endParaRPr lang="en-NL" sz="1200" dirty="0"/>
                    </a:p>
                    <a:p>
                      <a:endParaRPr lang="en-NL" sz="1200" dirty="0"/>
                    </a:p>
                    <a:p>
                      <a:endParaRPr lang="en-NL" sz="1200" dirty="0"/>
                    </a:p>
                  </a:txBody>
                  <a:tcPr/>
                </a:tc>
                <a:tc>
                  <a:txBody>
                    <a:bodyPr/>
                    <a:lstStyle/>
                    <a:p>
                      <a:r>
                        <a:rPr lang="en-GB" sz="1200" b="1" dirty="0">
                          <a:solidFill>
                            <a:schemeClr val="tx1"/>
                          </a:solidFill>
                        </a:rPr>
                        <a:t>Objective: Transition to a Circular Economy</a:t>
                      </a:r>
                    </a:p>
                    <a:p>
                      <a:endParaRPr lang="en-GB" sz="1200" b="1" dirty="0">
                        <a:solidFill>
                          <a:schemeClr val="tx1"/>
                        </a:solidFill>
                      </a:endParaRPr>
                    </a:p>
                    <a:p>
                      <a:r>
                        <a:rPr lang="en-GB" sz="1200" dirty="0">
                          <a:solidFill>
                            <a:schemeClr val="tx1"/>
                          </a:solidFill>
                        </a:rPr>
                        <a:t>The substance restrictions outlined in the EU Taxonomy largely align with those established by Cradle to Cradle Certified®, particularly for Electrical and Electronic Equipment (EEE) and the general Do No Significant Harm criteria. Cradle to Cradle Certified® is planning to add the restrictions from EU battery and mercury regulations in the future, as well as other regulations not currently covered in the Standard.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r>
                        <a:rPr lang="en-GB" sz="1200" dirty="0">
                          <a:solidFill>
                            <a:schemeClr val="tx1"/>
                          </a:solidFill>
                        </a:rPr>
                        <a:t>Hazardous substances, substances of concern and substances of very high concern play a role in the following economic activities:</a:t>
                      </a:r>
                    </a:p>
                    <a:p>
                      <a:endParaRPr lang="en-GB" sz="1200" dirty="0">
                        <a:solidFill>
                          <a:schemeClr val="tx1"/>
                        </a:solidFill>
                      </a:endParaRPr>
                    </a:p>
                    <a:p>
                      <a:r>
                        <a:rPr lang="en-GB" sz="1200" i="1" dirty="0">
                          <a:solidFill>
                            <a:schemeClr val="tx1"/>
                          </a:solidFill>
                        </a:rPr>
                        <a:t>MANUFACTURE OF ELECTRICAL AND ELECTRONIC EQUIPMENT </a:t>
                      </a:r>
                      <a:r>
                        <a:rPr lang="en-GB" sz="1200" dirty="0">
                          <a:solidFill>
                            <a:schemeClr val="tx1"/>
                          </a:solidFill>
                        </a:rPr>
                        <a:t>(EU Taxonomy, Environmental Delegated Act, Annex II, 1.2)</a:t>
                      </a:r>
                    </a:p>
                    <a:p>
                      <a:pPr marL="171450" indent="-171450">
                        <a:buFont typeface="Arial" panose="020B0604020202020204" pitchFamily="34" charset="0"/>
                        <a:buChar char="•"/>
                      </a:pPr>
                      <a:r>
                        <a:rPr lang="en-GB" sz="1200" dirty="0">
                          <a:solidFill>
                            <a:schemeClr val="tx1"/>
                          </a:solidFill>
                        </a:rPr>
                        <a:t>If the applicant company manufactures EEE, it must comply with information and disclosure requirements regarding SVHC in the product. </a:t>
                      </a:r>
                      <a:endParaRPr lang="en-GB" sz="1200" b="1" dirty="0">
                        <a:solidFill>
                          <a:schemeClr val="tx1"/>
                        </a:solidFill>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It must also proactively substitute hazardous substances in the product and guarantee that it does not contain the SVHC listed in Annex XIV to Regulation (EC) No 1907/2006. Some exceptions apply here.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Additionally, the technical screening criteria of this activity include a list of SVHC  that may not be introduced to or formed in the specified sub-assemblies and component parts with applicable concentration limits. Additional restrictions apply to battery products.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According to Regulation (EC) No 1893/2006, the associated NACE codes for this economic activity are C26 and C27. </a:t>
                      </a:r>
                    </a:p>
                    <a:p>
                      <a:pPr marL="171450" indent="-171450">
                        <a:buFont typeface="Arial" panose="020B0604020202020204" pitchFamily="34" charset="0"/>
                        <a:buChar char="•"/>
                      </a:pPr>
                      <a:r>
                        <a:rPr lang="en-GB" sz="1200" dirty="0">
                          <a:solidFill>
                            <a:schemeClr val="tx1"/>
                          </a:solidFill>
                        </a:rPr>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2521096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D506B-DED5-EF9C-07BD-C1A427CEDC7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5E8F8-7CDD-F3B7-2270-0EDDB6D46BB2}"/>
              </a:ext>
            </a:extLst>
          </p:cNvPr>
          <p:cNvSpPr>
            <a:spLocks noGrp="1"/>
          </p:cNvSpPr>
          <p:nvPr>
            <p:ph type="sldNum" sz="quarter" idx="12"/>
          </p:nvPr>
        </p:nvSpPr>
        <p:spPr/>
        <p:txBody>
          <a:bodyPr/>
          <a:lstStyle/>
          <a:p>
            <a:fld id="{A6B50053-EC5D-F648-9B13-092A20055004}" type="slidenum">
              <a:rPr lang="en-US" smtClean="0"/>
              <a:pPr/>
              <a:t>22</a:t>
            </a:fld>
            <a:endParaRPr lang="en-US" dirty="0"/>
          </a:p>
        </p:txBody>
      </p:sp>
      <p:graphicFrame>
        <p:nvGraphicFramePr>
          <p:cNvPr id="5" name="Table 4">
            <a:extLst>
              <a:ext uri="{FF2B5EF4-FFF2-40B4-BE49-F238E27FC236}">
                <a16:creationId xmlns:a16="http://schemas.microsoft.com/office/drawing/2014/main" id="{810AD885-0688-9A68-2EF6-97745F5F2034}"/>
              </a:ext>
            </a:extLst>
          </p:cNvPr>
          <p:cNvGraphicFramePr>
            <a:graphicFrameLocks noGrp="1"/>
          </p:cNvGraphicFramePr>
          <p:nvPr>
            <p:extLst>
              <p:ext uri="{D42A27DB-BD31-4B8C-83A1-F6EECF244321}">
                <p14:modId xmlns:p14="http://schemas.microsoft.com/office/powerpoint/2010/main" val="2222898935"/>
              </p:ext>
            </p:extLst>
          </p:nvPr>
        </p:nvGraphicFramePr>
        <p:xfrm>
          <a:off x="691502" y="817880"/>
          <a:ext cx="11008933" cy="5120640"/>
        </p:xfrm>
        <a:graphic>
          <a:graphicData uri="http://schemas.openxmlformats.org/drawingml/2006/table">
            <a:tbl>
              <a:tblPr firstRow="1" bandRow="1">
                <a:tableStyleId>{21E4AEA4-8DFA-4A89-87EB-49C32662AFE0}</a:tableStyleId>
              </a:tblPr>
              <a:tblGrid>
                <a:gridCol w="3880498">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445845">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481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4.1 </a:t>
                      </a:r>
                      <a:r>
                        <a:rPr lang="en-GB" sz="1200" b="1" dirty="0"/>
                        <a:t>Compliance with Leading Chemical Regulations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dirty="0"/>
                        <a:t>- The product complies with leading chemical regulations.</a:t>
                      </a:r>
                      <a:endParaRPr lang="en-NL" sz="1200" dirty="0"/>
                    </a:p>
                    <a:p>
                      <a:endParaRPr lang="en-NL" sz="1200" dirty="0"/>
                    </a:p>
                    <a:p>
                      <a:endParaRPr lang="en-NL" sz="1200" dirty="0"/>
                    </a:p>
                  </a:txBody>
                  <a:tcPr/>
                </a:tc>
                <a:tc>
                  <a:txBody>
                    <a:bodyPr/>
                    <a:lstStyle/>
                    <a:p>
                      <a:r>
                        <a:rPr lang="en-GB" sz="1200" b="1" dirty="0">
                          <a:solidFill>
                            <a:schemeClr val="tx1"/>
                          </a:solidFill>
                        </a:rPr>
                        <a:t>Objective: Transition to a Circular Economy</a:t>
                      </a:r>
                    </a:p>
                    <a:p>
                      <a:endParaRPr lang="en-GB" sz="1200" dirty="0">
                        <a:solidFill>
                          <a:schemeClr val="tx1"/>
                        </a:solidFill>
                      </a:endParaRPr>
                    </a:p>
                    <a:p>
                      <a:r>
                        <a:rPr lang="en-GB" sz="1200" i="1" dirty="0">
                          <a:solidFill>
                            <a:schemeClr val="tx1"/>
                          </a:solidFill>
                        </a:rPr>
                        <a:t>SPARE PARTS </a:t>
                      </a:r>
                      <a:r>
                        <a:rPr lang="en-GB" sz="1200" dirty="0">
                          <a:solidFill>
                            <a:schemeClr val="tx1"/>
                          </a:solidFill>
                        </a:rPr>
                        <a:t>(EU Taxonomy, Environmental Delegated Act, Annex II, 5.2.)</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For the installation of spare parts, the EU Taxonomy requires as a 'Do No Significant Harm criterion' that the part installed complies with restrictions on the use of hazardous substances of a generic nature or specific to the concerned product category.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According to Regulation (EC) No 1893/2006, the associated NACE codes for this economic activity are C26 and C27. </a:t>
                      </a:r>
                    </a:p>
                    <a:p>
                      <a:pPr marL="171450" indent="-171450">
                        <a:buFont typeface="Arial" panose="020B0604020202020204" pitchFamily="34" charset="0"/>
                        <a:buChar char="•"/>
                      </a:pPr>
                      <a:r>
                        <a:rPr lang="en-GB" sz="1200" dirty="0">
                          <a:solidFill>
                            <a:schemeClr val="tx1"/>
                          </a:solidFill>
                        </a:rPr>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p>
                      <a:pPr marL="171450" indent="-171450">
                        <a:buFont typeface="Arial" panose="020B0604020202020204" pitchFamily="34" charset="0"/>
                        <a:buChar char="•"/>
                      </a:pPr>
                      <a:r>
                        <a:rPr lang="en-GB" sz="1200" dirty="0">
                          <a:solidFill>
                            <a:schemeClr val="tx1"/>
                          </a:solidFill>
                        </a:rPr>
                        <a:t>Most notably, though, the generally applicable Do No Significant Harm (DNSH) criteria for pollution prevention and control regarding the use and presence of chemicals require that economic activities must, to qualify for EU taxonomy alignment, not lead to the manufacture, placing on the market or use of: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(a) substances, whether on their own, in mixtures or articles, listed in Annexes I or II to Regulation (EU) 2019/1021, except in the case of substances present as an unintentional trace contaminant; </a:t>
                      </a:r>
                      <a:endParaRPr lang="en-GB" sz="1200" b="1" dirty="0">
                        <a:solidFill>
                          <a:schemeClr val="tx1"/>
                        </a:solidFill>
                      </a:endParaRPr>
                    </a:p>
                    <a:p>
                      <a:r>
                        <a:rPr lang="en-GB" sz="1200" dirty="0">
                          <a:solidFill>
                            <a:schemeClr val="tx1"/>
                          </a:solidFill>
                        </a:rPr>
                        <a:t>(b) mercury and mercury compounds, their mixtures and mercury-added products as defined in Article 2 of Regulation (EU) 2017/852;</a:t>
                      </a:r>
                      <a:r>
                        <a:rPr lang="en-GB" sz="1200" b="1" dirty="0">
                          <a:solidFill>
                            <a:schemeClr val="tx1"/>
                          </a:solidFill>
                        </a:rPr>
                        <a:t> </a:t>
                      </a:r>
                    </a:p>
                    <a:p>
                      <a:r>
                        <a:rPr lang="en-GB" sz="1200" dirty="0">
                          <a:solidFill>
                            <a:schemeClr val="tx1"/>
                          </a:solidFill>
                        </a:rPr>
                        <a:t>(c) substances, whether on their own, in mixture or in articles, listed in Annexes I or II to Regulation (EC) No 1005/2009; </a:t>
                      </a:r>
                    </a:p>
                    <a:p>
                      <a:r>
                        <a:rPr lang="en-GB" sz="1200" dirty="0">
                          <a:solidFill>
                            <a:schemeClr val="tx1"/>
                          </a:solidFill>
                        </a:rPr>
                        <a:t>(d) substances, whether on their own, in mixtures or in an articles, listed in Annex II to Directive 2011/65/EU, except where there is full compliance with Article 4(1) of that Directive; </a:t>
                      </a:r>
                    </a:p>
                    <a:p>
                      <a:r>
                        <a:rPr lang="en-GB" sz="1200" dirty="0">
                          <a:solidFill>
                            <a:schemeClr val="tx1"/>
                          </a:solidFill>
                        </a:rPr>
                        <a:t>(e) substances, whether on their own, in mixtures or in an article, listed in Annex XVII to Regulation (EC) No 1907/2006, except where there is full compliance with the conditions specified in that Annex; </a:t>
                      </a:r>
                      <a:endParaRPr lang="en-GB" sz="1200" b="1" dirty="0">
                        <a:solidFill>
                          <a:schemeClr val="tx1"/>
                        </a:solidFill>
                      </a:endParaRP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499642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8DE07-21CB-AD27-7A75-BECD235E217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BBF148-B2FD-0958-4F18-B49071920DF4}"/>
              </a:ext>
            </a:extLst>
          </p:cNvPr>
          <p:cNvSpPr>
            <a:spLocks noGrp="1"/>
          </p:cNvSpPr>
          <p:nvPr>
            <p:ph type="sldNum" sz="quarter" idx="12"/>
          </p:nvPr>
        </p:nvSpPr>
        <p:spPr/>
        <p:txBody>
          <a:bodyPr/>
          <a:lstStyle/>
          <a:p>
            <a:fld id="{A6B50053-EC5D-F648-9B13-092A20055004}" type="slidenum">
              <a:rPr lang="en-US" smtClean="0"/>
              <a:pPr/>
              <a:t>23</a:t>
            </a:fld>
            <a:endParaRPr lang="en-US" dirty="0"/>
          </a:p>
        </p:txBody>
      </p:sp>
      <p:graphicFrame>
        <p:nvGraphicFramePr>
          <p:cNvPr id="5" name="Table 4">
            <a:extLst>
              <a:ext uri="{FF2B5EF4-FFF2-40B4-BE49-F238E27FC236}">
                <a16:creationId xmlns:a16="http://schemas.microsoft.com/office/drawing/2014/main" id="{2ED135FD-E3A3-A17B-2C3E-0FD88D92511D}"/>
              </a:ext>
            </a:extLst>
          </p:cNvPr>
          <p:cNvGraphicFramePr>
            <a:graphicFrameLocks noGrp="1"/>
          </p:cNvGraphicFramePr>
          <p:nvPr>
            <p:extLst>
              <p:ext uri="{D42A27DB-BD31-4B8C-83A1-F6EECF244321}">
                <p14:modId xmlns:p14="http://schemas.microsoft.com/office/powerpoint/2010/main" val="3647582165"/>
              </p:ext>
            </p:extLst>
          </p:nvPr>
        </p:nvGraphicFramePr>
        <p:xfrm>
          <a:off x="691502" y="817880"/>
          <a:ext cx="11008933" cy="3474720"/>
        </p:xfrm>
        <a:graphic>
          <a:graphicData uri="http://schemas.openxmlformats.org/drawingml/2006/table">
            <a:tbl>
              <a:tblPr firstRow="1" bandRow="1">
                <a:tableStyleId>{21E4AEA4-8DFA-4A89-87EB-49C32662AFE0}</a:tableStyleId>
              </a:tblPr>
              <a:tblGrid>
                <a:gridCol w="3880498">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445845">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481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4.1 </a:t>
                      </a:r>
                      <a:r>
                        <a:rPr lang="en-GB" sz="1200" b="1" dirty="0"/>
                        <a:t>Compliance with Leading Chemical Regulations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dirty="0"/>
                        <a:t>- The product complies with leading chemical regulations.</a:t>
                      </a:r>
                      <a:endParaRPr lang="en-NL" sz="1200" dirty="0"/>
                    </a:p>
                    <a:p>
                      <a:endParaRPr lang="en-NL" sz="1200" dirty="0"/>
                    </a:p>
                    <a:p>
                      <a:endParaRPr lang="en-NL" sz="1200" dirty="0"/>
                    </a:p>
                  </a:txBody>
                  <a:tcPr/>
                </a:tc>
                <a:tc>
                  <a:txBody>
                    <a:bodyPr/>
                    <a:lstStyle/>
                    <a:p>
                      <a:r>
                        <a:rPr lang="en-GB" sz="1200" b="1" dirty="0">
                          <a:solidFill>
                            <a:schemeClr val="tx1"/>
                          </a:solidFill>
                        </a:rPr>
                        <a:t>Objective: Transition to a Circular Economy</a:t>
                      </a:r>
                    </a:p>
                    <a:p>
                      <a:endParaRPr lang="en-GB" sz="1200" dirty="0">
                        <a:solidFill>
                          <a:schemeClr val="tx1"/>
                        </a:solidFill>
                      </a:endParaRPr>
                    </a:p>
                    <a:p>
                      <a:r>
                        <a:rPr lang="en-GB" sz="1200" i="1" dirty="0">
                          <a:solidFill>
                            <a:schemeClr val="tx1"/>
                          </a:solidFill>
                        </a:rPr>
                        <a:t>SPARE PARTS </a:t>
                      </a:r>
                      <a:r>
                        <a:rPr lang="en-GB" sz="1200" dirty="0">
                          <a:solidFill>
                            <a:schemeClr val="tx1"/>
                          </a:solidFill>
                        </a:rPr>
                        <a:t>(EU Taxonomy, Environmental Delegated Act, Annex II, 5.2.)</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(f) substances, whether on their own, or in mixtures or in an article, in a concentration above 0,1 % weight by weight (w/w), and meeting the criteria laid down in Article 57 of Regulation (EC) No 1907/2006 and that were identified in accordance with Article 59(1) of that Regulation for a period of at least 18 months, except if it is assessed and documented by the operators that no other suitable alternative substances or technologies are available on the market, and that they are used under controlled conditions. </a:t>
                      </a:r>
                      <a:endParaRPr lang="en-GB" sz="1200" b="1"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In addition, the activity does not lead to the manufacture, presence in the final product or output, or placing on the market, of other substances, whether on their own, or in mixtures or in an article, in a concentration above 0,1 % weight by weight (w/w), that meet the criteria of Regulation (EC) No 1272/2008 for one of the hazard classes or hazard categories mentioned in Article 57 of Regulation (EC) No 1907/2006, except if it is assessed and documented by the operators that no other suitable alternative substances or technologies are available on the market, and that they are used under controlled conditions. </a:t>
                      </a:r>
                      <a:endParaRPr lang="en-GB" sz="1200" b="1" dirty="0">
                        <a:solidFill>
                          <a:schemeClr val="tx1"/>
                        </a:solidFill>
                      </a:endParaRP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1579963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24</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422706031"/>
              </p:ext>
            </p:extLst>
          </p:nvPr>
        </p:nvGraphicFramePr>
        <p:xfrm>
          <a:off x="691502" y="817880"/>
          <a:ext cx="11008933" cy="5760720"/>
        </p:xfrm>
        <a:graphic>
          <a:graphicData uri="http://schemas.openxmlformats.org/drawingml/2006/table">
            <a:tbl>
              <a:tblPr firstRow="1" bandRow="1">
                <a:tableStyleId>{21E4AEA4-8DFA-4A89-87EB-49C32662AFE0}</a:tableStyleId>
              </a:tblPr>
              <a:tblGrid>
                <a:gridCol w="3880498">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576842">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4.2 Avoidance of Organohalogens and Functionally Related Chemical Classes of Concern</a:t>
                      </a:r>
                    </a:p>
                    <a:p>
                      <a:endParaRPr lang="en-NL" sz="1200" dirty="0"/>
                    </a:p>
                    <a:p>
                      <a:r>
                        <a:rPr lang="en-GB" sz="1200" b="1" dirty="0"/>
                        <a:t>Bronze</a:t>
                      </a:r>
                      <a:r>
                        <a:rPr lang="en-GB" sz="1200" dirty="0"/>
                        <a:t> - Homogeneous materials subject to review are not and do not contain </a:t>
                      </a:r>
                      <a:r>
                        <a:rPr lang="en-GB" sz="1200" dirty="0" err="1"/>
                        <a:t>organohalogen</a:t>
                      </a:r>
                      <a:r>
                        <a:rPr lang="en-GB" sz="1200" dirty="0"/>
                        <a:t> substances of special concern, or functionally related, non-halogenated substances of equivalent concern (i.e., per- and polyfluoroalkyl substances (PFASs), halogenated flame retardants (HFRs) and organophosphate ester flame retardants (OPFRs), halogenated polymers, halogenated organic solvents, and other highly halogenated, carbon-based materials) above relevant thresholds. Certain exemptions apply.</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Silver </a:t>
                      </a:r>
                      <a:r>
                        <a:rPr lang="en-NL" sz="1200" dirty="0"/>
                        <a:t>- </a:t>
                      </a:r>
                      <a:r>
                        <a:rPr lang="en-GB" sz="1200" dirty="0"/>
                        <a:t>Homogeneous materials subject to review do not contain </a:t>
                      </a:r>
                      <a:r>
                        <a:rPr lang="en-GB" sz="1200" dirty="0" err="1"/>
                        <a:t>organohalogen</a:t>
                      </a:r>
                      <a:r>
                        <a:rPr lang="en-GB" sz="1200" dirty="0"/>
                        <a:t> substances in exceedance of 1% by weight. Certain exemptions apply.</a:t>
                      </a:r>
                      <a:endParaRPr lang="en-NL" sz="1200" dirty="0"/>
                    </a:p>
                    <a:p>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Homogeneous materials subject to review do not contain </a:t>
                      </a:r>
                      <a:r>
                        <a:rPr lang="en-GB" sz="1200" dirty="0" err="1"/>
                        <a:t>organohalogen</a:t>
                      </a:r>
                      <a:r>
                        <a:rPr lang="en-GB" sz="1200" dirty="0"/>
                        <a:t> substances above chemical subject to review limits (i.e., 100 ppm or lower if specific concentration limits are defined).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p>
                    <a:p>
                      <a:endParaRPr lang="en-GB" sz="1200" dirty="0">
                        <a:solidFill>
                          <a:schemeClr val="tx1"/>
                        </a:solidFill>
                      </a:endParaRPr>
                    </a:p>
                    <a:p>
                      <a:r>
                        <a:rPr lang="en-GB" sz="1200" dirty="0">
                          <a:solidFill>
                            <a:schemeClr val="tx1"/>
                          </a:solidFill>
                        </a:rPr>
                        <a:t>This may be aligned with the threshold requirements for Manufacture of Electronic and Electrical Equipment, where the "relevant thresholds" are provided for cables (EN IEC 60754-3), plastic parts (EN50642), electronic components (EN IEC 61249-2-21 or JS709C), consumables (EN IEC 61249-2-21 and IPC J-STD-004B).</a:t>
                      </a:r>
                    </a:p>
                    <a:p>
                      <a:endParaRPr lang="en-GB" sz="1200" dirty="0">
                        <a:solidFill>
                          <a:schemeClr val="tx1"/>
                        </a:solidFill>
                      </a:endParaRPr>
                    </a:p>
                    <a:p>
                      <a:r>
                        <a:rPr lang="en-GB" sz="1200" dirty="0">
                          <a:solidFill>
                            <a:schemeClr val="tx1"/>
                          </a:solidFill>
                        </a:rPr>
                        <a:t>Additionally, the EU Taxonomy requires that Spare Parts (EU Taxonomy, Environmental Delegated Act, Annex II, 5.2.) be provided in packaging containers that do not contain polymers with halogens if the packaging is made of a minimum of 65% recycled materials. The same minimum threshold requirement applies to second-hand goods (EU Taxonomy, Environmental Delegated Act, Annex II, 5.4.). Other minimum threshold requirements apply. </a:t>
                      </a:r>
                    </a:p>
                    <a:p>
                      <a:endParaRPr lang="en-GB" sz="1200" dirty="0">
                        <a:solidFill>
                          <a:schemeClr val="tx1"/>
                        </a:solidFill>
                      </a:endParaRPr>
                    </a:p>
                    <a:p>
                      <a:r>
                        <a:rPr lang="en-GB" sz="1200" dirty="0">
                          <a:solidFill>
                            <a:schemeClr val="tx1"/>
                          </a:solidFill>
                        </a:rPr>
                        <a:t>Finally, the DNSH CRITERIA FOR POLLUTION PREVENTION AND CONTROL REGARDING USE AND PRESENCE OF CHEMICALS require compliance with several EU legislations the, among other chemicals, regulate PFAS. </a:t>
                      </a:r>
                      <a:endParaRPr lang="en-NL" sz="1200" dirty="0">
                        <a:solidFill>
                          <a:schemeClr val="tx1"/>
                        </a:solidFill>
                      </a:endParaRPr>
                    </a:p>
                  </a:txBody>
                  <a:tcPr/>
                </a:tc>
                <a:extLst>
                  <a:ext uri="{0D108BD9-81ED-4DB2-BD59-A6C34878D82A}">
                    <a16:rowId xmlns:a16="http://schemas.microsoft.com/office/drawing/2014/main" val="3344156601"/>
                  </a:ext>
                </a:extLst>
              </a:tr>
              <a:tr h="370840">
                <a:tc>
                  <a:txBody>
                    <a:bodyPr/>
                    <a:lstStyle/>
                    <a:p>
                      <a:r>
                        <a:rPr lang="en-GB" sz="1200" dirty="0"/>
                        <a:t>For all levels, a homogeneous material that is also an intermediate/input product intended for use in another end/finished product that is sold to the general public is exempt from meeting the restrictions in this section if it meets the following conditions: </a:t>
                      </a:r>
                      <a:endParaRPr lang="en-NL" sz="1200" dirty="0"/>
                    </a:p>
                  </a:txBody>
                  <a:tcPr/>
                </a:tc>
                <a:tc>
                  <a:txBody>
                    <a:bodyPr/>
                    <a:lstStyle/>
                    <a:p>
                      <a:r>
                        <a:rPr lang="en-GB" sz="1200" dirty="0">
                          <a:solidFill>
                            <a:schemeClr val="tx1"/>
                          </a:solidFill>
                        </a:rPr>
                        <a:t>There is no such specific exemption under the EU Taxonomy. In fact, many products in scope of the EU Taxonomy are intermediary products. </a:t>
                      </a:r>
                      <a:endParaRPr lang="en-NL" sz="1200" dirty="0">
                        <a:solidFill>
                          <a:schemeClr val="tx1"/>
                        </a:solidFill>
                      </a:endParaRPr>
                    </a:p>
                  </a:txBody>
                  <a:tcPr/>
                </a:tc>
                <a:extLst>
                  <a:ext uri="{0D108BD9-81ED-4DB2-BD59-A6C34878D82A}">
                    <a16:rowId xmlns:a16="http://schemas.microsoft.com/office/drawing/2014/main" val="965445440"/>
                  </a:ext>
                </a:extLst>
              </a:tr>
            </a:tbl>
          </a:graphicData>
        </a:graphic>
      </p:graphicFrame>
    </p:spTree>
    <p:extLst>
      <p:ext uri="{BB962C8B-B14F-4D97-AF65-F5344CB8AC3E}">
        <p14:creationId xmlns:p14="http://schemas.microsoft.com/office/powerpoint/2010/main" val="3556891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25</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989834601"/>
              </p:ext>
            </p:extLst>
          </p:nvPr>
        </p:nvGraphicFramePr>
        <p:xfrm>
          <a:off x="691503" y="817880"/>
          <a:ext cx="11008932" cy="5029200"/>
        </p:xfrm>
        <a:graphic>
          <a:graphicData uri="http://schemas.openxmlformats.org/drawingml/2006/table">
            <a:tbl>
              <a:tblPr firstRow="1" bandRow="1">
                <a:tableStyleId>{21E4AEA4-8DFA-4A89-87EB-49C32662AFE0}</a:tableStyleId>
              </a:tblPr>
              <a:tblGrid>
                <a:gridCol w="3863564">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4.3 Material and Chemical Inventory </a:t>
                      </a:r>
                    </a:p>
                    <a:p>
                      <a:endParaRPr lang="en-NL" sz="1200" dirty="0"/>
                    </a:p>
                    <a:p>
                      <a:r>
                        <a:rPr lang="en-GB" sz="1200" b="1" dirty="0"/>
                        <a:t>Bronze</a:t>
                      </a:r>
                      <a:r>
                        <a:rPr lang="en-GB" sz="1200" dirty="0"/>
                        <a:t> - Characterize all homogeneous materials in the product by concentration and generic material type or category/name. In addition, fully define the chemical composition of products that are released directly into the biosphere as part of their intended use (e.g., soaps, paints). For other product types, collect the chemical composition information necessary to assess at least 75% of the product.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endParaRPr lang="en-NL" sz="1200" dirty="0"/>
                    </a:p>
                    <a:p>
                      <a:endParaRPr lang="en-NL" sz="1200" dirty="0"/>
                    </a:p>
                    <a:p>
                      <a:r>
                        <a:rPr lang="en-GB" sz="1200" dirty="0"/>
                        <a:t>Can be helpful to EU Taxonomy compliance for the manufacturing of some products in scope of the Regulation.</a:t>
                      </a:r>
                      <a:endParaRPr lang="en-NL" sz="1200" dirty="0"/>
                    </a:p>
                  </a:txBody>
                  <a:tcPr/>
                </a:tc>
                <a:extLst>
                  <a:ext uri="{0D108BD9-81ED-4DB2-BD59-A6C34878D82A}">
                    <a16:rowId xmlns:a16="http://schemas.microsoft.com/office/drawing/2014/main" val="624185710"/>
                  </a:ext>
                </a:extLst>
              </a:tr>
              <a:tr h="370840">
                <a:tc>
                  <a:txBody>
                    <a:bodyPr/>
                    <a:lstStyle/>
                    <a:p>
                      <a:r>
                        <a:rPr lang="en-GB" sz="1200" b="1" dirty="0"/>
                        <a:t>Silver</a:t>
                      </a:r>
                      <a:r>
                        <a:rPr lang="en-GB" sz="1200" dirty="0"/>
                        <a:t> - Fully define the chemical composition of products released directly into the biosphere as part of their intended use (e.g., soaps, paints). For other product types, collect the chemical composition information necessary to assess at least 95% of the product. </a:t>
                      </a:r>
                      <a:endParaRPr lang="en-NL" sz="1200" dirty="0"/>
                    </a:p>
                  </a:txBody>
                  <a:tcPr/>
                </a:tc>
                <a:tc>
                  <a:txBody>
                    <a:bodyPr/>
                    <a:lstStyle/>
                    <a:p>
                      <a:r>
                        <a:rPr lang="en-GB" sz="1200" dirty="0"/>
                        <a:t>Not applicable</a:t>
                      </a:r>
                    </a:p>
                  </a:txBody>
                  <a:tcPr/>
                </a:tc>
                <a:extLst>
                  <a:ext uri="{0D108BD9-81ED-4DB2-BD59-A6C34878D82A}">
                    <a16:rowId xmlns:a16="http://schemas.microsoft.com/office/drawing/2014/main" val="719585642"/>
                  </a:ext>
                </a:extLst>
              </a:tr>
              <a:tr h="370840">
                <a:tc>
                  <a:txBody>
                    <a:bodyPr/>
                    <a:lstStyle/>
                    <a:p>
                      <a:r>
                        <a:rPr lang="en-NL" sz="1200" b="1" dirty="0"/>
                        <a:t>Gold</a:t>
                      </a:r>
                      <a:r>
                        <a:rPr lang="en-NL" sz="1200" dirty="0"/>
                        <a:t> - </a:t>
                      </a:r>
                      <a:r>
                        <a:rPr lang="en-GB" sz="1200" dirty="0"/>
                        <a:t>Fully define the chemical composition of all homogeneous materials subject to review within the product.</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Not applicable</a:t>
                      </a:r>
                    </a:p>
                  </a:txBody>
                  <a:tcPr/>
                </a:tc>
                <a:extLst>
                  <a:ext uri="{0D108BD9-81ED-4DB2-BD59-A6C34878D82A}">
                    <a16:rowId xmlns:a16="http://schemas.microsoft.com/office/drawing/2014/main" val="518133958"/>
                  </a:ext>
                </a:extLst>
              </a:tr>
              <a:tr h="370840">
                <a:tc>
                  <a:txBody>
                    <a:bodyPr/>
                    <a:lstStyle/>
                    <a:p>
                      <a:r>
                        <a:rPr lang="en-NL" sz="1200" b="1" dirty="0"/>
                        <a:t>Platinum</a:t>
                      </a:r>
                      <a:r>
                        <a:rPr lang="en-NL" sz="1200" dirty="0"/>
                        <a:t> - </a:t>
                      </a:r>
                      <a:r>
                        <a:rPr lang="en-GB" sz="1200" dirty="0"/>
                        <a:t>Fully define the chemical composition of all process chemistry that comes into contact with the product or its material constituents during the final manufacturing stage.</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Not applicable</a:t>
                      </a:r>
                    </a:p>
                  </a:txBody>
                  <a:tcPr/>
                </a:tc>
                <a:extLst>
                  <a:ext uri="{0D108BD9-81ED-4DB2-BD59-A6C34878D82A}">
                    <a16:rowId xmlns:a16="http://schemas.microsoft.com/office/drawing/2014/main" val="4194982534"/>
                  </a:ext>
                </a:extLst>
              </a:tr>
            </a:tbl>
          </a:graphicData>
        </a:graphic>
      </p:graphicFrame>
    </p:spTree>
    <p:extLst>
      <p:ext uri="{BB962C8B-B14F-4D97-AF65-F5344CB8AC3E}">
        <p14:creationId xmlns:p14="http://schemas.microsoft.com/office/powerpoint/2010/main" val="1151904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26</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261456987"/>
              </p:ext>
            </p:extLst>
          </p:nvPr>
        </p:nvGraphicFramePr>
        <p:xfrm>
          <a:off x="691503" y="817880"/>
          <a:ext cx="11008932" cy="4206240"/>
        </p:xfrm>
        <a:graphic>
          <a:graphicData uri="http://schemas.openxmlformats.org/drawingml/2006/table">
            <a:tbl>
              <a:tblPr firstRow="1" bandRow="1">
                <a:tableStyleId>{21E4AEA4-8DFA-4A89-87EB-49C32662AFE0}</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494342">
                <a:tc>
                  <a:txBody>
                    <a:bodyPr/>
                    <a:lstStyle/>
                    <a:p>
                      <a:r>
                        <a:rPr lang="en-NL" sz="1200" b="1" dirty="0"/>
                        <a:t>4.4 Assessing Chemicals and Materials</a:t>
                      </a:r>
                    </a:p>
                    <a:p>
                      <a:endParaRPr lang="en-NL" sz="1200" dirty="0"/>
                    </a:p>
                    <a:p>
                      <a:r>
                        <a:rPr lang="en-NL" sz="1200" b="1" dirty="0"/>
                        <a:t>Bronze</a:t>
                      </a:r>
                      <a:r>
                        <a:rPr lang="en-NL" sz="1200" dirty="0"/>
                        <a:t> - Assess at least 75% of the product</a:t>
                      </a:r>
                    </a:p>
                    <a:p>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Silver</a:t>
                      </a:r>
                      <a:r>
                        <a:rPr lang="en-NL" sz="1200" dirty="0"/>
                        <a:t> - Assess at least 95% of the product</a:t>
                      </a:r>
                    </a:p>
                    <a:p>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Assess 100% of the product</a:t>
                      </a:r>
                    </a:p>
                    <a:p>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Assess 100% of the product AND all process chemistry that comes into contact with the product or its material constituents during the final manufacturing stage.</a:t>
                      </a:r>
                      <a:endParaRPr lang="en-NL" sz="1200" dirty="0"/>
                    </a:p>
                    <a:p>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Not applicable</a:t>
                      </a:r>
                    </a:p>
                  </a:txBody>
                  <a:tcPr/>
                </a:tc>
                <a:extLst>
                  <a:ext uri="{0D108BD9-81ED-4DB2-BD59-A6C34878D82A}">
                    <a16:rowId xmlns:a16="http://schemas.microsoft.com/office/drawing/2014/main" val="3428581140"/>
                  </a:ext>
                </a:extLst>
              </a:tr>
              <a:tr h="370840">
                <a:tc>
                  <a:txBody>
                    <a:bodyPr/>
                    <a:lstStyle/>
                    <a:p>
                      <a:r>
                        <a:rPr lang="en-NL" sz="1200" b="1" dirty="0"/>
                        <a:t>4.5 Material Health Optimization Strategy</a:t>
                      </a:r>
                    </a:p>
                    <a:p>
                      <a:endParaRPr lang="en-NL" sz="1200" dirty="0"/>
                    </a:p>
                    <a:p>
                      <a:r>
                        <a:rPr lang="en-NL" sz="1200" b="1" dirty="0"/>
                        <a:t>Bronze</a:t>
                      </a:r>
                      <a:r>
                        <a:rPr lang="en-NL" sz="1200" dirty="0"/>
                        <a:t> - Develop a Material Health optimization strategy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Not applicable</a:t>
                      </a:r>
                    </a:p>
                  </a:txBody>
                  <a:tcPr/>
                </a:tc>
                <a:extLst>
                  <a:ext uri="{0D108BD9-81ED-4DB2-BD59-A6C34878D82A}">
                    <a16:rowId xmlns:a16="http://schemas.microsoft.com/office/drawing/2014/main" val="4026874536"/>
                  </a:ext>
                </a:extLst>
              </a:tr>
              <a:tr h="370840">
                <a:tc>
                  <a:txBody>
                    <a:bodyPr/>
                    <a:lstStyle/>
                    <a:p>
                      <a:r>
                        <a:rPr lang="en-GB" sz="1200" b="1" dirty="0"/>
                        <a:t>Recertification</a:t>
                      </a:r>
                      <a:r>
                        <a:rPr lang="en-GB" sz="1200" dirty="0"/>
                        <a:t>: Demonstrate progress toward achieving the Material Health optimization strategy at each recertification.</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Not applicable</a:t>
                      </a:r>
                    </a:p>
                    <a:p>
                      <a:endParaRPr lang="en-GB" sz="1200" dirty="0"/>
                    </a:p>
                  </a:txBody>
                  <a:tcPr/>
                </a:tc>
                <a:extLst>
                  <a:ext uri="{0D108BD9-81ED-4DB2-BD59-A6C34878D82A}">
                    <a16:rowId xmlns:a16="http://schemas.microsoft.com/office/drawing/2014/main" val="3438664409"/>
                  </a:ext>
                </a:extLst>
              </a:tr>
            </a:tbl>
          </a:graphicData>
        </a:graphic>
      </p:graphicFrame>
    </p:spTree>
    <p:extLst>
      <p:ext uri="{BB962C8B-B14F-4D97-AF65-F5344CB8AC3E}">
        <p14:creationId xmlns:p14="http://schemas.microsoft.com/office/powerpoint/2010/main" val="726271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27</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875185528"/>
              </p:ext>
            </p:extLst>
          </p:nvPr>
        </p:nvGraphicFramePr>
        <p:xfrm>
          <a:off x="691503" y="817880"/>
          <a:ext cx="11008932" cy="5669280"/>
        </p:xfrm>
        <a:graphic>
          <a:graphicData uri="http://schemas.openxmlformats.org/drawingml/2006/table">
            <a:tbl>
              <a:tblPr firstRow="1" bandRow="1">
                <a:tableStyleId>{21E4AEA4-8DFA-4A89-87EB-49C32662AFE0}</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4.6 Using Optimized Materials</a:t>
                      </a:r>
                    </a:p>
                    <a:p>
                      <a:endParaRPr lang="en-NL" sz="1200" dirty="0"/>
                    </a:p>
                    <a:p>
                      <a:r>
                        <a:rPr lang="en-GB" sz="1200" b="1" dirty="0"/>
                        <a:t>Silver</a:t>
                      </a:r>
                      <a:r>
                        <a:rPr lang="en-GB" sz="1200" dirty="0"/>
                        <a:t> - Use materials in the product that do not contain substances that are:</a:t>
                      </a:r>
                    </a:p>
                    <a:p>
                      <a:r>
                        <a:rPr lang="en-GB" sz="1200" dirty="0"/>
                        <a:t>● Classified or listed as known or suspected to cause cancer, birth defects, genetic damage, reproductive harm (CMRs), or cause an equivalent level of concern, unless exposure to these substances during the product’s final manufacturing, use, and end-of-use is unlikely or expected to be negligible, or</a:t>
                      </a:r>
                    </a:p>
                    <a:p>
                      <a:r>
                        <a:rPr lang="en-GB" sz="1200" dirty="0"/>
                        <a:t>● Listed as persistent, </a:t>
                      </a:r>
                      <a:r>
                        <a:rPr lang="en-GB" sz="1200" dirty="0" err="1"/>
                        <a:t>bioaccumulative</a:t>
                      </a:r>
                      <a:r>
                        <a:rPr lang="en-GB" sz="1200" dirty="0"/>
                        <a:t>, and toxic (PBTs) or very persistent and very </a:t>
                      </a:r>
                      <a:r>
                        <a:rPr lang="en-GB" sz="1200" dirty="0" err="1"/>
                        <a:t>bioaccumulative</a:t>
                      </a:r>
                      <a:r>
                        <a:rPr lang="en-GB" sz="1200" dirty="0"/>
                        <a:t> (</a:t>
                      </a:r>
                      <a:r>
                        <a:rPr lang="en-GB" sz="1200" dirty="0" err="1"/>
                        <a:t>vPvBs</a:t>
                      </a:r>
                      <a:r>
                        <a:rPr lang="en-GB" sz="1200" dirty="0"/>
                        <a:t>).</a:t>
                      </a:r>
                    </a:p>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endParaRPr lang="en-GB" sz="1200" dirty="0"/>
                    </a:p>
                    <a:p>
                      <a:endParaRPr lang="en-GB" sz="1200" dirty="0"/>
                    </a:p>
                    <a:p>
                      <a:r>
                        <a:rPr lang="en-GB" sz="1200" dirty="0"/>
                        <a:t>These requirements are mirrored to a large extent through threshold criteria for EU Taxonomy-aligned and -eligible Manufacturing of Plastic Packaging Goods (EU Taxonomy, Environmental Delegated Act, Section II, 1.1).</a:t>
                      </a:r>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Use materials that are assessed as compatible with human and environmental health according to the Cradle to Cradle Certified Material Health Assessment Methodology, including only A/a, B/b, and C/c assessed materials and chemicals in the product.</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solidFill>
                            <a:schemeClr val="tx1"/>
                          </a:solidFill>
                        </a:rPr>
                        <a:t>Not applicable</a:t>
                      </a:r>
                    </a:p>
                    <a:p>
                      <a:endParaRPr lang="en-GB" sz="1200" dirty="0">
                        <a:highlight>
                          <a:srgbClr val="FFFF00"/>
                        </a:highlight>
                      </a:endParaRPr>
                    </a:p>
                  </a:txBody>
                  <a:tcPr/>
                </a:tc>
                <a:extLst>
                  <a:ext uri="{0D108BD9-81ED-4DB2-BD59-A6C34878D82A}">
                    <a16:rowId xmlns:a16="http://schemas.microsoft.com/office/drawing/2014/main" val="23207404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Use materials and process chemicals that are assessed as preferable for human and environmental health according to the Cradle to Cradle Certified Material Health Assessment Methodology, including &gt; 50% A/a and B/b assessed materials and chemicals in the product (see “Determining Percentage Assessed” in Section 4.4), and only A/a, B/b, and C/c assessed process chemistry.</a:t>
                      </a:r>
                      <a:endParaRPr lang="en-NL" sz="1200" dirty="0"/>
                    </a:p>
                    <a:p>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solidFill>
                            <a:schemeClr val="tx1"/>
                          </a:solidFill>
                        </a:rPr>
                        <a:t>Not applicable</a:t>
                      </a:r>
                    </a:p>
                    <a:p>
                      <a:endParaRPr lang="en-GB" sz="1200" dirty="0"/>
                    </a:p>
                  </a:txBody>
                  <a:tcPr/>
                </a:tc>
                <a:extLst>
                  <a:ext uri="{0D108BD9-81ED-4DB2-BD59-A6C34878D82A}">
                    <a16:rowId xmlns:a16="http://schemas.microsoft.com/office/drawing/2014/main" val="4261868128"/>
                  </a:ext>
                </a:extLst>
              </a:tr>
            </a:tbl>
          </a:graphicData>
        </a:graphic>
      </p:graphicFrame>
    </p:spTree>
    <p:extLst>
      <p:ext uri="{BB962C8B-B14F-4D97-AF65-F5344CB8AC3E}">
        <p14:creationId xmlns:p14="http://schemas.microsoft.com/office/powerpoint/2010/main" val="4273064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28</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686041891"/>
              </p:ext>
            </p:extLst>
          </p:nvPr>
        </p:nvGraphicFramePr>
        <p:xfrm>
          <a:off x="691503" y="817880"/>
          <a:ext cx="11008932" cy="4572000"/>
        </p:xfrm>
        <a:graphic>
          <a:graphicData uri="http://schemas.openxmlformats.org/drawingml/2006/table">
            <a:tbl>
              <a:tblPr firstRow="1" bandRow="1">
                <a:tableStyleId>{21E4AEA4-8DFA-4A89-87EB-49C32662AFE0}</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575299">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4.7 </a:t>
                      </a:r>
                      <a:r>
                        <a:rPr lang="en-GB" sz="1200" b="1" dirty="0"/>
                        <a:t>Volatile Organic Compound (VOC) Emissions</a:t>
                      </a:r>
                    </a:p>
                    <a:p>
                      <a:endParaRPr lang="en-NL" sz="1200" dirty="0"/>
                    </a:p>
                    <a:p>
                      <a:r>
                        <a:rPr lang="en-GB" sz="1200" b="1" dirty="0"/>
                        <a:t>Silver</a:t>
                      </a:r>
                      <a:r>
                        <a:rPr lang="en-GB" sz="1200" dirty="0"/>
                        <a:t> - Products designed for permanent indoor use comply with leading standards that demonstrate low VOC emissions.</a:t>
                      </a:r>
                    </a:p>
                    <a:p>
                      <a:endParaRPr lang="en-GB" sz="1200" dirty="0"/>
                    </a:p>
                    <a:p>
                      <a:r>
                        <a:rPr lang="en-GB" sz="1200" b="1" dirty="0"/>
                        <a:t>Gold</a:t>
                      </a:r>
                      <a:r>
                        <a:rPr lang="en-GB" sz="1200" dirty="0"/>
                        <a:t> - Products designed for permanent indoor use comply with leading standards that demonstrate very low to no VOC emissions.</a:t>
                      </a:r>
                      <a:endParaRPr lang="en-NL" sz="1200" dirty="0"/>
                    </a:p>
                  </a:txBody>
                  <a:tcPr/>
                </a:tc>
                <a:tc>
                  <a:txBody>
                    <a:bodyPr/>
                    <a:lstStyle/>
                    <a:p>
                      <a:r>
                        <a:rPr lang="en-GB" sz="1200" b="1" dirty="0">
                          <a:solidFill>
                            <a:schemeClr val="tx1"/>
                          </a:solidFill>
                        </a:rPr>
                        <a:t>Objective: Pollution Prevention and Control</a:t>
                      </a:r>
                    </a:p>
                    <a:p>
                      <a:endParaRPr lang="en-GB" sz="1200" b="0" dirty="0">
                        <a:solidFill>
                          <a:schemeClr val="tx1"/>
                        </a:solidFill>
                      </a:endParaRPr>
                    </a:p>
                    <a:p>
                      <a:r>
                        <a:rPr lang="en-GB" sz="1200" b="0" dirty="0">
                          <a:solidFill>
                            <a:schemeClr val="tx1"/>
                          </a:solidFill>
                        </a:rPr>
                        <a:t>This is relevant for the specific cases of Construction of New Buildings (EU Taxonomy Climate Delegated Act, Annex II, 7.1.) and Renovation of Existing Buildings (EU Taxonomy Climate Delegated Act, Annex II, 7.2.), where the DNHS requirements also include threshold requirements for building components and materials used in construction that may come into contact with occupiers. </a:t>
                      </a:r>
                    </a:p>
                    <a:p>
                      <a:endParaRPr lang="en-GB" sz="1200" b="0" dirty="0">
                        <a:solidFill>
                          <a:schemeClr val="tx1"/>
                        </a:solidFill>
                      </a:endParaRPr>
                    </a:p>
                    <a:p>
                      <a:r>
                        <a:rPr lang="en-GB" sz="1200" b="0" dirty="0">
                          <a:solidFill>
                            <a:schemeClr val="tx1"/>
                          </a:solidFill>
                        </a:rPr>
                        <a:t>The thresholds set here are the following: </a:t>
                      </a:r>
                    </a:p>
                    <a:p>
                      <a:endParaRPr lang="en-GB" sz="1200" b="0" dirty="0">
                        <a:solidFill>
                          <a:schemeClr val="tx1"/>
                        </a:solidFill>
                      </a:endParaRPr>
                    </a:p>
                    <a:p>
                      <a:r>
                        <a:rPr lang="en-GB" sz="1200" b="0" dirty="0">
                          <a:solidFill>
                            <a:schemeClr val="tx1"/>
                          </a:solidFill>
                        </a:rPr>
                        <a:t>"Building components and materials used in the construction that may come into contact with occupiers emit less than 0,06 mg of formaldehyde per m3 of material or component upon testing following the conditions specified in Annex XVII to Regulation (EC) No 1907/2006 and less than 0,001 mg of other categories 1A and 1B carcinogenic volatile organic compounds per m3 of material or component, upon testing following CEN/EN 16516 or ISO 16000-3 or other equivalent standardised test conditions and determination methods. </a:t>
                      </a:r>
                    </a:p>
                    <a:p>
                      <a:endParaRPr lang="en-GB" sz="1200" b="0" dirty="0">
                        <a:solidFill>
                          <a:schemeClr val="tx1"/>
                        </a:solidFill>
                      </a:endParaRPr>
                    </a:p>
                    <a:p>
                      <a:r>
                        <a:rPr lang="en-GB" sz="1200" b="0" dirty="0">
                          <a:solidFill>
                            <a:schemeClr val="tx1"/>
                          </a:solidFill>
                        </a:rPr>
                        <a:t>Where the new construction is located on a potentially contaminated site (brownfield site), the site has been subject to an investigation for potential contaminants, for example using standard ISO 18400."</a:t>
                      </a:r>
                    </a:p>
                    <a:p>
                      <a:endParaRPr lang="en-GB" sz="1200" b="0" dirty="0">
                        <a:solidFill>
                          <a:schemeClr val="tx1"/>
                        </a:solidFill>
                      </a:endParaRPr>
                    </a:p>
                    <a:p>
                      <a:r>
                        <a:rPr lang="en-GB" sz="1200" b="0" dirty="0">
                          <a:solidFill>
                            <a:schemeClr val="tx1"/>
                          </a:solidFill>
                        </a:rPr>
                        <a:t>It is important to note that this requirement is only a DNSH technical screening criterion for the two activities mentioned above. </a:t>
                      </a:r>
                    </a:p>
                    <a:p>
                      <a:endParaRPr lang="en-GB" sz="1200" b="0" dirty="0">
                        <a:solidFill>
                          <a:schemeClr val="tx1"/>
                        </a:solidFill>
                      </a:endParaRPr>
                    </a:p>
                  </a:txBody>
                  <a:tcPr/>
                </a:tc>
                <a:extLst>
                  <a:ext uri="{0D108BD9-81ED-4DB2-BD59-A6C34878D82A}">
                    <a16:rowId xmlns:a16="http://schemas.microsoft.com/office/drawing/2014/main" val="1297406677"/>
                  </a:ext>
                </a:extLst>
              </a:tr>
            </a:tbl>
          </a:graphicData>
        </a:graphic>
      </p:graphicFrame>
    </p:spTree>
    <p:extLst>
      <p:ext uri="{BB962C8B-B14F-4D97-AF65-F5344CB8AC3E}">
        <p14:creationId xmlns:p14="http://schemas.microsoft.com/office/powerpoint/2010/main" val="3653010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927390061"/>
              </p:ext>
            </p:extLst>
          </p:nvPr>
        </p:nvGraphicFramePr>
        <p:xfrm>
          <a:off x="691503" y="817880"/>
          <a:ext cx="11008932" cy="5577840"/>
        </p:xfrm>
        <a:graphic>
          <a:graphicData uri="http://schemas.openxmlformats.org/drawingml/2006/table">
            <a:tbl>
              <a:tblPr firstRow="1" bandRow="1">
                <a:tableStyleId>{21E4AEA4-8DFA-4A89-87EB-49C32662AFE0}</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459292">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4.8 VOC Content</a:t>
                      </a:r>
                    </a:p>
                    <a:p>
                      <a:endParaRPr lang="en-NL" sz="1200" dirty="0"/>
                    </a:p>
                    <a:p>
                      <a:r>
                        <a:rPr lang="en-GB" sz="1200" b="1" dirty="0"/>
                        <a:t>Silver</a:t>
                      </a:r>
                      <a:r>
                        <a:rPr lang="en-GB" sz="1200" dirty="0"/>
                        <a:t> - For liquid, viscous, or aerosol consumer or construction products, limit volatile organic compound (VOC) content to low levels as established by leading standards.</a:t>
                      </a:r>
                      <a:endParaRPr lang="en-NL" sz="1200" dirty="0"/>
                    </a:p>
                  </a:txBody>
                  <a:tcPr/>
                </a:tc>
                <a:tc>
                  <a:txBody>
                    <a:bodyPr/>
                    <a:lstStyle/>
                    <a:p>
                      <a:r>
                        <a:rPr lang="en-NL" sz="1200" dirty="0">
                          <a:solidFill>
                            <a:schemeClr val="tx1"/>
                          </a:solidFill>
                        </a:rPr>
                        <a:t>Not applicable</a:t>
                      </a:r>
                    </a:p>
                  </a:txBody>
                  <a:tcPr/>
                </a:tc>
                <a:extLst>
                  <a:ext uri="{0D108BD9-81ED-4DB2-BD59-A6C34878D82A}">
                    <a16:rowId xmlns:a16="http://schemas.microsoft.com/office/drawing/2014/main" val="1395260370"/>
                  </a:ext>
                </a:extLst>
              </a:tr>
              <a:tr h="370840">
                <a:tc>
                  <a:txBody>
                    <a:bodyPr/>
                    <a:lstStyle/>
                    <a:p>
                      <a:r>
                        <a:rPr lang="en-NL" sz="1200" b="1" dirty="0"/>
                        <a:t>4.9 Optimizing Chemistry in the Supply Chain</a:t>
                      </a:r>
                    </a:p>
                    <a:p>
                      <a:endParaRPr lang="en-NL" sz="1200" dirty="0"/>
                    </a:p>
                    <a:p>
                      <a:r>
                        <a:rPr lang="en-NL" sz="1200" b="1" dirty="0"/>
                        <a:t>Platinum </a:t>
                      </a:r>
                      <a:r>
                        <a:rPr lang="en-NL" sz="1200" dirty="0"/>
                        <a:t>- Address hazardous chemicals in the product supply chain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Pollution Prevention and Control</a:t>
                      </a:r>
                      <a:endParaRPr lang="en-GB" sz="1200" dirty="0"/>
                    </a:p>
                    <a:p>
                      <a:endParaRPr lang="en-GB" sz="1200" dirty="0"/>
                    </a:p>
                    <a:p>
                      <a:r>
                        <a:rPr lang="en-GB" sz="1200" dirty="0"/>
                        <a:t>Generally, this will help companies comply with the Do No Significant Harm (DNSH) criteria, which must be considered to assess potential trade-offs to any economic activity contributing to other EU Taxonomy objectives. </a:t>
                      </a:r>
                    </a:p>
                    <a:p>
                      <a:endParaRPr lang="en-GB" sz="1200" dirty="0"/>
                    </a:p>
                    <a:p>
                      <a:r>
                        <a:rPr lang="en-GB" sz="1200" dirty="0"/>
                        <a:t>In particular, the Cradle-to-Cradle requirements in this section will help companies adhere to the guardrails on Pollution Prevention and Control Regarding the Use and Presence of Chemicals.</a:t>
                      </a:r>
                    </a:p>
                    <a:p>
                      <a:endParaRPr lang="en-GB" sz="1200" dirty="0"/>
                    </a:p>
                    <a:p>
                      <a:r>
                        <a:rPr lang="en-GB" sz="1200" dirty="0"/>
                        <a:t>More specifically, this requirement will help companies manufacturing Plastics Packaging Goods (EU Taxonomy, Environmental Delegated Act, Annex II, 1.1.) and/or Electrical and Electronic Equipment (EU Taxonomy, Environmental Delegated Act, Annex II, 1.2.) meet the EU Taxonomy minimum threshold criteria on substances presenting hazardous properties. Please consult the dedicated sections for a detailed overview of those substances. </a:t>
                      </a:r>
                      <a:endParaRPr lang="en-NL" sz="1200" dirty="0"/>
                    </a:p>
                  </a:txBody>
                  <a:tcPr/>
                </a:tc>
                <a:extLst>
                  <a:ext uri="{0D108BD9-81ED-4DB2-BD59-A6C34878D82A}">
                    <a16:rowId xmlns:a16="http://schemas.microsoft.com/office/drawing/2014/main" val="17920179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4.9 Optimizing Chemistry in the Supply Chain</a:t>
                      </a:r>
                    </a:p>
                    <a:p>
                      <a:endParaRPr lang="en-NL" sz="1200" b="1" dirty="0"/>
                    </a:p>
                    <a:p>
                      <a:r>
                        <a:rPr lang="en-NL" sz="1200" b="1" dirty="0"/>
                        <a:t>Platinum</a:t>
                      </a:r>
                      <a:r>
                        <a:rPr lang="en-NL" sz="1200" dirty="0"/>
                        <a:t> - </a:t>
                      </a:r>
                      <a:r>
                        <a:rPr lang="en-GB" sz="1200" dirty="0"/>
                        <a:t>Develop a strategy to further reduce hazardous chemical use and/or emissions in the supply chain.</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solidFill>
                            <a:schemeClr val="tx1"/>
                          </a:solidFill>
                        </a:rPr>
                        <a:t>Not applicable</a:t>
                      </a:r>
                    </a:p>
                  </a:txBody>
                  <a:tcPr/>
                </a:tc>
                <a:extLst>
                  <a:ext uri="{0D108BD9-81ED-4DB2-BD59-A6C34878D82A}">
                    <a16:rowId xmlns:a16="http://schemas.microsoft.com/office/drawing/2014/main" val="3599294106"/>
                  </a:ext>
                </a:extLst>
              </a:tr>
              <a:tr h="370840">
                <a:tc>
                  <a:txBody>
                    <a:bodyPr/>
                    <a:lstStyle/>
                    <a:p>
                      <a:r>
                        <a:rPr lang="en-NL" sz="1200" b="1" dirty="0"/>
                        <a:t>Platinum</a:t>
                      </a:r>
                      <a:r>
                        <a:rPr lang="en-NL" sz="1200" dirty="0"/>
                        <a:t> - </a:t>
                      </a:r>
                      <a:r>
                        <a:rPr lang="en-GB" sz="1200" dirty="0"/>
                        <a:t>Demonstrate progress toward achieving reductions at each recertification.</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solidFill>
                            <a:schemeClr val="tx1"/>
                          </a:solidFill>
                        </a:rPr>
                        <a:t>Not applicable</a:t>
                      </a:r>
                    </a:p>
                  </a:txBody>
                  <a:tcPr/>
                </a:tc>
                <a:extLst>
                  <a:ext uri="{0D108BD9-81ED-4DB2-BD59-A6C34878D82A}">
                    <a16:rowId xmlns:a16="http://schemas.microsoft.com/office/drawing/2014/main" val="1704060580"/>
                  </a:ext>
                </a:extLst>
              </a:tr>
            </a:tbl>
          </a:graphicData>
        </a:graphic>
      </p:graphicFrame>
    </p:spTree>
    <p:extLst>
      <p:ext uri="{BB962C8B-B14F-4D97-AF65-F5344CB8AC3E}">
        <p14:creationId xmlns:p14="http://schemas.microsoft.com/office/powerpoint/2010/main" val="220555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C4AE9-C43C-4CBC-9DC4-FA550A537A84}"/>
              </a:ext>
            </a:extLst>
          </p:cNvPr>
          <p:cNvSpPr>
            <a:spLocks noGrp="1"/>
          </p:cNvSpPr>
          <p:nvPr>
            <p:ph type="title"/>
          </p:nvPr>
        </p:nvSpPr>
        <p:spPr>
          <a:xfrm>
            <a:off x="477265" y="773448"/>
            <a:ext cx="10515600" cy="1325563"/>
          </a:xfrm>
        </p:spPr>
        <p:txBody>
          <a:bodyPr/>
          <a:lstStyle/>
          <a:p>
            <a:r>
              <a:rPr lang="en-NL" dirty="0"/>
              <a:t>Six climate and environmental objectives</a:t>
            </a:r>
          </a:p>
        </p:txBody>
      </p:sp>
      <p:sp>
        <p:nvSpPr>
          <p:cNvPr id="3" name="Slide Number Placeholder 2">
            <a:extLst>
              <a:ext uri="{FF2B5EF4-FFF2-40B4-BE49-F238E27FC236}">
                <a16:creationId xmlns:a16="http://schemas.microsoft.com/office/drawing/2014/main" id="{ECD92849-CFCC-2624-6FDB-07F5FE76A752}"/>
              </a:ext>
            </a:extLst>
          </p:cNvPr>
          <p:cNvSpPr>
            <a:spLocks noGrp="1"/>
          </p:cNvSpPr>
          <p:nvPr>
            <p:ph type="sldNum" sz="quarter" idx="10"/>
          </p:nvPr>
        </p:nvSpPr>
        <p:spPr/>
        <p:txBody>
          <a:bodyPr/>
          <a:lstStyle/>
          <a:p>
            <a:fld id="{A6B50053-EC5D-F648-9B13-092A20055004}" type="slidenum">
              <a:rPr lang="en-US" smtClean="0"/>
              <a:pPr/>
              <a:t>3</a:t>
            </a:fld>
            <a:endParaRPr lang="en-US" dirty="0"/>
          </a:p>
        </p:txBody>
      </p:sp>
      <p:sp>
        <p:nvSpPr>
          <p:cNvPr id="4" name="Text Placeholder 3">
            <a:extLst>
              <a:ext uri="{FF2B5EF4-FFF2-40B4-BE49-F238E27FC236}">
                <a16:creationId xmlns:a16="http://schemas.microsoft.com/office/drawing/2014/main" id="{2728B292-3247-578C-860B-BA0D41DC6546}"/>
              </a:ext>
            </a:extLst>
          </p:cNvPr>
          <p:cNvSpPr txBox="1">
            <a:spLocks/>
          </p:cNvSpPr>
          <p:nvPr/>
        </p:nvSpPr>
        <p:spPr>
          <a:xfrm>
            <a:off x="379192" y="1915989"/>
            <a:ext cx="5244882" cy="4589032"/>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NL" sz="1100" dirty="0"/>
          </a:p>
          <a:p>
            <a:pPr marL="0" indent="0">
              <a:lnSpc>
                <a:spcPct val="100000"/>
              </a:lnSpc>
              <a:spcBef>
                <a:spcPts val="0"/>
              </a:spcBef>
              <a:buClr>
                <a:schemeClr val="tx2"/>
              </a:buClr>
              <a:buNone/>
              <a:defRPr/>
            </a:pPr>
            <a:r>
              <a:rPr lang="en-GB" sz="1800" b="0" i="0" dirty="0">
                <a:solidFill>
                  <a:srgbClr val="0F0085"/>
                </a:solidFill>
                <a:effectLst/>
                <a:highlight>
                  <a:srgbClr val="FFFFFF"/>
                </a:highlight>
              </a:rPr>
              <a:t>The EU Taxonomy serves as </a:t>
            </a:r>
            <a:r>
              <a:rPr lang="en-GB" sz="1800" b="1" i="0" dirty="0">
                <a:solidFill>
                  <a:srgbClr val="0F0085"/>
                </a:solidFill>
                <a:effectLst/>
                <a:highlight>
                  <a:srgbClr val="FFFFFF"/>
                </a:highlight>
              </a:rPr>
              <a:t>a classification system </a:t>
            </a:r>
            <a:r>
              <a:rPr lang="en-GB" sz="1800" b="0" i="0" dirty="0">
                <a:solidFill>
                  <a:srgbClr val="0F0085"/>
                </a:solidFill>
                <a:effectLst/>
                <a:highlight>
                  <a:srgbClr val="FFFFFF"/>
                </a:highlight>
              </a:rPr>
              <a:t>designed to assist companies and investors</a:t>
            </a:r>
            <a:r>
              <a:rPr lang="en-GB" sz="1800" b="1" i="0" dirty="0">
                <a:solidFill>
                  <a:srgbClr val="0F0085"/>
                </a:solidFill>
                <a:effectLst/>
                <a:highlight>
                  <a:srgbClr val="FFFFFF"/>
                </a:highlight>
              </a:rPr>
              <a:t> </a:t>
            </a:r>
            <a:r>
              <a:rPr lang="en-GB" sz="1800" i="0" dirty="0">
                <a:solidFill>
                  <a:srgbClr val="0F0085"/>
                </a:solidFill>
                <a:effectLst/>
                <a:highlight>
                  <a:srgbClr val="FFFFFF"/>
                </a:highlight>
              </a:rPr>
              <a:t>in identifying economic activities that are environmentally sustainable </a:t>
            </a:r>
            <a:r>
              <a:rPr lang="en-GB" sz="1800" b="0" i="0" dirty="0">
                <a:solidFill>
                  <a:srgbClr val="0F0085"/>
                </a:solidFill>
                <a:effectLst/>
                <a:highlight>
                  <a:srgbClr val="FFFFFF"/>
                </a:highlight>
              </a:rPr>
              <a:t>to make more informed sustainable investment choices. </a:t>
            </a:r>
          </a:p>
          <a:p>
            <a:pPr>
              <a:lnSpc>
                <a:spcPct val="100000"/>
              </a:lnSpc>
              <a:spcBef>
                <a:spcPts val="0"/>
              </a:spcBef>
              <a:buClr>
                <a:schemeClr val="tx2"/>
              </a:buClr>
              <a:defRPr/>
            </a:pPr>
            <a:endParaRPr lang="en-GB" sz="1800" dirty="0">
              <a:solidFill>
                <a:srgbClr val="0F0085"/>
              </a:solidFill>
              <a:highlight>
                <a:srgbClr val="FFFFFF"/>
              </a:highlight>
            </a:endParaRPr>
          </a:p>
          <a:p>
            <a:pPr marL="0" indent="0">
              <a:lnSpc>
                <a:spcPct val="100000"/>
              </a:lnSpc>
              <a:spcBef>
                <a:spcPts val="0"/>
              </a:spcBef>
              <a:buClr>
                <a:schemeClr val="tx2"/>
              </a:buClr>
              <a:buNone/>
              <a:defRPr/>
            </a:pPr>
            <a:r>
              <a:rPr lang="en-GB" sz="1800" b="1" i="0" dirty="0">
                <a:solidFill>
                  <a:srgbClr val="0F0085"/>
                </a:solidFill>
                <a:effectLst/>
                <a:highlight>
                  <a:srgbClr val="FFFFFF"/>
                </a:highlight>
              </a:rPr>
              <a:t>An activity </a:t>
            </a:r>
            <a:r>
              <a:rPr lang="en-GB" sz="1800" b="1" dirty="0">
                <a:solidFill>
                  <a:srgbClr val="0F0085"/>
                </a:solidFill>
                <a:highlight>
                  <a:srgbClr val="FFFFFF"/>
                </a:highlight>
              </a:rPr>
              <a:t>can qualify as </a:t>
            </a:r>
            <a:r>
              <a:rPr lang="en-GB" sz="1800" b="1" i="0" dirty="0">
                <a:solidFill>
                  <a:srgbClr val="0F0085"/>
                </a:solidFill>
                <a:effectLst/>
                <a:highlight>
                  <a:srgbClr val="FFFFFF"/>
                </a:highlight>
              </a:rPr>
              <a:t>environmentally sustainable </a:t>
            </a:r>
            <a:r>
              <a:rPr lang="en-GB" sz="1800" b="0" i="0" dirty="0">
                <a:solidFill>
                  <a:srgbClr val="0F0085"/>
                </a:solidFill>
                <a:effectLst/>
                <a:highlight>
                  <a:srgbClr val="FFFFFF"/>
                </a:highlight>
              </a:rPr>
              <a:t>if it meets the 4 following overarching conditions:</a:t>
            </a:r>
            <a:endParaRPr lang="en-GB" sz="1800" b="0" i="0" dirty="0">
              <a:solidFill>
                <a:schemeClr val="accent1"/>
              </a:solidFill>
              <a:effectLst/>
              <a:highlight>
                <a:srgbClr val="FFFFFF"/>
              </a:highlight>
            </a:endParaRPr>
          </a:p>
          <a:p>
            <a:pPr marL="649288" lvl="1" indent="-342900">
              <a:lnSpc>
                <a:spcPct val="100000"/>
              </a:lnSpc>
              <a:spcBef>
                <a:spcPts val="0"/>
              </a:spcBef>
              <a:buClr>
                <a:schemeClr val="tx2"/>
              </a:buClr>
              <a:buFont typeface="+mj-lt"/>
              <a:buAutoNum type="arabicPeriod"/>
              <a:defRPr/>
            </a:pPr>
            <a:r>
              <a:rPr lang="en-GB" sz="1600" dirty="0">
                <a:solidFill>
                  <a:schemeClr val="accent1"/>
                </a:solidFill>
              </a:rPr>
              <a:t>Making a substantial contribution to at least one environmental objective;</a:t>
            </a:r>
          </a:p>
          <a:p>
            <a:pPr marL="649288" lvl="1" indent="-342900">
              <a:lnSpc>
                <a:spcPct val="100000"/>
              </a:lnSpc>
              <a:spcBef>
                <a:spcPts val="0"/>
              </a:spcBef>
              <a:buClr>
                <a:schemeClr val="tx2"/>
              </a:buClr>
              <a:buFont typeface="+mj-lt"/>
              <a:buAutoNum type="arabicPeriod"/>
              <a:defRPr/>
            </a:pPr>
            <a:r>
              <a:rPr lang="en-GB" sz="1600" dirty="0">
                <a:solidFill>
                  <a:schemeClr val="accent1"/>
                </a:solidFill>
              </a:rPr>
              <a:t>Doing no significant harm (DNSH) to any of the other five environmental objectives;</a:t>
            </a:r>
          </a:p>
          <a:p>
            <a:pPr marL="649288" lvl="1" indent="-342900">
              <a:lnSpc>
                <a:spcPct val="100000"/>
              </a:lnSpc>
              <a:spcBef>
                <a:spcPts val="0"/>
              </a:spcBef>
              <a:buClr>
                <a:schemeClr val="tx2"/>
              </a:buClr>
              <a:buFont typeface="+mj-lt"/>
              <a:buAutoNum type="arabicPeriod"/>
              <a:defRPr/>
            </a:pPr>
            <a:r>
              <a:rPr lang="en-GB" sz="1600" dirty="0">
                <a:solidFill>
                  <a:schemeClr val="accent1"/>
                </a:solidFill>
              </a:rPr>
              <a:t>Complying with minimum safeguards;</a:t>
            </a:r>
          </a:p>
          <a:p>
            <a:pPr marL="649288" lvl="1" indent="-342900">
              <a:lnSpc>
                <a:spcPct val="100000"/>
              </a:lnSpc>
              <a:spcBef>
                <a:spcPts val="0"/>
              </a:spcBef>
              <a:buClr>
                <a:schemeClr val="tx2"/>
              </a:buClr>
              <a:buFont typeface="+mj-lt"/>
              <a:buAutoNum type="arabicPeriod"/>
              <a:defRPr/>
            </a:pPr>
            <a:r>
              <a:rPr lang="en-GB" sz="1600" dirty="0">
                <a:solidFill>
                  <a:schemeClr val="accent1"/>
                </a:solidFill>
              </a:rPr>
              <a:t>Complying with the technical screening criteria set out in the Taxonomy delegated acts.</a:t>
            </a:r>
            <a:br>
              <a:rPr lang="en-GB" sz="1600" dirty="0">
                <a:solidFill>
                  <a:srgbClr val="002060"/>
                </a:solidFill>
              </a:rPr>
            </a:br>
            <a:endParaRPr lang="en-NL" dirty="0">
              <a:solidFill>
                <a:srgbClr val="0E007F"/>
              </a:solidFill>
            </a:endParaRPr>
          </a:p>
        </p:txBody>
      </p:sp>
      <p:grpSp>
        <p:nvGrpSpPr>
          <p:cNvPr id="21" name="Group 20">
            <a:extLst>
              <a:ext uri="{FF2B5EF4-FFF2-40B4-BE49-F238E27FC236}">
                <a16:creationId xmlns:a16="http://schemas.microsoft.com/office/drawing/2014/main" id="{ACBBC782-71B5-828F-3D12-05207E55D5F3}"/>
              </a:ext>
            </a:extLst>
          </p:cNvPr>
          <p:cNvGrpSpPr/>
          <p:nvPr/>
        </p:nvGrpSpPr>
        <p:grpSpPr>
          <a:xfrm>
            <a:off x="5534885" y="2235144"/>
            <a:ext cx="6555123" cy="3849408"/>
            <a:chOff x="5545887" y="2021630"/>
            <a:chExt cx="6555123" cy="3849408"/>
          </a:xfrm>
        </p:grpSpPr>
        <p:grpSp>
          <p:nvGrpSpPr>
            <p:cNvPr id="30" name="Group 29">
              <a:extLst>
                <a:ext uri="{FF2B5EF4-FFF2-40B4-BE49-F238E27FC236}">
                  <a16:creationId xmlns:a16="http://schemas.microsoft.com/office/drawing/2014/main" id="{ED389385-40B2-55FD-0304-F8D5734AEE5F}"/>
                </a:ext>
              </a:extLst>
            </p:cNvPr>
            <p:cNvGrpSpPr/>
            <p:nvPr/>
          </p:nvGrpSpPr>
          <p:grpSpPr>
            <a:xfrm>
              <a:off x="7634350" y="2021630"/>
              <a:ext cx="2361063" cy="1117894"/>
              <a:chOff x="3939681" y="5138523"/>
              <a:chExt cx="2361063" cy="1117894"/>
            </a:xfrm>
            <a:effectLst>
              <a:outerShdw blurRad="50800" dist="38100" dir="2700000" algn="tl" rotWithShape="0">
                <a:prstClr val="black">
                  <a:alpha val="40000"/>
                </a:prstClr>
              </a:outerShdw>
            </a:effectLst>
          </p:grpSpPr>
          <p:sp>
            <p:nvSpPr>
              <p:cNvPr id="9" name="Rounded Rectangle 8">
                <a:extLst>
                  <a:ext uri="{FF2B5EF4-FFF2-40B4-BE49-F238E27FC236}">
                    <a16:creationId xmlns:a16="http://schemas.microsoft.com/office/drawing/2014/main" id="{E1D16D4D-F941-6184-70DC-83F3E2ECD67B}"/>
                  </a:ext>
                </a:extLst>
              </p:cNvPr>
              <p:cNvSpPr/>
              <p:nvPr/>
            </p:nvSpPr>
            <p:spPr>
              <a:xfrm>
                <a:off x="3939681" y="5138523"/>
                <a:ext cx="2361063" cy="1047598"/>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0" name="TextBox 9">
                <a:extLst>
                  <a:ext uri="{FF2B5EF4-FFF2-40B4-BE49-F238E27FC236}">
                    <a16:creationId xmlns:a16="http://schemas.microsoft.com/office/drawing/2014/main" id="{D902916F-013E-130F-0B21-E015EC4D2CD0}"/>
                  </a:ext>
                </a:extLst>
              </p:cNvPr>
              <p:cNvSpPr txBox="1"/>
              <p:nvPr/>
            </p:nvSpPr>
            <p:spPr>
              <a:xfrm>
                <a:off x="4024108" y="5318520"/>
                <a:ext cx="2182688" cy="937897"/>
              </a:xfrm>
              <a:prstGeom prst="rect">
                <a:avLst/>
              </a:prstGeom>
              <a:noFill/>
            </p:spPr>
            <p:txBody>
              <a:bodyPr wrap="square" rtlCol="0">
                <a:spAutoFit/>
              </a:bodyPr>
              <a:lstStyle/>
              <a:p>
                <a:pPr algn="ctr"/>
                <a:r>
                  <a:rPr lang="en-NL" sz="1400" b="1" dirty="0">
                    <a:solidFill>
                      <a:schemeClr val="bg1"/>
                    </a:solidFill>
                    <a:latin typeface="Circular Std Black" panose="020B0604020101020102" pitchFamily="34" charset="77"/>
                    <a:cs typeface="Circular Std Black" panose="020B0604020101020102" pitchFamily="34" charset="77"/>
                  </a:rPr>
                  <a:t>CLIMATE CHANGE MITIGATION</a:t>
                </a:r>
              </a:p>
            </p:txBody>
          </p:sp>
        </p:grpSp>
        <p:grpSp>
          <p:nvGrpSpPr>
            <p:cNvPr id="29" name="Group 28">
              <a:extLst>
                <a:ext uri="{FF2B5EF4-FFF2-40B4-BE49-F238E27FC236}">
                  <a16:creationId xmlns:a16="http://schemas.microsoft.com/office/drawing/2014/main" id="{D25A698B-63B4-3301-14B6-25951E75E182}"/>
                </a:ext>
              </a:extLst>
            </p:cNvPr>
            <p:cNvGrpSpPr/>
            <p:nvPr/>
          </p:nvGrpSpPr>
          <p:grpSpPr>
            <a:xfrm>
              <a:off x="9739947" y="2811628"/>
              <a:ext cx="2361063" cy="991231"/>
              <a:chOff x="2550547" y="5575955"/>
              <a:chExt cx="2361063" cy="991231"/>
            </a:xfrm>
            <a:solidFill>
              <a:schemeClr val="tx1"/>
            </a:solidFill>
            <a:effectLst>
              <a:outerShdw blurRad="50800" dist="38100" dir="2700000" algn="tl" rotWithShape="0">
                <a:prstClr val="black">
                  <a:alpha val="40000"/>
                </a:prstClr>
              </a:outerShdw>
            </a:effectLst>
          </p:grpSpPr>
          <p:sp>
            <p:nvSpPr>
              <p:cNvPr id="14" name="Rounded Rectangle 13">
                <a:extLst>
                  <a:ext uri="{FF2B5EF4-FFF2-40B4-BE49-F238E27FC236}">
                    <a16:creationId xmlns:a16="http://schemas.microsoft.com/office/drawing/2014/main" id="{0526F9A0-7B23-F91A-B66E-4A402905A873}"/>
                  </a:ext>
                </a:extLst>
              </p:cNvPr>
              <p:cNvSpPr/>
              <p:nvPr/>
            </p:nvSpPr>
            <p:spPr>
              <a:xfrm>
                <a:off x="2550547" y="5575955"/>
                <a:ext cx="2361063" cy="991231"/>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9" name="TextBox 18">
                <a:extLst>
                  <a:ext uri="{FF2B5EF4-FFF2-40B4-BE49-F238E27FC236}">
                    <a16:creationId xmlns:a16="http://schemas.microsoft.com/office/drawing/2014/main" id="{60AC8B34-5842-2CCF-FA83-BE8B55B17F7A}"/>
                  </a:ext>
                </a:extLst>
              </p:cNvPr>
              <p:cNvSpPr txBox="1"/>
              <p:nvPr/>
            </p:nvSpPr>
            <p:spPr>
              <a:xfrm>
                <a:off x="2668374" y="5773882"/>
                <a:ext cx="2135876" cy="523220"/>
              </a:xfrm>
              <a:prstGeom prst="rect">
                <a:avLst/>
              </a:prstGeom>
              <a:grpFill/>
            </p:spPr>
            <p:txBody>
              <a:bodyPr wrap="square" rtlCol="0">
                <a:spAutoFit/>
              </a:bodyPr>
              <a:lstStyle/>
              <a:p>
                <a:pPr algn="ctr"/>
                <a:r>
                  <a:rPr lang="en-NL" sz="1400" b="1" dirty="0">
                    <a:solidFill>
                      <a:schemeClr val="bg1"/>
                    </a:solidFill>
                    <a:latin typeface="Circular Std Black" panose="020B0604020101020102" pitchFamily="34" charset="77"/>
                    <a:cs typeface="Circular Std Black" panose="020B0604020101020102" pitchFamily="34" charset="77"/>
                  </a:rPr>
                  <a:t>CLIMATE CHANGE ADAPTATION</a:t>
                </a:r>
              </a:p>
            </p:txBody>
          </p:sp>
        </p:grpSp>
        <p:grpSp>
          <p:nvGrpSpPr>
            <p:cNvPr id="27" name="Group 26">
              <a:extLst>
                <a:ext uri="{FF2B5EF4-FFF2-40B4-BE49-F238E27FC236}">
                  <a16:creationId xmlns:a16="http://schemas.microsoft.com/office/drawing/2014/main" id="{CA7CA0DE-D72F-8E22-26A6-2C66045DACD2}"/>
                </a:ext>
              </a:extLst>
            </p:cNvPr>
            <p:cNvGrpSpPr/>
            <p:nvPr/>
          </p:nvGrpSpPr>
          <p:grpSpPr>
            <a:xfrm>
              <a:off x="7665663" y="4895742"/>
              <a:ext cx="2361063" cy="975296"/>
              <a:chOff x="9614844" y="4722298"/>
              <a:chExt cx="2361063" cy="975296"/>
            </a:xfrm>
            <a:solidFill>
              <a:schemeClr val="accent4"/>
            </a:solidFill>
            <a:effectLst>
              <a:outerShdw blurRad="50800" dist="38100" dir="2700000" algn="tl" rotWithShape="0">
                <a:prstClr val="black">
                  <a:alpha val="40000"/>
                </a:prstClr>
              </a:outerShdw>
            </a:effectLst>
          </p:grpSpPr>
          <p:sp>
            <p:nvSpPr>
              <p:cNvPr id="15" name="Rounded Rectangle 14">
                <a:extLst>
                  <a:ext uri="{FF2B5EF4-FFF2-40B4-BE49-F238E27FC236}">
                    <a16:creationId xmlns:a16="http://schemas.microsoft.com/office/drawing/2014/main" id="{195CFF60-A962-67DC-D919-58F37404FC3B}"/>
                  </a:ext>
                </a:extLst>
              </p:cNvPr>
              <p:cNvSpPr/>
              <p:nvPr/>
            </p:nvSpPr>
            <p:spPr>
              <a:xfrm>
                <a:off x="9614844" y="4722298"/>
                <a:ext cx="2361063" cy="97529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3" name="TextBox 22">
                <a:extLst>
                  <a:ext uri="{FF2B5EF4-FFF2-40B4-BE49-F238E27FC236}">
                    <a16:creationId xmlns:a16="http://schemas.microsoft.com/office/drawing/2014/main" id="{B9159305-0596-D7A8-C59E-76CFEC5D159A}"/>
                  </a:ext>
                </a:extLst>
              </p:cNvPr>
              <p:cNvSpPr txBox="1"/>
              <p:nvPr/>
            </p:nvSpPr>
            <p:spPr>
              <a:xfrm>
                <a:off x="9705766" y="4876913"/>
                <a:ext cx="2135876" cy="523220"/>
              </a:xfrm>
              <a:prstGeom prst="rect">
                <a:avLst/>
              </a:prstGeom>
              <a:grpFill/>
              <a:ln>
                <a:noFill/>
              </a:ln>
            </p:spPr>
            <p:txBody>
              <a:bodyPr wrap="square" rtlCol="0">
                <a:spAutoFit/>
              </a:bodyPr>
              <a:lstStyle/>
              <a:p>
                <a:pPr algn="ctr"/>
                <a:r>
                  <a:rPr lang="en-NL" sz="1400" b="1" dirty="0">
                    <a:solidFill>
                      <a:schemeClr val="bg1"/>
                    </a:solidFill>
                    <a:latin typeface="Circular Std Black" panose="020B0604020101020102" pitchFamily="34" charset="77"/>
                    <a:cs typeface="Circular Std Black" panose="020B0604020101020102" pitchFamily="34" charset="77"/>
                  </a:rPr>
                  <a:t>TRANSITION TO A CIRCULAR ECONOMY</a:t>
                </a:r>
              </a:p>
            </p:txBody>
          </p:sp>
        </p:grpSp>
        <p:grpSp>
          <p:nvGrpSpPr>
            <p:cNvPr id="28" name="Group 27">
              <a:extLst>
                <a:ext uri="{FF2B5EF4-FFF2-40B4-BE49-F238E27FC236}">
                  <a16:creationId xmlns:a16="http://schemas.microsoft.com/office/drawing/2014/main" id="{EA679673-C106-8D73-29A9-A15F5BDFA155}"/>
                </a:ext>
              </a:extLst>
            </p:cNvPr>
            <p:cNvGrpSpPr/>
            <p:nvPr/>
          </p:nvGrpSpPr>
          <p:grpSpPr>
            <a:xfrm>
              <a:off x="5545887" y="2788016"/>
              <a:ext cx="2361064" cy="976947"/>
              <a:chOff x="8304661" y="5360838"/>
              <a:chExt cx="2361064" cy="976947"/>
            </a:xfrm>
            <a:effectLst>
              <a:outerShdw blurRad="50800" dist="38100" dir="2700000" algn="tl" rotWithShape="0">
                <a:prstClr val="black">
                  <a:alpha val="40000"/>
                </a:prstClr>
              </a:outerShdw>
            </a:effectLst>
          </p:grpSpPr>
          <p:sp>
            <p:nvSpPr>
              <p:cNvPr id="17" name="Rounded Rectangle 16">
                <a:extLst>
                  <a:ext uri="{FF2B5EF4-FFF2-40B4-BE49-F238E27FC236}">
                    <a16:creationId xmlns:a16="http://schemas.microsoft.com/office/drawing/2014/main" id="{F5F29342-5FEC-AB93-8387-FF7FB3AE85EA}"/>
                  </a:ext>
                </a:extLst>
              </p:cNvPr>
              <p:cNvSpPr/>
              <p:nvPr/>
            </p:nvSpPr>
            <p:spPr>
              <a:xfrm>
                <a:off x="8304661" y="5360838"/>
                <a:ext cx="2361064" cy="975296"/>
              </a:xfrm>
              <a:prstGeom prst="roundRect">
                <a:avLst/>
              </a:prstGeom>
              <a:solidFill>
                <a:srgbClr val="7936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b="1" dirty="0"/>
              </a:p>
            </p:txBody>
          </p:sp>
          <p:sp>
            <p:nvSpPr>
              <p:cNvPr id="24" name="TextBox 23">
                <a:extLst>
                  <a:ext uri="{FF2B5EF4-FFF2-40B4-BE49-F238E27FC236}">
                    <a16:creationId xmlns:a16="http://schemas.microsoft.com/office/drawing/2014/main" id="{1C354413-0909-F0E4-56D6-8F06EC9F5C0A}"/>
                  </a:ext>
                </a:extLst>
              </p:cNvPr>
              <p:cNvSpPr txBox="1"/>
              <p:nvPr/>
            </p:nvSpPr>
            <p:spPr>
              <a:xfrm>
                <a:off x="8438927" y="5383678"/>
                <a:ext cx="2135876" cy="954107"/>
              </a:xfrm>
              <a:prstGeom prst="rect">
                <a:avLst/>
              </a:prstGeom>
              <a:noFill/>
            </p:spPr>
            <p:txBody>
              <a:bodyPr wrap="square" rtlCol="0">
                <a:spAutoFit/>
              </a:bodyPr>
              <a:lstStyle/>
              <a:p>
                <a:pPr algn="ctr"/>
                <a:r>
                  <a:rPr lang="en-NL" sz="1400" b="1" dirty="0">
                    <a:solidFill>
                      <a:schemeClr val="bg1"/>
                    </a:solidFill>
                    <a:latin typeface="Circular Std Black" panose="020B0604020101020102" pitchFamily="34" charset="77"/>
                    <a:cs typeface="Circular Std Black" panose="020B0604020101020102" pitchFamily="34" charset="77"/>
                  </a:rPr>
                  <a:t>PROTECTION AND RESTORATION OF BIODIVERSITY AND ECOSYSTEMS</a:t>
                </a:r>
              </a:p>
            </p:txBody>
          </p:sp>
        </p:grpSp>
        <p:grpSp>
          <p:nvGrpSpPr>
            <p:cNvPr id="26" name="Group 25">
              <a:extLst>
                <a:ext uri="{FF2B5EF4-FFF2-40B4-BE49-F238E27FC236}">
                  <a16:creationId xmlns:a16="http://schemas.microsoft.com/office/drawing/2014/main" id="{DDD08CAE-8866-3831-EF9D-E87D611A012D}"/>
                </a:ext>
              </a:extLst>
            </p:cNvPr>
            <p:cNvGrpSpPr/>
            <p:nvPr/>
          </p:nvGrpSpPr>
          <p:grpSpPr>
            <a:xfrm>
              <a:off x="5619140" y="4349701"/>
              <a:ext cx="2361063" cy="954107"/>
              <a:chOff x="9728945" y="2684211"/>
              <a:chExt cx="2361063" cy="954107"/>
            </a:xfrm>
            <a:solidFill>
              <a:schemeClr val="tx2"/>
            </a:solidFill>
            <a:effectLst>
              <a:outerShdw blurRad="50800" dist="38100" dir="2700000" algn="tl" rotWithShape="0">
                <a:prstClr val="black">
                  <a:alpha val="40000"/>
                </a:prstClr>
              </a:outerShdw>
            </a:effectLst>
          </p:grpSpPr>
          <p:sp>
            <p:nvSpPr>
              <p:cNvPr id="16" name="Rounded Rectangle 15">
                <a:extLst>
                  <a:ext uri="{FF2B5EF4-FFF2-40B4-BE49-F238E27FC236}">
                    <a16:creationId xmlns:a16="http://schemas.microsoft.com/office/drawing/2014/main" id="{202AF904-C939-FFDE-115B-3770A5D4F6BF}"/>
                  </a:ext>
                </a:extLst>
              </p:cNvPr>
              <p:cNvSpPr/>
              <p:nvPr/>
            </p:nvSpPr>
            <p:spPr>
              <a:xfrm>
                <a:off x="9728945" y="2684211"/>
                <a:ext cx="2361063" cy="954107"/>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25" name="TextBox 24">
                <a:extLst>
                  <a:ext uri="{FF2B5EF4-FFF2-40B4-BE49-F238E27FC236}">
                    <a16:creationId xmlns:a16="http://schemas.microsoft.com/office/drawing/2014/main" id="{43E6B888-9F25-3770-97A6-870A2C814FCE}"/>
                  </a:ext>
                </a:extLst>
              </p:cNvPr>
              <p:cNvSpPr txBox="1"/>
              <p:nvPr/>
            </p:nvSpPr>
            <p:spPr>
              <a:xfrm>
                <a:off x="9827442" y="2865823"/>
                <a:ext cx="2135876" cy="738664"/>
              </a:xfrm>
              <a:prstGeom prst="rect">
                <a:avLst/>
              </a:prstGeom>
              <a:grpFill/>
              <a:ln>
                <a:noFill/>
              </a:ln>
            </p:spPr>
            <p:txBody>
              <a:bodyPr wrap="square" rtlCol="0">
                <a:spAutoFit/>
              </a:bodyPr>
              <a:lstStyle/>
              <a:p>
                <a:pPr algn="ctr"/>
                <a:r>
                  <a:rPr lang="en-NL" sz="1400" b="1" dirty="0">
                    <a:solidFill>
                      <a:schemeClr val="bg1"/>
                    </a:solidFill>
                    <a:latin typeface="Circular Std Black" panose="020B0604020101020102" pitchFamily="34" charset="77"/>
                    <a:cs typeface="Circular Std Black" panose="020B0604020101020102" pitchFamily="34" charset="77"/>
                  </a:rPr>
                  <a:t>POLLUTION PREVENTION AND CONTROL</a:t>
                </a:r>
              </a:p>
            </p:txBody>
          </p:sp>
        </p:grpSp>
        <p:sp>
          <p:nvSpPr>
            <p:cNvPr id="5" name="Oval 4">
              <a:extLst>
                <a:ext uri="{FF2B5EF4-FFF2-40B4-BE49-F238E27FC236}">
                  <a16:creationId xmlns:a16="http://schemas.microsoft.com/office/drawing/2014/main" id="{D35BAE70-3FD9-B446-40EE-73BBF14F0B25}"/>
                </a:ext>
              </a:extLst>
            </p:cNvPr>
            <p:cNvSpPr/>
            <p:nvPr/>
          </p:nvSpPr>
          <p:spPr>
            <a:xfrm>
              <a:off x="7638312" y="2871843"/>
              <a:ext cx="2469300" cy="2159314"/>
            </a:xfrm>
            <a:prstGeom prst="ellipse">
              <a:avLst/>
            </a:prstGeom>
            <a:noFill/>
            <a:ln/>
            <a:effectLst>
              <a:outerShdw blurRad="50800" dist="38100" algn="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NL" dirty="0"/>
            </a:p>
          </p:txBody>
        </p:sp>
        <p:sp>
          <p:nvSpPr>
            <p:cNvPr id="11" name="TextBox 10">
              <a:extLst>
                <a:ext uri="{FF2B5EF4-FFF2-40B4-BE49-F238E27FC236}">
                  <a16:creationId xmlns:a16="http://schemas.microsoft.com/office/drawing/2014/main" id="{90D47440-E3E4-B7F9-5A9D-33FBC75D0BB8}"/>
                </a:ext>
              </a:extLst>
            </p:cNvPr>
            <p:cNvSpPr txBox="1"/>
            <p:nvPr/>
          </p:nvSpPr>
          <p:spPr>
            <a:xfrm>
              <a:off x="7665663" y="3355242"/>
              <a:ext cx="2469300" cy="1015663"/>
            </a:xfrm>
            <a:prstGeom prst="rect">
              <a:avLst/>
            </a:prstGeom>
            <a:noFill/>
          </p:spPr>
          <p:txBody>
            <a:bodyPr wrap="square" rtlCol="0">
              <a:spAutoFit/>
            </a:bodyPr>
            <a:lstStyle/>
            <a:p>
              <a:pPr algn="ctr"/>
              <a:r>
                <a:rPr lang="en-NL" sz="2000" b="1" dirty="0">
                  <a:solidFill>
                    <a:schemeClr val="tx2"/>
                  </a:solidFill>
                  <a:latin typeface="Circular Std Black" panose="020B0604020101020102" pitchFamily="34" charset="77"/>
                  <a:cs typeface="Circular Std Black" panose="020B0604020101020102" pitchFamily="34" charset="77"/>
                </a:rPr>
                <a:t>6</a:t>
              </a:r>
            </a:p>
            <a:p>
              <a:pPr algn="ctr"/>
              <a:r>
                <a:rPr lang="en-NL" sz="2000" b="1" dirty="0">
                  <a:solidFill>
                    <a:schemeClr val="tx2"/>
                  </a:solidFill>
                  <a:latin typeface="Circular Std Black" panose="020B0604020101020102" pitchFamily="34" charset="77"/>
                  <a:cs typeface="Circular Std Black" panose="020B0604020101020102" pitchFamily="34" charset="77"/>
                </a:rPr>
                <a:t>ENVIRONMENTAL OBJECTIVES</a:t>
              </a:r>
            </a:p>
          </p:txBody>
        </p:sp>
        <p:grpSp>
          <p:nvGrpSpPr>
            <p:cNvPr id="12" name="Group 11">
              <a:extLst>
                <a:ext uri="{FF2B5EF4-FFF2-40B4-BE49-F238E27FC236}">
                  <a16:creationId xmlns:a16="http://schemas.microsoft.com/office/drawing/2014/main" id="{859104B4-36B0-E4E6-72DE-E1B0013FC9BA}"/>
                </a:ext>
              </a:extLst>
            </p:cNvPr>
            <p:cNvGrpSpPr/>
            <p:nvPr/>
          </p:nvGrpSpPr>
          <p:grpSpPr>
            <a:xfrm>
              <a:off x="9728945" y="4341333"/>
              <a:ext cx="2361063" cy="1079305"/>
              <a:chOff x="5787604" y="5365118"/>
              <a:chExt cx="2361063" cy="1079305"/>
            </a:xfrm>
            <a:effectLst>
              <a:outerShdw blurRad="50800" dist="38100" dir="2700000" algn="tl" rotWithShape="0">
                <a:prstClr val="black">
                  <a:alpha val="40000"/>
                </a:prstClr>
              </a:outerShdw>
            </a:effectLst>
          </p:grpSpPr>
          <p:sp>
            <p:nvSpPr>
              <p:cNvPr id="13" name="Rounded Rectangle 12">
                <a:extLst>
                  <a:ext uri="{FF2B5EF4-FFF2-40B4-BE49-F238E27FC236}">
                    <a16:creationId xmlns:a16="http://schemas.microsoft.com/office/drawing/2014/main" id="{355B571A-08E4-990F-E14E-68BAD7965006}"/>
                  </a:ext>
                </a:extLst>
              </p:cNvPr>
              <p:cNvSpPr/>
              <p:nvPr/>
            </p:nvSpPr>
            <p:spPr>
              <a:xfrm>
                <a:off x="5787604" y="5365118"/>
                <a:ext cx="2361063" cy="991231"/>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0" name="TextBox 19">
                <a:extLst>
                  <a:ext uri="{FF2B5EF4-FFF2-40B4-BE49-F238E27FC236}">
                    <a16:creationId xmlns:a16="http://schemas.microsoft.com/office/drawing/2014/main" id="{6422E3D1-98CF-866D-556B-F8AB546387D5}"/>
                  </a:ext>
                </a:extLst>
              </p:cNvPr>
              <p:cNvSpPr txBox="1"/>
              <p:nvPr/>
            </p:nvSpPr>
            <p:spPr>
              <a:xfrm>
                <a:off x="5905669" y="5490316"/>
                <a:ext cx="2135876" cy="954107"/>
              </a:xfrm>
              <a:prstGeom prst="rect">
                <a:avLst/>
              </a:prstGeom>
              <a:noFill/>
            </p:spPr>
            <p:txBody>
              <a:bodyPr wrap="square" rtlCol="0">
                <a:spAutoFit/>
              </a:bodyPr>
              <a:lstStyle/>
              <a:p>
                <a:pPr algn="ctr"/>
                <a:r>
                  <a:rPr lang="en-NL" sz="1400" b="1" dirty="0">
                    <a:solidFill>
                      <a:schemeClr val="bg1"/>
                    </a:solidFill>
                    <a:latin typeface="Circular Std Black" panose="020B0604020101020102" pitchFamily="34" charset="77"/>
                    <a:cs typeface="Circular Std Black" panose="020B0604020101020102" pitchFamily="34" charset="77"/>
                  </a:rPr>
                  <a:t>SUSTAINABLE USE AND PROTECTION OF WATER AND MARINE RESOURCES</a:t>
                </a:r>
              </a:p>
            </p:txBody>
          </p:sp>
        </p:grpSp>
      </p:grpSp>
    </p:spTree>
    <p:extLst>
      <p:ext uri="{BB962C8B-B14F-4D97-AF65-F5344CB8AC3E}">
        <p14:creationId xmlns:p14="http://schemas.microsoft.com/office/powerpoint/2010/main" val="4210509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30</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292437700"/>
              </p:ext>
            </p:extLst>
          </p:nvPr>
        </p:nvGraphicFramePr>
        <p:xfrm>
          <a:off x="691503" y="817880"/>
          <a:ext cx="11008932" cy="585216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600463">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1115145">
                <a:tc>
                  <a:txBody>
                    <a:bodyPr/>
                    <a:lstStyle/>
                    <a:p>
                      <a:r>
                        <a:rPr lang="en-NL" sz="1200" b="1" dirty="0"/>
                        <a:t>5.1 Defining the Product’s Technical and/or Biological Cycles</a:t>
                      </a:r>
                    </a:p>
                    <a:p>
                      <a:endParaRPr lang="en-NL" sz="1200" dirty="0"/>
                    </a:p>
                    <a:p>
                      <a:r>
                        <a:rPr lang="en-GB" sz="1200" b="1" dirty="0"/>
                        <a:t>Bronze</a:t>
                      </a:r>
                      <a:r>
                        <a:rPr lang="en-GB" sz="1200" dirty="0"/>
                        <a:t> - Designate all homogeneous materials subject to review in the product as being intended for technical and/or biological cycles and define the intended cycling pathway(s) for each material. For materials designated for technical cycles, recycling must be one intended cycling pathway. </a:t>
                      </a:r>
                    </a:p>
                  </a:txBody>
                  <a:tcPr/>
                </a:tc>
                <a:tc>
                  <a:txBody>
                    <a:bodyPr/>
                    <a:lstStyle/>
                    <a:p>
                      <a:r>
                        <a:rPr lang="en-GB" sz="1200" dirty="0"/>
                        <a:t>Not applicable.</a:t>
                      </a:r>
                    </a:p>
                  </a:txBody>
                  <a:tcPr/>
                </a:tc>
                <a:extLst>
                  <a:ext uri="{0D108BD9-81ED-4DB2-BD59-A6C34878D82A}">
                    <a16:rowId xmlns:a16="http://schemas.microsoft.com/office/drawing/2014/main" val="3344156601"/>
                  </a:ext>
                </a:extLst>
              </a:tr>
              <a:tr h="428902">
                <a:tc>
                  <a:txBody>
                    <a:bodyPr/>
                    <a:lstStyle/>
                    <a:p>
                      <a:r>
                        <a:rPr lang="en-NL" sz="1200" b="1" dirty="0"/>
                        <a:t>Platinum</a:t>
                      </a:r>
                      <a:r>
                        <a:rPr lang="en-NL" sz="1200" dirty="0"/>
                        <a:t> - </a:t>
                      </a:r>
                      <a:r>
                        <a:rPr lang="en-GB" sz="1200" dirty="0"/>
                        <a:t>Define at least two intended cycling pathway(s) for each homogeneous material subject to review in the product.</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Not applicable.</a:t>
                      </a:r>
                    </a:p>
                    <a:p>
                      <a:endParaRPr lang="en-GB" sz="1200" dirty="0"/>
                    </a:p>
                  </a:txBody>
                  <a:tcPr/>
                </a:tc>
                <a:extLst>
                  <a:ext uri="{0D108BD9-81ED-4DB2-BD59-A6C34878D82A}">
                    <a16:rowId xmlns:a16="http://schemas.microsoft.com/office/drawing/2014/main" val="1908325298"/>
                  </a:ext>
                </a:extLst>
              </a:tr>
              <a:tr h="428902">
                <a:tc>
                  <a:txBody>
                    <a:bodyPr/>
                    <a:lstStyle/>
                    <a:p>
                      <a:r>
                        <a:rPr lang="en-NL" sz="1200" b="1" dirty="0"/>
                        <a:t>5.2 Preparing for Active Cycling</a:t>
                      </a:r>
                    </a:p>
                    <a:p>
                      <a:endParaRPr lang="en-NL" sz="1200" dirty="0"/>
                    </a:p>
                    <a:p>
                      <a:r>
                        <a:rPr lang="en-GB" sz="1200" b="1" dirty="0"/>
                        <a:t>Bronze</a:t>
                      </a:r>
                      <a:r>
                        <a:rPr lang="en-GB" sz="1200" dirty="0"/>
                        <a:t> - Develop a cycling plan to address challenge(s) inhibiting development of the cycling infrastructure for the product at the end of its first use, and identify potential partners that are capable of recovering and processing the product.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p>
                    <a:p>
                      <a:endParaRPr lang="en-GB" sz="1200" dirty="0"/>
                    </a:p>
                    <a:p>
                      <a:r>
                        <a:rPr lang="en-GB" sz="1200" dirty="0"/>
                        <a:t>The activities implemented to realise the cycling plan can be reported as Taxonomy-aligned or -eligible if they are any of the following activities and meet all relevant TSC and DNSH criteria outlined in the referenced sections of the EU Delegated Acts.</a:t>
                      </a:r>
                    </a:p>
                    <a:p>
                      <a:endParaRPr lang="en-GB" sz="1200" dirty="0"/>
                    </a:p>
                    <a:p>
                      <a:r>
                        <a:rPr lang="en-GB" sz="1200" i="1" dirty="0"/>
                        <a:t>COLLECTION AND TRANSPORTATION OF NON-HAZARDOUS AND HAZARDOUS WASTE</a:t>
                      </a:r>
                    </a:p>
                    <a:p>
                      <a:pPr marL="171450" indent="-171450">
                        <a:buFont typeface="Arial" panose="020B0604020202020204" pitchFamily="34" charset="0"/>
                        <a:buChar char="•"/>
                      </a:pPr>
                      <a:r>
                        <a:rPr lang="en-GB" sz="1200" dirty="0"/>
                        <a:t>The company collects and transports non-hazardous and hazardous waste to prepare for reuse or recycling for material recovery. </a:t>
                      </a:r>
                    </a:p>
                    <a:p>
                      <a:pPr marL="171450" indent="-171450">
                        <a:buFont typeface="Arial" panose="020B0604020202020204" pitchFamily="34" charset="0"/>
                        <a:buChar char="•"/>
                      </a:pPr>
                      <a:r>
                        <a:rPr lang="en-GB" sz="1200" dirty="0"/>
                        <a:t>The EU Taxonomy Environmental Delegated Act 2023/2486, Annex II Section 2.3 outlines the technical screening criteria.</a:t>
                      </a:r>
                    </a:p>
                    <a:p>
                      <a:pPr marL="171450" indent="-171450">
                        <a:buFont typeface="Arial" panose="020B0604020202020204" pitchFamily="34" charset="0"/>
                        <a:buChar char="•"/>
                      </a:pPr>
                      <a:r>
                        <a:rPr lang="en-GB" sz="1200" dirty="0"/>
                        <a:t>Associated NACE codes in Regulation (EC) 1893/2006: E38.11, E38.12, and F42.9. </a:t>
                      </a:r>
                    </a:p>
                    <a:p>
                      <a:pPr marL="171450" indent="-171450">
                        <a:buFont typeface="Arial" panose="020B0604020202020204" pitchFamily="34" charset="0"/>
                        <a:buChar cha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endParaRPr lang="en-GB" sz="1200" dirty="0"/>
                    </a:p>
                  </a:txBody>
                  <a:tcPr/>
                </a:tc>
                <a:extLst>
                  <a:ext uri="{0D108BD9-81ED-4DB2-BD59-A6C34878D82A}">
                    <a16:rowId xmlns:a16="http://schemas.microsoft.com/office/drawing/2014/main" val="1402560761"/>
                  </a:ext>
                </a:extLst>
              </a:tr>
            </a:tbl>
          </a:graphicData>
        </a:graphic>
      </p:graphicFrame>
    </p:spTree>
    <p:extLst>
      <p:ext uri="{BB962C8B-B14F-4D97-AF65-F5344CB8AC3E}">
        <p14:creationId xmlns:p14="http://schemas.microsoft.com/office/powerpoint/2010/main" val="3000214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618484271"/>
              </p:ext>
            </p:extLst>
          </p:nvPr>
        </p:nvGraphicFramePr>
        <p:xfrm>
          <a:off x="691503" y="817880"/>
          <a:ext cx="11008932" cy="521208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5.2 Preparing for Active Cycling</a:t>
                      </a:r>
                    </a:p>
                    <a:p>
                      <a:endParaRPr lang="en-NL" sz="1200" dirty="0"/>
                    </a:p>
                    <a:p>
                      <a:r>
                        <a:rPr lang="en-GB" sz="1200" b="1" dirty="0"/>
                        <a:t>Bronze</a:t>
                      </a:r>
                      <a:r>
                        <a:rPr lang="en-GB" sz="1200" dirty="0"/>
                        <a:t> - Develop a cycling plan to address challenge(s) inhibiting development of the cycling infrastructure for the product at the end of its first use, and identify potential partners that are capable of recovering and processing the product. </a:t>
                      </a:r>
                      <a:endParaRPr lang="en-NL" sz="1200" dirty="0"/>
                    </a:p>
                  </a:txBody>
                  <a:tcPr/>
                </a:tc>
                <a:tc>
                  <a:txBody>
                    <a:bodyPr/>
                    <a:lstStyle/>
                    <a:p>
                      <a:r>
                        <a:rPr lang="en-GB" sz="1200" i="1" dirty="0"/>
                        <a:t>DEPOLLUTION AND DISMANTLING OF END-OF-LIFE PRODUCTS</a:t>
                      </a:r>
                    </a:p>
                    <a:p>
                      <a:pPr marL="171450" indent="-171450">
                        <a:buFont typeface="Arial" panose="020B0604020202020204" pitchFamily="34" charset="0"/>
                        <a:buChar char="•"/>
                      </a:pPr>
                      <a:r>
                        <a:rPr lang="en-GB" sz="1200" dirty="0"/>
                        <a:t>The company constructs, operates, and upgrades facilities that dismantle and depollute complex </a:t>
                      </a:r>
                      <a:r>
                        <a:rPr lang="en-GB" sz="1200" dirty="0" err="1"/>
                        <a:t>EoL</a:t>
                      </a:r>
                      <a:r>
                        <a:rPr lang="en-GB" sz="1200" dirty="0"/>
                        <a:t> products, movable assets and their components for recovery or preparation for reusing components (e.g. cars, ships, electrical and electronic equipment). </a:t>
                      </a:r>
                    </a:p>
                    <a:p>
                      <a:pPr marL="171450" indent="-171450">
                        <a:buFont typeface="Arial" panose="020B0604020202020204" pitchFamily="34" charset="0"/>
                        <a:buChar char="•"/>
                      </a:pPr>
                      <a:r>
                        <a:rPr lang="en-GB" sz="1200" dirty="0"/>
                        <a:t>The EU Taxonomy Environmental Delegated Act 2023/2486, Annex II Section 2.6 outlines the technical screening criteria.</a:t>
                      </a:r>
                    </a:p>
                    <a:p>
                      <a:pPr marL="171450" indent="-171450">
                        <a:buFont typeface="Arial" panose="020B0604020202020204" pitchFamily="34" charset="0"/>
                        <a:buChar char="•"/>
                      </a:pPr>
                      <a:r>
                        <a:rPr lang="en-GB" sz="1200" dirty="0"/>
                        <a:t>Associated NACE Codes in Regulation (EC) 1893/2006: E38.31, E38.32, and E42.99.</a:t>
                      </a:r>
                    </a:p>
                    <a:p>
                      <a:pPr marL="171450" indent="-171450">
                        <a:buFont typeface="Arial" panose="020B0604020202020204" pitchFamily="34" charset="0"/>
                        <a:buChar cha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pPr marL="171450" indent="-171450">
                        <a:buFont typeface="Arial" panose="020B0604020202020204" pitchFamily="34" charset="0"/>
                        <a:buChar char="•"/>
                      </a:pPr>
                      <a:endParaRPr lang="en-GB" sz="1200" dirty="0"/>
                    </a:p>
                    <a:p>
                      <a:r>
                        <a:rPr lang="en-GB" sz="1200" i="1" dirty="0"/>
                        <a:t>CONSTRUCTION, UPGRADE AND OPERATION OF WASTE RECOVERY FACILITIES</a:t>
                      </a:r>
                    </a:p>
                    <a:p>
                      <a:pPr marL="171450" indent="-171450">
                        <a:buFont typeface="Arial" panose="020B0604020202020204" pitchFamily="34" charset="0"/>
                        <a:buChar char="•"/>
                      </a:pPr>
                      <a:r>
                        <a:rPr lang="en-GB" sz="1200" dirty="0"/>
                        <a:t>The company constructs, upgrades, and operates facilities that sort or recover non-hazardous waste streams into high-quality secondary raw materials. </a:t>
                      </a:r>
                    </a:p>
                    <a:p>
                      <a:pPr marL="171450" indent="-171450">
                        <a:buFont typeface="Arial" panose="020B0604020202020204" pitchFamily="34" charset="0"/>
                        <a:buChar char="•"/>
                      </a:pPr>
                      <a:r>
                        <a:rPr lang="en-GB" sz="1200" dirty="0"/>
                        <a:t>The EU Taxonomy Environmental Delegated Act 2023/2486, Annex II Section 2.7 outlines the technical screening criteria.</a:t>
                      </a:r>
                    </a:p>
                    <a:p>
                      <a:pPr marL="171450" indent="-171450">
                        <a:buFont typeface="Arial" panose="020B0604020202020204" pitchFamily="34" charset="0"/>
                        <a:buChar char="•"/>
                      </a:pPr>
                      <a:r>
                        <a:rPr lang="en-GB" sz="1200" dirty="0"/>
                        <a:t>Associated NACE codes in Regulation (EC) 1893/2006: E38/32 and F42.9.</a:t>
                      </a:r>
                    </a:p>
                    <a:p>
                      <a:pPr marL="171450" indent="-171450">
                        <a:buFont typeface="Arial" panose="020B0604020202020204" pitchFamily="34" charset="0"/>
                        <a:buChar cha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txBody>
                  <a:tcPr/>
                </a:tc>
                <a:extLst>
                  <a:ext uri="{0D108BD9-81ED-4DB2-BD59-A6C34878D82A}">
                    <a16:rowId xmlns:a16="http://schemas.microsoft.com/office/drawing/2014/main" val="12974066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5.2 Preparing for Active Cycling</a:t>
                      </a:r>
                    </a:p>
                    <a:p>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Report on progress made toward achieving the cycling plan at </a:t>
                      </a:r>
                      <a:r>
                        <a:rPr lang="en-GB" sz="1200" b="1" dirty="0"/>
                        <a:t>recertification</a:t>
                      </a:r>
                      <a:r>
                        <a:rPr lang="en-GB" sz="1200" dirty="0"/>
                        <a:t>.</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txBody>
                  <a:tcPr/>
                </a:tc>
                <a:extLst>
                  <a:ext uri="{0D108BD9-81ED-4DB2-BD59-A6C34878D82A}">
                    <a16:rowId xmlns:a16="http://schemas.microsoft.com/office/drawing/2014/main" val="29102830"/>
                  </a:ext>
                </a:extLst>
              </a:tr>
            </a:tbl>
          </a:graphicData>
        </a:graphic>
      </p:graphicFrame>
    </p:spTree>
    <p:extLst>
      <p:ext uri="{BB962C8B-B14F-4D97-AF65-F5344CB8AC3E}">
        <p14:creationId xmlns:p14="http://schemas.microsoft.com/office/powerpoint/2010/main" val="3486817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32</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350185150"/>
              </p:ext>
            </p:extLst>
          </p:nvPr>
        </p:nvGraphicFramePr>
        <p:xfrm>
          <a:off x="691503" y="817880"/>
          <a:ext cx="11008932" cy="3236855"/>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626808">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25967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5.2 Preparing for Active Cycling</a:t>
                      </a:r>
                    </a:p>
                    <a:p>
                      <a:endParaRPr lang="en-NL" sz="1200" b="1" dirty="0"/>
                    </a:p>
                    <a:p>
                      <a:r>
                        <a:rPr lang="en-NL" sz="1200" b="1" dirty="0"/>
                        <a:t>Silver</a:t>
                      </a:r>
                      <a:r>
                        <a:rPr lang="en-NL" sz="1200" dirty="0"/>
                        <a:t> - </a:t>
                      </a:r>
                      <a:r>
                        <a:rPr lang="en-GB" sz="1200" dirty="0"/>
                        <a:t>Initiate partnerships for recovery and processing of the product according to its intended cycling pathway(s). If there is more than one intended pathway for individual materials, partnerships may focus on one of those pathways (e.g., reuse, repair, refurbish, remanufacture, or recycling for the technical cycle). If the product is intended for cycling via municipal systems, use materials that are compatible with those systems. </a:t>
                      </a:r>
                    </a:p>
                    <a:p>
                      <a:endParaRPr lang="en-NL" sz="1200" b="1" dirty="0"/>
                    </a:p>
                    <a:p>
                      <a:r>
                        <a:rPr lang="en-NL" sz="1200" b="1" dirty="0"/>
                        <a:t>Gold </a:t>
                      </a:r>
                      <a:r>
                        <a:rPr lang="en-NL" sz="1200" dirty="0"/>
                        <a:t>- </a:t>
                      </a:r>
                      <a:r>
                        <a:rPr lang="en-GB" sz="1200" dirty="0"/>
                        <a:t>Initiate partnership(s) for recovery and processing of the product according to all intended cycling pathway(s).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endParaRPr lang="en-GB" sz="1200" dirty="0"/>
                    </a:p>
                    <a:p>
                      <a:endParaRPr lang="en-GB" sz="1200" dirty="0"/>
                    </a:p>
                    <a:p>
                      <a:r>
                        <a:rPr lang="en-GB" sz="1200" dirty="0"/>
                        <a:t>Provided that these partnerships are initiated in pursuit of Taxonomy alignment for a specific economic activity, then this can be integrated into the company's EU Taxonomy alignment plan.</a:t>
                      </a:r>
                    </a:p>
                  </a:txBody>
                  <a:tcPr/>
                </a:tc>
                <a:extLst>
                  <a:ext uri="{0D108BD9-81ED-4DB2-BD59-A6C34878D82A}">
                    <a16:rowId xmlns:a16="http://schemas.microsoft.com/office/drawing/2014/main" val="2860637975"/>
                  </a:ext>
                </a:extLst>
              </a:tr>
            </a:tbl>
          </a:graphicData>
        </a:graphic>
      </p:graphicFrame>
    </p:spTree>
    <p:extLst>
      <p:ext uri="{BB962C8B-B14F-4D97-AF65-F5344CB8AC3E}">
        <p14:creationId xmlns:p14="http://schemas.microsoft.com/office/powerpoint/2010/main" val="2587014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45BFD-D599-D54F-8E8D-D3DEC392F1A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7FD928-C038-1799-D786-17AEAFDA60FC}"/>
              </a:ext>
            </a:extLst>
          </p:cNvPr>
          <p:cNvSpPr>
            <a:spLocks noGrp="1"/>
          </p:cNvSpPr>
          <p:nvPr>
            <p:ph type="sldNum" sz="quarter" idx="12"/>
          </p:nvPr>
        </p:nvSpPr>
        <p:spPr/>
        <p:txBody>
          <a:bodyPr/>
          <a:lstStyle/>
          <a:p>
            <a:fld id="{A6B50053-EC5D-F648-9B13-092A20055004}" type="slidenum">
              <a:rPr lang="en-US" smtClean="0"/>
              <a:pPr/>
              <a:t>33</a:t>
            </a:fld>
            <a:endParaRPr lang="en-US" dirty="0"/>
          </a:p>
        </p:txBody>
      </p:sp>
      <p:graphicFrame>
        <p:nvGraphicFramePr>
          <p:cNvPr id="5" name="Table 4">
            <a:extLst>
              <a:ext uri="{FF2B5EF4-FFF2-40B4-BE49-F238E27FC236}">
                <a16:creationId xmlns:a16="http://schemas.microsoft.com/office/drawing/2014/main" id="{B340361B-1232-211B-0348-0B01493A5E4C}"/>
              </a:ext>
            </a:extLst>
          </p:cNvPr>
          <p:cNvGraphicFramePr>
            <a:graphicFrameLocks noGrp="1"/>
          </p:cNvGraphicFramePr>
          <p:nvPr>
            <p:extLst>
              <p:ext uri="{D42A27DB-BD31-4B8C-83A1-F6EECF244321}">
                <p14:modId xmlns:p14="http://schemas.microsoft.com/office/powerpoint/2010/main" val="2220739464"/>
              </p:ext>
            </p:extLst>
          </p:nvPr>
        </p:nvGraphicFramePr>
        <p:xfrm>
          <a:off x="691503" y="817880"/>
          <a:ext cx="11008932" cy="5852160"/>
        </p:xfrm>
        <a:graphic>
          <a:graphicData uri="http://schemas.openxmlformats.org/drawingml/2006/table">
            <a:tbl>
              <a:tblPr firstRow="1" bandRow="1">
                <a:tableStyleId>{00A15C55-8517-42AA-B614-E9B94910E393}</a:tableStyleId>
              </a:tblPr>
              <a:tblGrid>
                <a:gridCol w="3960507">
                  <a:extLst>
                    <a:ext uri="{9D8B030D-6E8A-4147-A177-3AD203B41FA5}">
                      <a16:colId xmlns:a16="http://schemas.microsoft.com/office/drawing/2014/main" val="215615957"/>
                    </a:ext>
                  </a:extLst>
                </a:gridCol>
                <a:gridCol w="704842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5.3 Increasing Demand: Incorporating Cycled and/or Renewable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r>
                        <a:rPr lang="en-GB" sz="1200" b="1" dirty="0"/>
                        <a:t>Bronze</a:t>
                      </a:r>
                      <a:r>
                        <a:rPr lang="en-GB" sz="1200" dirty="0"/>
                        <a:t> - For select commonly cycled product and material types, incorporate the required percentage of cycled and/or renewable content into the product using an approved method.</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a:t>
                      </a:r>
                      <a:r>
                        <a:rPr lang="en-GB" sz="1200" dirty="0"/>
                        <a:t> - Incorporate a percentage of cycled and/or renewable content into the product equal to or greater than industry averages and/or consistent with common practice.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Incorporate a percentage of cycled and/or renewable content into the product that is consistent with industry leaders for the product type. Depending on material type, incorporate either post-consumer recycled or responsibly sourced renewable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solidFill>
                            <a:schemeClr val="tx1"/>
                          </a:solidFill>
                        </a:rPr>
                        <a:t>Platinum</a:t>
                      </a:r>
                      <a:r>
                        <a:rPr lang="en-NL" sz="1200" dirty="0">
                          <a:solidFill>
                            <a:schemeClr val="tx1"/>
                          </a:solidFill>
                        </a:rPr>
                        <a:t> - </a:t>
                      </a:r>
                      <a:r>
                        <a:rPr lang="en-GB" sz="1200" dirty="0">
                          <a:solidFill>
                            <a:schemeClr val="tx1"/>
                          </a:solidFill>
                        </a:rPr>
                        <a:t>Incorporate the maximal technically feasible percentage of cycled and/or renewable content into the product. </a:t>
                      </a:r>
                      <a:endParaRPr lang="en-NL"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endParaRPr lang="en-GB" sz="1200" dirty="0"/>
                    </a:p>
                    <a:p>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C2C Certified® defines the minimum required percentages of cycled and renewable content by product and material (document available </a:t>
                      </a:r>
                      <a:r>
                        <a:rPr lang="en-GB" sz="1200" dirty="0">
                          <a:hlinkClick r:id="rId4"/>
                        </a:rPr>
                        <a:t>here</a:t>
                      </a:r>
                      <a:r>
                        <a:rPr lang="en-GB" sz="1200" dirty="0"/>
                        <a:t>). Some of the below thresholds are aligned at Gold and most (but not all) are aligned at the Platinum level. Note that C2C Certified thresholds are more flexible regarding the use of renewable content. C2C Certified thresholds are more granular based on different product types. For packaging, this only applies if the packaging is certified as a separate product.</a:t>
                      </a:r>
                    </a:p>
                    <a:p>
                      <a:endParaRPr lang="en-GB" sz="1200" dirty="0">
                        <a:solidFill>
                          <a:schemeClr val="tx1"/>
                        </a:solidFill>
                      </a:endParaRPr>
                    </a:p>
                    <a:p>
                      <a:r>
                        <a:rPr lang="en-GB" sz="1200" dirty="0">
                          <a:solidFill>
                            <a:schemeClr val="tx1"/>
                          </a:solidFill>
                        </a:rPr>
                        <a:t>Specifically for </a:t>
                      </a:r>
                      <a:r>
                        <a:rPr lang="en-GB" sz="1200" i="1" dirty="0">
                          <a:solidFill>
                            <a:schemeClr val="tx1"/>
                          </a:solidFill>
                        </a:rPr>
                        <a:t>CONSTRUCTION OF NEW BUILDINGS </a:t>
                      </a:r>
                      <a:r>
                        <a:rPr lang="en-GB" sz="1200" dirty="0">
                          <a:solidFill>
                            <a:schemeClr val="tx1"/>
                          </a:solidFill>
                        </a:rPr>
                        <a:t>(EU Taxonomy, Environmental Delegated Act, Annex II, Section 3.1), the recycled content thresholds below apply as technical screening criteria to qualify as aligned with the EU taxonomy. </a:t>
                      </a:r>
                    </a:p>
                    <a:p>
                      <a:endParaRPr lang="en-GB" sz="1200" dirty="0">
                        <a:solidFill>
                          <a:schemeClr val="tx1"/>
                        </a:solidFill>
                      </a:endParaRPr>
                    </a:p>
                    <a:p>
                      <a:r>
                        <a:rPr lang="en-GB" sz="1200" dirty="0">
                          <a:solidFill>
                            <a:schemeClr val="tx1"/>
                          </a:solidFill>
                        </a:rPr>
                        <a:t>The three heaviest material categories used to construct a building, measured by mass in kilogrammes, must comply with the following maximum total amounts of primary raw material used:</a:t>
                      </a:r>
                    </a:p>
                    <a:p>
                      <a:r>
                        <a:rPr lang="en-GB" sz="1200" dirty="0">
                          <a:solidFill>
                            <a:schemeClr val="tx1"/>
                          </a:solidFill>
                        </a:rPr>
                        <a:t>(a) for the combined total of concrete, natural or agglomerated stone, a maximum of 70 % of the material comes from primary raw material;</a:t>
                      </a:r>
                    </a:p>
                    <a:p>
                      <a:r>
                        <a:rPr lang="en-GB" sz="1200" dirty="0">
                          <a:solidFill>
                            <a:schemeClr val="tx1"/>
                          </a:solidFill>
                        </a:rPr>
                        <a:t>(b) for the combined total of brick, tile, ceramic, a maximum of 70 % of the material comes from primary raw material;</a:t>
                      </a:r>
                    </a:p>
                    <a:p>
                      <a:r>
                        <a:rPr lang="en-GB" sz="1200" dirty="0">
                          <a:solidFill>
                            <a:schemeClr val="tx1"/>
                          </a:solidFill>
                        </a:rPr>
                        <a:t>(c) for bio-based materials, a maximum of 80 % of the total material comes from primary raw material;</a:t>
                      </a:r>
                    </a:p>
                    <a:p>
                      <a:r>
                        <a:rPr lang="en-GB" sz="1200" dirty="0">
                          <a:solidFill>
                            <a:schemeClr val="tx1"/>
                          </a:solidFill>
                        </a:rPr>
                        <a:t>(d) for the combined total of glass, mineral insulation, a maximum of 70 % of the total material comes from primary raw material;</a:t>
                      </a:r>
                    </a:p>
                    <a:p>
                      <a:r>
                        <a:rPr lang="en-GB" sz="1200" dirty="0">
                          <a:solidFill>
                            <a:schemeClr val="tx1"/>
                          </a:solidFill>
                        </a:rPr>
                        <a:t>(e) for non-biobased plastic, a maximum of 50 % of the total material comes from primary raw material;</a:t>
                      </a:r>
                    </a:p>
                    <a:p>
                      <a:r>
                        <a:rPr lang="en-GB" sz="1200" dirty="0">
                          <a:solidFill>
                            <a:schemeClr val="tx1"/>
                          </a:solidFill>
                        </a:rPr>
                        <a:t>(f) for metals, a maximum of 30 % of the total material comes from primary raw material;</a:t>
                      </a:r>
                    </a:p>
                    <a:p>
                      <a:r>
                        <a:rPr lang="en-GB" sz="1200" dirty="0">
                          <a:solidFill>
                            <a:schemeClr val="tx1"/>
                          </a:solidFill>
                        </a:rPr>
                        <a:t>(g) for gypsum, a maximum of 65 % of the material comes from primary raw material.</a:t>
                      </a:r>
                    </a:p>
                    <a:p>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Note that producing construction products meeting the outlined recycled content targets does not qualify as an EU Taxonomy-aligned economic activity. Only the use of those construction parts in the construction of new buildings or restoration of existing buildings can help generate EU Taxonomy-aligned economic activities. </a:t>
                      </a:r>
                    </a:p>
                  </a:txBody>
                  <a:tcPr/>
                </a:tc>
                <a:extLst>
                  <a:ext uri="{0D108BD9-81ED-4DB2-BD59-A6C34878D82A}">
                    <a16:rowId xmlns:a16="http://schemas.microsoft.com/office/drawing/2014/main" val="2708028170"/>
                  </a:ext>
                </a:extLst>
              </a:tr>
            </a:tbl>
          </a:graphicData>
        </a:graphic>
      </p:graphicFrame>
    </p:spTree>
    <p:extLst>
      <p:ext uri="{BB962C8B-B14F-4D97-AF65-F5344CB8AC3E}">
        <p14:creationId xmlns:p14="http://schemas.microsoft.com/office/powerpoint/2010/main" val="719634222"/>
      </p:ext>
    </p:extLst>
  </p:cSld>
  <p:clrMapOvr>
    <a:masterClrMapping/>
  </p:clrMapOvr>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E0AAC-E9D8-9FC7-13F7-03143B72A14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6E5082-1634-6CDC-BC10-363CD5D73F6F}"/>
              </a:ext>
            </a:extLst>
          </p:cNvPr>
          <p:cNvSpPr>
            <a:spLocks noGrp="1"/>
          </p:cNvSpPr>
          <p:nvPr>
            <p:ph type="sldNum" sz="quarter" idx="12"/>
          </p:nvPr>
        </p:nvSpPr>
        <p:spPr/>
        <p:txBody>
          <a:bodyPr/>
          <a:lstStyle/>
          <a:p>
            <a:fld id="{A6B50053-EC5D-F648-9B13-092A20055004}" type="slidenum">
              <a:rPr lang="en-US" smtClean="0"/>
              <a:pPr/>
              <a:t>34</a:t>
            </a:fld>
            <a:endParaRPr lang="en-US" dirty="0"/>
          </a:p>
        </p:txBody>
      </p:sp>
      <p:graphicFrame>
        <p:nvGraphicFramePr>
          <p:cNvPr id="5" name="Table 4">
            <a:extLst>
              <a:ext uri="{FF2B5EF4-FFF2-40B4-BE49-F238E27FC236}">
                <a16:creationId xmlns:a16="http://schemas.microsoft.com/office/drawing/2014/main" id="{33538957-5635-4091-3C64-9C5D5974F8B4}"/>
              </a:ext>
            </a:extLst>
          </p:cNvPr>
          <p:cNvGraphicFramePr>
            <a:graphicFrameLocks noGrp="1"/>
          </p:cNvGraphicFramePr>
          <p:nvPr>
            <p:extLst>
              <p:ext uri="{D42A27DB-BD31-4B8C-83A1-F6EECF244321}">
                <p14:modId xmlns:p14="http://schemas.microsoft.com/office/powerpoint/2010/main" val="2878604769"/>
              </p:ext>
            </p:extLst>
          </p:nvPr>
        </p:nvGraphicFramePr>
        <p:xfrm>
          <a:off x="691503" y="817880"/>
          <a:ext cx="11008932" cy="4937760"/>
        </p:xfrm>
        <a:graphic>
          <a:graphicData uri="http://schemas.openxmlformats.org/drawingml/2006/table">
            <a:tbl>
              <a:tblPr firstRow="1" bandRow="1">
                <a:tableStyleId>{00A15C55-8517-42AA-B614-E9B94910E393}</a:tableStyleId>
              </a:tblPr>
              <a:tblGrid>
                <a:gridCol w="3960507">
                  <a:extLst>
                    <a:ext uri="{9D8B030D-6E8A-4147-A177-3AD203B41FA5}">
                      <a16:colId xmlns:a16="http://schemas.microsoft.com/office/drawing/2014/main" val="215615957"/>
                    </a:ext>
                  </a:extLst>
                </a:gridCol>
                <a:gridCol w="704842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5.3 Increasing Demand: Incorporating Cycled and/or Renewable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r>
                        <a:rPr lang="en-GB" sz="1200" b="1" dirty="0"/>
                        <a:t>Bronze</a:t>
                      </a:r>
                      <a:r>
                        <a:rPr lang="en-GB" sz="1200" dirty="0"/>
                        <a:t> - For select commonly cycled product and material types, incorporate the required percentage of cycled and/or renewable content into the product using an approved method.</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a:t>
                      </a:r>
                      <a:r>
                        <a:rPr lang="en-GB" sz="1200" dirty="0"/>
                        <a:t> - Incorporate a percentage of cycled and/or renewable content into the product equal to or greater than industry averages and/or consistent with common practice.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Incorporate a percentage of cycled and/or renewable content into the product that is consistent with industry leaders for the product type. Depending on material type, incorporate either post-consumer recycled or responsibly sourced renewable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solidFill>
                            <a:schemeClr val="tx1"/>
                          </a:solidFill>
                        </a:rPr>
                        <a:t>Platinum</a:t>
                      </a:r>
                      <a:r>
                        <a:rPr lang="en-NL" sz="1200" dirty="0">
                          <a:solidFill>
                            <a:schemeClr val="tx1"/>
                          </a:solidFill>
                        </a:rPr>
                        <a:t> - </a:t>
                      </a:r>
                      <a:r>
                        <a:rPr lang="en-GB" sz="1200" dirty="0">
                          <a:solidFill>
                            <a:schemeClr val="tx1"/>
                          </a:solidFill>
                        </a:rPr>
                        <a:t>Incorporate the maximal technically feasible percentage of cycled and/or renewable content into the product. </a:t>
                      </a:r>
                      <a:endParaRPr lang="en-NL"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r>
                        <a:rPr lang="en-GB" sz="1200" dirty="0">
                          <a:solidFill>
                            <a:schemeClr val="tx1"/>
                          </a:solidFill>
                        </a:rPr>
                        <a:t>Similarly, for </a:t>
                      </a:r>
                      <a:r>
                        <a:rPr lang="en-GB" sz="1200" i="1" dirty="0">
                          <a:solidFill>
                            <a:schemeClr val="tx1"/>
                          </a:solidFill>
                        </a:rPr>
                        <a:t>RENOVATION OF EXISTING BUILDINGS </a:t>
                      </a:r>
                      <a:r>
                        <a:rPr lang="en-GB" sz="1200" dirty="0">
                          <a:solidFill>
                            <a:schemeClr val="tx1"/>
                          </a:solidFill>
                        </a:rPr>
                        <a:t>(EU Taxonomy, Environmental Delegated Act, Annex II, Section 3.2) the recycled content thresholds below apply as technical screening criteria to qualify as aligned with the EU taxonomy. </a:t>
                      </a:r>
                    </a:p>
                    <a:p>
                      <a:endParaRPr lang="en-GB" sz="1200" dirty="0">
                        <a:solidFill>
                          <a:schemeClr val="tx1"/>
                        </a:solidFill>
                      </a:endParaRPr>
                    </a:p>
                    <a:p>
                      <a:r>
                        <a:rPr lang="en-GB" sz="1200" dirty="0">
                          <a:solidFill>
                            <a:schemeClr val="tx1"/>
                          </a:solidFill>
                        </a:rPr>
                        <a:t>For the three heaviest material categories that have newly been added to the building, measured by mass in kilogrammes, compliance with the following maximum total amounts of primary raw material used must be provided:</a:t>
                      </a:r>
                    </a:p>
                    <a:p>
                      <a:r>
                        <a:rPr lang="en-GB" sz="1200" dirty="0">
                          <a:solidFill>
                            <a:schemeClr val="tx1"/>
                          </a:solidFill>
                        </a:rPr>
                        <a:t>(a) for the combined total of concrete, natural or agglomerated stone, a maximum of 85 % of the material comes from primary raw material;</a:t>
                      </a:r>
                    </a:p>
                    <a:p>
                      <a:r>
                        <a:rPr lang="en-GB" sz="1200" dirty="0">
                          <a:solidFill>
                            <a:schemeClr val="tx1"/>
                          </a:solidFill>
                        </a:rPr>
                        <a:t>(b) for the combined total of brick, tile, ceramic, a maximum of 85 % of the material comes from primary raw material;</a:t>
                      </a:r>
                    </a:p>
                    <a:p>
                      <a:r>
                        <a:rPr lang="en-GB" sz="1200" dirty="0">
                          <a:solidFill>
                            <a:schemeClr val="tx1"/>
                          </a:solidFill>
                        </a:rPr>
                        <a:t>(c) for bio-based materials, a maximum of 90 % of the material comes from primary raw material;</a:t>
                      </a:r>
                    </a:p>
                    <a:p>
                      <a:r>
                        <a:rPr lang="en-GB" sz="1200" dirty="0">
                          <a:solidFill>
                            <a:schemeClr val="tx1"/>
                          </a:solidFill>
                        </a:rPr>
                        <a:t>(d) for the combined total of glass, mineral insulation, a maximum of 85 % of the material comes from primary raw material;</a:t>
                      </a:r>
                    </a:p>
                    <a:p>
                      <a:r>
                        <a:rPr lang="en-GB" sz="1200" dirty="0">
                          <a:solidFill>
                            <a:schemeClr val="tx1"/>
                          </a:solidFill>
                        </a:rPr>
                        <a:t>(e) for non-biobased plastic, a maximum of 75 % of the material comes from primary raw material;</a:t>
                      </a:r>
                    </a:p>
                    <a:p>
                      <a:r>
                        <a:rPr lang="en-GB" sz="1200" dirty="0">
                          <a:solidFill>
                            <a:schemeClr val="tx1"/>
                          </a:solidFill>
                        </a:rPr>
                        <a:t>(f) for metals, a maximum of 65 % of the material comes from primary raw material;</a:t>
                      </a:r>
                    </a:p>
                    <a:p>
                      <a:r>
                        <a:rPr lang="en-GB" sz="1200" dirty="0">
                          <a:solidFill>
                            <a:schemeClr val="tx1"/>
                          </a:solidFill>
                        </a:rPr>
                        <a:t>(g) for gypsum, a maximum of 83 % of the material comes from primary raw material.</a:t>
                      </a:r>
                    </a:p>
                    <a:p>
                      <a:endParaRPr lang="en-GB" sz="1200" dirty="0">
                        <a:solidFill>
                          <a:schemeClr val="tx1"/>
                        </a:solidFill>
                      </a:endParaRPr>
                    </a:p>
                    <a:p>
                      <a:r>
                        <a:rPr lang="en-GB" sz="1200" dirty="0">
                          <a:solidFill>
                            <a:schemeClr val="tx1"/>
                          </a:solidFill>
                        </a:rPr>
                        <a:t>It is important to note that merely producing construction products meeting the outlined recycled content targets does not qualify as an EU Taxonomy-aligned economic activity. Only the use of those construction parts in the construction of new buildings or restoration of existing buildings can help generate EU Taxonomy-aligned economic activities. </a:t>
                      </a:r>
                    </a:p>
                  </a:txBody>
                  <a:tcPr/>
                </a:tc>
                <a:extLst>
                  <a:ext uri="{0D108BD9-81ED-4DB2-BD59-A6C34878D82A}">
                    <a16:rowId xmlns:a16="http://schemas.microsoft.com/office/drawing/2014/main" val="2708028170"/>
                  </a:ext>
                </a:extLst>
              </a:tr>
            </a:tbl>
          </a:graphicData>
        </a:graphic>
      </p:graphicFrame>
    </p:spTree>
    <p:extLst>
      <p:ext uri="{BB962C8B-B14F-4D97-AF65-F5344CB8AC3E}">
        <p14:creationId xmlns:p14="http://schemas.microsoft.com/office/powerpoint/2010/main" val="529541248"/>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4AEB8-9D4F-C8EE-85E5-9F57DB02EA8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625528-9F76-6A95-1C39-4018C5289B0A}"/>
              </a:ext>
            </a:extLst>
          </p:cNvPr>
          <p:cNvSpPr>
            <a:spLocks noGrp="1"/>
          </p:cNvSpPr>
          <p:nvPr>
            <p:ph type="sldNum" sz="quarter" idx="12"/>
          </p:nvPr>
        </p:nvSpPr>
        <p:spPr/>
        <p:txBody>
          <a:bodyPr/>
          <a:lstStyle/>
          <a:p>
            <a:fld id="{A6B50053-EC5D-F648-9B13-092A20055004}" type="slidenum">
              <a:rPr lang="en-US" smtClean="0"/>
              <a:pPr/>
              <a:t>35</a:t>
            </a:fld>
            <a:endParaRPr lang="en-US" dirty="0"/>
          </a:p>
        </p:txBody>
      </p:sp>
      <p:graphicFrame>
        <p:nvGraphicFramePr>
          <p:cNvPr id="5" name="Table 4">
            <a:extLst>
              <a:ext uri="{FF2B5EF4-FFF2-40B4-BE49-F238E27FC236}">
                <a16:creationId xmlns:a16="http://schemas.microsoft.com/office/drawing/2014/main" id="{00F20713-07C6-11A4-F3EB-9D39AFC93058}"/>
              </a:ext>
            </a:extLst>
          </p:cNvPr>
          <p:cNvGraphicFramePr>
            <a:graphicFrameLocks noGrp="1"/>
          </p:cNvGraphicFramePr>
          <p:nvPr>
            <p:extLst>
              <p:ext uri="{D42A27DB-BD31-4B8C-83A1-F6EECF244321}">
                <p14:modId xmlns:p14="http://schemas.microsoft.com/office/powerpoint/2010/main" val="1551980551"/>
              </p:ext>
            </p:extLst>
          </p:nvPr>
        </p:nvGraphicFramePr>
        <p:xfrm>
          <a:off x="691503" y="817880"/>
          <a:ext cx="11008932" cy="475488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5.3 Increasing Demand: Incorporating Cycled and/or Renewable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r>
                        <a:rPr lang="en-GB" sz="1200" b="1" dirty="0"/>
                        <a:t>Bronze</a:t>
                      </a:r>
                      <a:r>
                        <a:rPr lang="en-GB" sz="1200" dirty="0"/>
                        <a:t> - For select commonly cycled product and material types, incorporate the required percentage of cycled and/or renewable content into the product using an approved method.</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a:t>
                      </a:r>
                      <a:r>
                        <a:rPr lang="en-GB" sz="1200" dirty="0"/>
                        <a:t> - Incorporate a percentage of cycled and/or renewable content into the product equal to or greater than industry averages and/or consistent with common practice.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Incorporate a percentage of cycled and/or renewable content into the product that is consistent with industry leaders for the product type. Depending on material type, incorporate either post-consumer recycled or responsibly sourced renewable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solidFill>
                            <a:schemeClr val="tx1"/>
                          </a:solidFill>
                        </a:rPr>
                        <a:t>Platinum</a:t>
                      </a:r>
                      <a:r>
                        <a:rPr lang="en-NL" sz="1200" dirty="0">
                          <a:solidFill>
                            <a:schemeClr val="tx1"/>
                          </a:solidFill>
                        </a:rPr>
                        <a:t> - </a:t>
                      </a:r>
                      <a:r>
                        <a:rPr lang="en-GB" sz="1200" dirty="0">
                          <a:solidFill>
                            <a:schemeClr val="tx1"/>
                          </a:solidFill>
                        </a:rPr>
                        <a:t>Incorporate the maximal technically feasible percentage of cycled and/or renewable content into the product. </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r>
                        <a:rPr lang="en-GB" sz="1200" dirty="0">
                          <a:solidFill>
                            <a:schemeClr val="tx1"/>
                          </a:solidFill>
                        </a:rPr>
                        <a:t>Additional recycled content thresholds apply for the following economic activities linked to single-use packaging: </a:t>
                      </a:r>
                    </a:p>
                    <a:p>
                      <a:pPr marL="171450" indent="-171450">
                        <a:buFont typeface="Arial" panose="020B0604020202020204" pitchFamily="34" charset="0"/>
                        <a:buChar char="•"/>
                      </a:pPr>
                      <a:r>
                        <a:rPr lang="en-GB" sz="1200" i="1" dirty="0">
                          <a:solidFill>
                            <a:schemeClr val="tx1"/>
                          </a:solidFill>
                        </a:rPr>
                        <a:t>MANUFACTURE OF PLASTIC PACKAGING GOODS </a:t>
                      </a:r>
                      <a:r>
                        <a:rPr lang="en-GB" sz="1200" dirty="0">
                          <a:solidFill>
                            <a:schemeClr val="tx1"/>
                          </a:solidFill>
                        </a:rPr>
                        <a:t>(EU Taxonomy Environmental Delegated Act, Annex II, Section 1.1)</a:t>
                      </a:r>
                    </a:p>
                    <a:p>
                      <a:pPr marL="171450" indent="-171450">
                        <a:buFont typeface="Arial" panose="020B0604020202020204" pitchFamily="34" charset="0"/>
                        <a:buChar char="•"/>
                      </a:pPr>
                      <a:r>
                        <a:rPr lang="en-GB" sz="1200" i="1" dirty="0">
                          <a:solidFill>
                            <a:schemeClr val="tx1"/>
                          </a:solidFill>
                        </a:rPr>
                        <a:t>REPAIR, REFURBISHMENT AND REMANUFACTURING </a:t>
                      </a:r>
                      <a:r>
                        <a:rPr lang="en-GB" sz="1200" dirty="0">
                          <a:solidFill>
                            <a:schemeClr val="tx1"/>
                          </a:solidFill>
                        </a:rPr>
                        <a:t>(EU Taxonomy Environmental Delegated Act, Annex II, Section 5.1)</a:t>
                      </a:r>
                    </a:p>
                    <a:p>
                      <a:pPr marL="171450" indent="-171450">
                        <a:buFont typeface="Arial" panose="020B0604020202020204" pitchFamily="34" charset="0"/>
                        <a:buChar char="•"/>
                      </a:pPr>
                      <a:r>
                        <a:rPr lang="en-GB" sz="1200" dirty="0">
                          <a:solidFill>
                            <a:schemeClr val="tx1"/>
                          </a:solidFill>
                        </a:rPr>
                        <a:t>SALE OF SECOND-HAND GOODS (EU Taxonomy Environmental Delegated Act, Annex II, Section 5.4)</a:t>
                      </a:r>
                    </a:p>
                    <a:p>
                      <a:pPr marL="171450" indent="-171450">
                        <a:buFont typeface="Arial" panose="020B0604020202020204" pitchFamily="34" charset="0"/>
                        <a:buChar char="•"/>
                      </a:pPr>
                      <a:r>
                        <a:rPr lang="en-GB" sz="1200" i="1" dirty="0">
                          <a:solidFill>
                            <a:schemeClr val="tx1"/>
                          </a:solidFill>
                        </a:rPr>
                        <a:t>PRODUCT-AS-SERVICE AND OTHER CIRCULAR USE- AND RESULT-ORIENTED SERVICE MODELS </a:t>
                      </a:r>
                      <a:r>
                        <a:rPr lang="en-GB" sz="1200" dirty="0">
                          <a:solidFill>
                            <a:schemeClr val="tx1"/>
                          </a:solidFill>
                        </a:rPr>
                        <a:t>(EU Taxonomy Environmental Delegated Act, Annex II, Section 5.5)</a:t>
                      </a:r>
                    </a:p>
                  </a:txBody>
                  <a:tcPr/>
                </a:tc>
                <a:extLst>
                  <a:ext uri="{0D108BD9-81ED-4DB2-BD59-A6C34878D82A}">
                    <a16:rowId xmlns:a16="http://schemas.microsoft.com/office/drawing/2014/main" val="2708028170"/>
                  </a:ext>
                </a:extLst>
              </a:tr>
            </a:tbl>
          </a:graphicData>
        </a:graphic>
      </p:graphicFrame>
    </p:spTree>
    <p:extLst>
      <p:ext uri="{BB962C8B-B14F-4D97-AF65-F5344CB8AC3E}">
        <p14:creationId xmlns:p14="http://schemas.microsoft.com/office/powerpoint/2010/main" val="4149879417"/>
      </p:ext>
    </p:extLst>
  </p:cSld>
  <p:clrMapOvr>
    <a:masterClrMapping/>
  </p:clrMapOvr>
  <p:extLst>
    <p:ext uri="{6950BFC3-D8DA-4A85-94F7-54DA5524770B}">
      <p188:commentRel xmlns:p188="http://schemas.microsoft.com/office/powerpoint/2018/8/main" r:id="rId3"/>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89159-60E0-AEA1-0BB0-60447F4D0A5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25E58F-3B96-E601-1B25-2063C1187DD2}"/>
              </a:ext>
            </a:extLst>
          </p:cNvPr>
          <p:cNvSpPr>
            <a:spLocks noGrp="1"/>
          </p:cNvSpPr>
          <p:nvPr>
            <p:ph type="sldNum" sz="quarter" idx="12"/>
          </p:nvPr>
        </p:nvSpPr>
        <p:spPr/>
        <p:txBody>
          <a:bodyPr/>
          <a:lstStyle/>
          <a:p>
            <a:fld id="{A6B50053-EC5D-F648-9B13-092A20055004}" type="slidenum">
              <a:rPr lang="en-US" smtClean="0"/>
              <a:pPr/>
              <a:t>36</a:t>
            </a:fld>
            <a:endParaRPr lang="en-US" dirty="0"/>
          </a:p>
        </p:txBody>
      </p:sp>
      <p:graphicFrame>
        <p:nvGraphicFramePr>
          <p:cNvPr id="5" name="Table 4">
            <a:extLst>
              <a:ext uri="{FF2B5EF4-FFF2-40B4-BE49-F238E27FC236}">
                <a16:creationId xmlns:a16="http://schemas.microsoft.com/office/drawing/2014/main" id="{93706A05-1C38-EF9F-3E77-9E26765427C3}"/>
              </a:ext>
            </a:extLst>
          </p:cNvPr>
          <p:cNvGraphicFramePr>
            <a:graphicFrameLocks noGrp="1"/>
          </p:cNvGraphicFramePr>
          <p:nvPr>
            <p:extLst>
              <p:ext uri="{D42A27DB-BD31-4B8C-83A1-F6EECF244321}">
                <p14:modId xmlns:p14="http://schemas.microsoft.com/office/powerpoint/2010/main" val="330361277"/>
              </p:ext>
            </p:extLst>
          </p:nvPr>
        </p:nvGraphicFramePr>
        <p:xfrm>
          <a:off x="691503" y="817880"/>
          <a:ext cx="11008932" cy="530352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5.3 Increasing Demand: Incorporating Cycled and/or Renewable Content</a:t>
                      </a:r>
                    </a:p>
                    <a:p>
                      <a:endParaRPr lang="en-NL" sz="1200" dirty="0"/>
                    </a:p>
                    <a:p>
                      <a:r>
                        <a:rPr lang="en-GB" sz="1200" b="1" dirty="0"/>
                        <a:t>Silver</a:t>
                      </a:r>
                      <a:r>
                        <a:rPr lang="en-GB" sz="1200" dirty="0"/>
                        <a:t> - Develop a plan for increasing the use of post-consumer recycled and/or responsibly sourced renewable content.</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endParaRPr lang="en-GB" sz="1200" dirty="0"/>
                    </a:p>
                    <a:p>
                      <a:endParaRPr lang="en-GB" sz="1200" dirty="0"/>
                    </a:p>
                    <a:p>
                      <a:r>
                        <a:rPr lang="en-GB" sz="1200" dirty="0"/>
                        <a:t>So long as this plan explicitly aims to develop economic activities listed in the EU's Environmental Delegated Act, it can also serve as a blueprint for reporting a company's EU Taxonomy alignment plan. Note that this plan also requires the disclosure of </a:t>
                      </a:r>
                      <a:r>
                        <a:rPr lang="en-GB" sz="1200" dirty="0" err="1"/>
                        <a:t>OpEx</a:t>
                      </a:r>
                      <a:r>
                        <a:rPr lang="en-GB" sz="1200" dirty="0"/>
                        <a:t> and </a:t>
                      </a:r>
                      <a:r>
                        <a:rPr lang="en-GB" sz="1200" dirty="0" err="1"/>
                        <a:t>CapEx</a:t>
                      </a:r>
                      <a:r>
                        <a:rPr lang="en-GB" sz="1200" dirty="0"/>
                        <a:t> spent and planned for the realisation of said plans, which must achieve EU Taxonomy alignment within 10 years of their initial formulation.</a:t>
                      </a:r>
                    </a:p>
                    <a:p>
                      <a:endParaRPr lang="en-GB" sz="1200" dirty="0"/>
                    </a:p>
                    <a:p>
                      <a:r>
                        <a:rPr lang="en-GB" sz="1200" dirty="0"/>
                        <a:t>The economic activities that can be considered to meet this C2C Certified® requirement that are also EU Taxonomy eligible relate to the following: </a:t>
                      </a:r>
                    </a:p>
                    <a:p>
                      <a:pPr marL="171450" indent="-171450">
                        <a:buFont typeface="Arial" panose="020B0604020202020204" pitchFamily="34" charset="0"/>
                        <a:buChar char="•"/>
                      </a:pPr>
                      <a:r>
                        <a:rPr lang="en-GB" sz="1200" i="1" dirty="0"/>
                        <a:t>COLLECTION AND TRANSPORT OF NON-HAZARDOUS AND HAZARDOUS WASTE </a:t>
                      </a:r>
                      <a:r>
                        <a:rPr lang="en-GB" sz="1200" dirty="0"/>
                        <a:t>(EU Taxonomy, Environmental Delegated Act, Annex II, Section 2.3)</a:t>
                      </a:r>
                    </a:p>
                    <a:p>
                      <a:pPr marL="171450" indent="-171450">
                        <a:buFont typeface="Arial" panose="020B0604020202020204" pitchFamily="34" charset="0"/>
                        <a:buChar char="•"/>
                      </a:pPr>
                      <a:r>
                        <a:rPr lang="en-GB" sz="1200" i="1" dirty="0"/>
                        <a:t>DEPOLLUTION AND DISMANTLING OF END-OF-LIFE PRODUCTS </a:t>
                      </a:r>
                      <a:r>
                        <a:rPr lang="en-GB" sz="1200" dirty="0"/>
                        <a:t>(EU Taxonomy, Environmental Delegated Act, Annex II, Section 2.6)</a:t>
                      </a:r>
                    </a:p>
                    <a:p>
                      <a:pPr marL="171450" indent="-171450">
                        <a:buFont typeface="Arial" panose="020B0604020202020204" pitchFamily="34" charset="0"/>
                        <a:buChar char="•"/>
                      </a:pPr>
                      <a:r>
                        <a:rPr lang="en-GB" sz="1200" i="1" dirty="0"/>
                        <a:t>SORTING AND MATERIAL RECOVERY OF NON-HAZARDOUS WASTE </a:t>
                      </a:r>
                      <a:r>
                        <a:rPr lang="en-GB" sz="1200" dirty="0"/>
                        <a:t>(EU Taxonomy, Environmental Delegated Act, Annex II, Section 2.7)</a:t>
                      </a:r>
                    </a:p>
                  </a:txBody>
                  <a:tcPr/>
                </a:tc>
                <a:extLst>
                  <a:ext uri="{0D108BD9-81ED-4DB2-BD59-A6C34878D82A}">
                    <a16:rowId xmlns:a16="http://schemas.microsoft.com/office/drawing/2014/main" val="618058705"/>
                  </a:ext>
                </a:extLst>
              </a:tr>
              <a:tr h="370840">
                <a:tc>
                  <a:txBody>
                    <a:bodyPr/>
                    <a:lstStyle/>
                    <a:p>
                      <a:r>
                        <a:rPr lang="en-GB" sz="1200" dirty="0"/>
                        <a:t>Demonstrate progress toward increasing the use of post-consumer recycled and/or responsibly sourced renewable content at </a:t>
                      </a:r>
                      <a:r>
                        <a:rPr lang="en-GB" sz="1200" b="1" dirty="0"/>
                        <a:t>recertification</a:t>
                      </a:r>
                      <a:r>
                        <a:rPr lang="en-GB" sz="1200" dirty="0"/>
                        <a:t>.</a:t>
                      </a:r>
                      <a:endParaRPr lang="en-NL" sz="1200" dirty="0"/>
                    </a:p>
                  </a:txBody>
                  <a:tcPr/>
                </a:tc>
                <a:tc>
                  <a:txBody>
                    <a:bodyPr/>
                    <a:lstStyle/>
                    <a:p>
                      <a:r>
                        <a:rPr lang="en-GB" sz="1200" dirty="0">
                          <a:solidFill>
                            <a:schemeClr val="tx1"/>
                          </a:solidFill>
                        </a:rPr>
                        <a:t>Not applicable.</a:t>
                      </a:r>
                    </a:p>
                  </a:txBody>
                  <a:tcPr/>
                </a:tc>
                <a:extLst>
                  <a:ext uri="{0D108BD9-81ED-4DB2-BD59-A6C34878D82A}">
                    <a16:rowId xmlns:a16="http://schemas.microsoft.com/office/drawing/2014/main" val="12278132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5.3 Increasing Demand: Incorporating Cycled and/or Renewable Content</a:t>
                      </a:r>
                      <a:endParaRPr lang="en-NL" sz="1200" b="1" dirty="0">
                        <a:solidFill>
                          <a:schemeClr val="tx1"/>
                        </a:solidFill>
                      </a:endParaRPr>
                    </a:p>
                    <a:p>
                      <a:endParaRPr lang="en-NL" sz="1200" b="1" dirty="0">
                        <a:solidFill>
                          <a:schemeClr val="tx1"/>
                        </a:solidFill>
                      </a:endParaRPr>
                    </a:p>
                    <a:p>
                      <a:r>
                        <a:rPr lang="en-NL" sz="1200" b="1" dirty="0">
                          <a:solidFill>
                            <a:schemeClr val="tx1"/>
                          </a:solidFill>
                        </a:rPr>
                        <a:t>Bronze</a:t>
                      </a:r>
                      <a:r>
                        <a:rPr lang="en-NL" sz="1200" dirty="0">
                          <a:solidFill>
                            <a:schemeClr val="tx1"/>
                          </a:solidFill>
                        </a:rPr>
                        <a:t> - </a:t>
                      </a:r>
                      <a:r>
                        <a:rPr lang="en-GB" sz="1200" dirty="0">
                          <a:solidFill>
                            <a:schemeClr val="tx1"/>
                          </a:solidFill>
                        </a:rPr>
                        <a:t>Alternatively, publicly disclose an explanation of the limitation(s) preventing achievement of the required minimums.</a:t>
                      </a:r>
                      <a:endParaRPr lang="en-NL" sz="1200" dirty="0">
                        <a:solidFill>
                          <a:schemeClr val="tx1"/>
                        </a:solidFill>
                      </a:endParaRPr>
                    </a:p>
                  </a:txBody>
                  <a:tcPr/>
                </a:tc>
                <a:tc>
                  <a:txBody>
                    <a:bodyPr/>
                    <a:lstStyle/>
                    <a:p>
                      <a:r>
                        <a:rPr lang="en-GB" sz="1200" dirty="0"/>
                        <a:t>Not applicable.</a:t>
                      </a:r>
                    </a:p>
                  </a:txBody>
                  <a:tcPr/>
                </a:tc>
                <a:extLst>
                  <a:ext uri="{0D108BD9-81ED-4DB2-BD59-A6C34878D82A}">
                    <a16:rowId xmlns:a16="http://schemas.microsoft.com/office/drawing/2014/main" val="3631529408"/>
                  </a:ext>
                </a:extLst>
              </a:tr>
            </a:tbl>
          </a:graphicData>
        </a:graphic>
      </p:graphicFrame>
    </p:spTree>
    <p:extLst>
      <p:ext uri="{BB962C8B-B14F-4D97-AF65-F5344CB8AC3E}">
        <p14:creationId xmlns:p14="http://schemas.microsoft.com/office/powerpoint/2010/main" val="1196202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37</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4004565538"/>
              </p:ext>
            </p:extLst>
          </p:nvPr>
        </p:nvGraphicFramePr>
        <p:xfrm>
          <a:off x="691503" y="817880"/>
          <a:ext cx="11008932" cy="585216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483496">
                <a:tc>
                  <a:txBody>
                    <a:bodyPr/>
                    <a:lstStyle/>
                    <a:p>
                      <a:r>
                        <a:rPr lang="en-GB" sz="1200" b="1" dirty="0">
                          <a:solidFill>
                            <a:schemeClr val="tx1"/>
                          </a:solidFill>
                        </a:rPr>
                        <a:t>5.4 Material Compatibility for Technical and/or Biological Cycles</a:t>
                      </a:r>
                    </a:p>
                    <a:p>
                      <a:endParaRPr lang="en-GB" sz="1200" dirty="0">
                        <a:solidFill>
                          <a:schemeClr val="tx1"/>
                        </a:solidFill>
                      </a:endParaRPr>
                    </a:p>
                    <a:p>
                      <a:r>
                        <a:rPr lang="en-GB" sz="1200" b="1" dirty="0">
                          <a:solidFill>
                            <a:schemeClr val="tx1"/>
                          </a:solidFill>
                        </a:rPr>
                        <a:t>Bronze</a:t>
                      </a:r>
                      <a:r>
                        <a:rPr lang="en-GB" sz="1200" dirty="0">
                          <a:solidFill>
                            <a:schemeClr val="tx1"/>
                          </a:solidFill>
                        </a:rPr>
                        <a:t> - For 50% of the product by weight, incorporate materials that are compatible with the intended cycling pathway(s).</a:t>
                      </a:r>
                    </a:p>
                    <a:p>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Silver</a:t>
                      </a:r>
                      <a:r>
                        <a:rPr lang="en-NL" sz="1200" dirty="0"/>
                        <a:t> - </a:t>
                      </a:r>
                      <a:r>
                        <a:rPr lang="en-GB" sz="1200" dirty="0"/>
                        <a:t>For 70% of the product by weight, incorporate materials that are compatible with the intended cycling pathway(s).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For 90% of the product by weight, incorporate materials that are compatible with the intended cycling pathway(s) and have high-value technical or biological cycling potential.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99% of the product by weight, incorporate materials that are compatible with the intended cycling pathway(s).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GB" sz="1200" dirty="0"/>
                    </a:p>
                    <a:p>
                      <a:r>
                        <a:rPr lang="en-GB" sz="1200" dirty="0"/>
                        <a:t>This requirement may help EEE companies achieve alignment with the EU Taxonomy's technical screening criteria for the </a:t>
                      </a:r>
                      <a:r>
                        <a:rPr lang="en-GB" sz="1200" i="1" dirty="0"/>
                        <a:t>MANUFACTURE OF ELECTRICAL AND ELECTRONIC EQUIPMENT</a:t>
                      </a:r>
                      <a:r>
                        <a:rPr lang="en-GB" sz="1200" dirty="0"/>
                        <a:t> (EU Taxonomy, Environmental Delegated Act, Annex II, Section 1.2) to be considered as a contribution to the </a:t>
                      </a:r>
                      <a:r>
                        <a:rPr lang="en-GB" sz="1200" b="1" dirty="0"/>
                        <a:t>Transition to a Circular Economy</a:t>
                      </a:r>
                      <a:r>
                        <a:rPr lang="en-GB" sz="1200" dirty="0"/>
                        <a:t>. </a:t>
                      </a:r>
                    </a:p>
                    <a:p>
                      <a:endParaRPr lang="en-GB" sz="1200" dirty="0"/>
                    </a:p>
                    <a:p>
                      <a:r>
                        <a:rPr lang="en-GB" sz="1200" dirty="0"/>
                        <a:t>Design for recyclability is one among several technical screening sub-criteria specific to EEE. To meet the criterion 'design for recyclability,' the company must demonstrate 'superior recyclability' and comply with several specific requirements for the design for recyclability in manufacturing the EEE, listed below. The EEE's recyclability must be assessed based on EN 45555:2019 or another derivative product-specific EN standard.</a:t>
                      </a:r>
                    </a:p>
                    <a:p>
                      <a:endParaRPr lang="en-GB" sz="1200" dirty="0"/>
                    </a:p>
                    <a:p>
                      <a:r>
                        <a:rPr lang="en-GB" sz="1200" dirty="0"/>
                        <a:t>The following criteria must be met:</a:t>
                      </a:r>
                    </a:p>
                    <a:p>
                      <a:r>
                        <a:rPr lang="en-GB" sz="1200" dirty="0"/>
                        <a:t>(a) single polymer or recyclable polymer blends are used;</a:t>
                      </a:r>
                    </a:p>
                    <a:p>
                      <a:r>
                        <a:rPr lang="en-GB" sz="1200" dirty="0"/>
                        <a:t>(b) plastic enclosures do not contain moulded-in or glue-on metal;</a:t>
                      </a:r>
                    </a:p>
                    <a:p>
                      <a:r>
                        <a:rPr lang="en-GB" sz="1200" dirty="0"/>
                        <a:t>(c) materials which cannot be recycled together are easy to access and have the ability to be separated;</a:t>
                      </a:r>
                    </a:p>
                    <a:p>
                      <a:r>
                        <a:rPr lang="en-GB" sz="1200" dirty="0"/>
                        <a:t>(d) improving recyclability does not harm the durability of the system itself;</a:t>
                      </a:r>
                    </a:p>
                    <a:p>
                      <a:r>
                        <a:rPr lang="en-GB" sz="1200" dirty="0"/>
                        <a:t>(e) parts of the product containing substances, mixtures and components that are to be removed during depollution are easy to identify, such as through marking for sorting provided by the manufacturer, and visible on the product;</a:t>
                      </a:r>
                    </a:p>
                    <a:p>
                      <a:r>
                        <a:rPr lang="en-GB" sz="1200" dirty="0"/>
                        <a:t>(f) printed circuit boards, hard disc drives (HDDs), electric motors, permanent magnets, batteries, fluorescent powders, or any other components identified in Union legislation to be of high critical raw materials recovery potential are easy to access and to remove from the product;</a:t>
                      </a:r>
                    </a:p>
                    <a:p>
                      <a:r>
                        <a:rPr lang="en-GB" sz="1200" dirty="0"/>
                        <a:t>(g) parts that reduce the recyclability according to the reference scenario for the end-of-life treatment of products, such as plastic using certain fillers or certain flame retardants, are easy to access and remove;</a:t>
                      </a:r>
                    </a:p>
                    <a:p>
                      <a:r>
                        <a:rPr lang="en-GB" sz="1200" dirty="0"/>
                        <a:t>(h) joining, fastening or sealing techniques do not prevent the safe and readily achievable removal of the components specified in Directive 2012/19/EU or in Regulation (EU) 2023/1542 of the European Parliament and of the Council on batteries and waste batteries(35), where present.</a:t>
                      </a:r>
                    </a:p>
                  </a:txBody>
                  <a:tcPr/>
                </a:tc>
                <a:extLst>
                  <a:ext uri="{0D108BD9-81ED-4DB2-BD59-A6C34878D82A}">
                    <a16:rowId xmlns:a16="http://schemas.microsoft.com/office/drawing/2014/main" val="2749379628"/>
                  </a:ext>
                </a:extLst>
              </a:tr>
            </a:tbl>
          </a:graphicData>
        </a:graphic>
      </p:graphicFrame>
    </p:spTree>
    <p:extLst>
      <p:ext uri="{BB962C8B-B14F-4D97-AF65-F5344CB8AC3E}">
        <p14:creationId xmlns:p14="http://schemas.microsoft.com/office/powerpoint/2010/main" val="2900878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DECE8-8FB2-BF9C-5B25-1B4B13486F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D2B3DD-4D6A-00C9-C24B-97F582E3C5BF}"/>
              </a:ext>
            </a:extLst>
          </p:cNvPr>
          <p:cNvSpPr>
            <a:spLocks noGrp="1"/>
          </p:cNvSpPr>
          <p:nvPr>
            <p:ph type="sldNum" sz="quarter" idx="12"/>
          </p:nvPr>
        </p:nvSpPr>
        <p:spPr/>
        <p:txBody>
          <a:bodyPr/>
          <a:lstStyle/>
          <a:p>
            <a:fld id="{A6B50053-EC5D-F648-9B13-092A20055004}" type="slidenum">
              <a:rPr lang="en-US" smtClean="0"/>
              <a:pPr/>
              <a:t>38</a:t>
            </a:fld>
            <a:endParaRPr lang="en-US" dirty="0"/>
          </a:p>
        </p:txBody>
      </p:sp>
      <p:graphicFrame>
        <p:nvGraphicFramePr>
          <p:cNvPr id="5" name="Table 4">
            <a:extLst>
              <a:ext uri="{FF2B5EF4-FFF2-40B4-BE49-F238E27FC236}">
                <a16:creationId xmlns:a16="http://schemas.microsoft.com/office/drawing/2014/main" id="{C86B526B-4E4E-A446-914F-A669ED37304E}"/>
              </a:ext>
            </a:extLst>
          </p:cNvPr>
          <p:cNvGraphicFramePr>
            <a:graphicFrameLocks noGrp="1"/>
          </p:cNvGraphicFramePr>
          <p:nvPr>
            <p:extLst>
              <p:ext uri="{D42A27DB-BD31-4B8C-83A1-F6EECF244321}">
                <p14:modId xmlns:p14="http://schemas.microsoft.com/office/powerpoint/2010/main" val="2217794767"/>
              </p:ext>
            </p:extLst>
          </p:nvPr>
        </p:nvGraphicFramePr>
        <p:xfrm>
          <a:off x="691503" y="817880"/>
          <a:ext cx="11008932" cy="420624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483496">
                <a:tc>
                  <a:txBody>
                    <a:bodyPr/>
                    <a:lstStyle/>
                    <a:p>
                      <a:r>
                        <a:rPr lang="en-GB" sz="1200" b="1" dirty="0">
                          <a:solidFill>
                            <a:schemeClr val="tx1"/>
                          </a:solidFill>
                        </a:rPr>
                        <a:t>5.4 Material Compatibility for Technical and/or Biological Cycles</a:t>
                      </a:r>
                    </a:p>
                    <a:p>
                      <a:endParaRPr lang="en-GB" sz="1200" dirty="0">
                        <a:solidFill>
                          <a:schemeClr val="tx1"/>
                        </a:solidFill>
                      </a:endParaRPr>
                    </a:p>
                    <a:p>
                      <a:r>
                        <a:rPr lang="en-GB" sz="1200" b="1" dirty="0">
                          <a:solidFill>
                            <a:schemeClr val="tx1"/>
                          </a:solidFill>
                        </a:rPr>
                        <a:t>Bronze</a:t>
                      </a:r>
                      <a:r>
                        <a:rPr lang="en-GB" sz="1200" dirty="0">
                          <a:solidFill>
                            <a:schemeClr val="tx1"/>
                          </a:solidFill>
                        </a:rPr>
                        <a:t> - For 50% of the product by weight, incorporate materials that are compatible with the intended cycling pathway(s).</a:t>
                      </a:r>
                    </a:p>
                    <a:p>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Silver</a:t>
                      </a:r>
                      <a:r>
                        <a:rPr lang="en-NL" sz="1200" dirty="0"/>
                        <a:t> - </a:t>
                      </a:r>
                      <a:r>
                        <a:rPr lang="en-GB" sz="1200" dirty="0"/>
                        <a:t>For 70% of the product by weight, incorporate materials that are compatible with the intended cycling pathway(s).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For 90% of the product by weight, incorporate materials that are compatible with the intended cycling pathway(s) and have high-value technical or biological cycling potential.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99% of the product by weight, incorporate materials that are compatible with the intended cycling pathway(s).</a:t>
                      </a:r>
                      <a:endParaRPr lang="en-NL" sz="1200" dirty="0"/>
                    </a:p>
                  </a:txBody>
                  <a:tcPr/>
                </a:tc>
                <a:tc>
                  <a:txBody>
                    <a:bodyPr/>
                    <a:lstStyle/>
                    <a:p>
                      <a:r>
                        <a:rPr lang="en-GB" sz="1200" dirty="0"/>
                        <a:t>Note that C2CPII plans to further refine the Product Circularity section of the standard to address certain product types (including EEE) more specifically in future.</a:t>
                      </a:r>
                    </a:p>
                    <a:p>
                      <a:endParaRPr lang="en-GB" sz="1200" dirty="0"/>
                    </a:p>
                    <a:p>
                      <a:r>
                        <a:rPr lang="en-GB" sz="1200" dirty="0"/>
                        <a:t>Additionally, the DNSH criteria, </a:t>
                      </a:r>
                      <a:r>
                        <a:rPr lang="en-GB" sz="1200" b="1" dirty="0"/>
                        <a:t>Transition to the Circular Economy</a:t>
                      </a:r>
                      <a:r>
                        <a:rPr lang="en-GB" sz="1200" dirty="0"/>
                        <a:t>, for the following economic activities also require that techniques to support design for recyclability are adopted as feasible. This requirement always applies in the context of specific sustainability objectives:</a:t>
                      </a:r>
                    </a:p>
                    <a:p>
                      <a:pPr marL="171450" indent="-171450">
                        <a:buFont typeface="Arial" panose="020B0604020202020204" pitchFamily="34" charset="0"/>
                        <a:buChar char="•"/>
                      </a:pPr>
                      <a:r>
                        <a:rPr lang="en-GB" sz="1200" i="1" dirty="0"/>
                        <a:t>MANUFACTURE, INSTALLATION ADN ASSOCIATED SERVICES FOR LEAKAGE CONTROL TECHNOLOGIES ENABLING LEAKAGE REDUCTION AND PREVENTION IN WATER SUPPLY SYSTEMS </a:t>
                      </a:r>
                      <a:r>
                        <a:rPr lang="en-GB" sz="1200" dirty="0"/>
                        <a:t>(EU Taxonomy, Environmental Delegated Act, Annex I, Section 1.1 (contribution to</a:t>
                      </a:r>
                      <a:r>
                        <a:rPr lang="en-GB" sz="1200" b="0" dirty="0"/>
                        <a:t> the </a:t>
                      </a:r>
                      <a:r>
                        <a:rPr lang="en-GB" sz="1200" b="1" dirty="0"/>
                        <a:t>Sustainable Use and Protection of Water and Marine Resources</a:t>
                      </a:r>
                      <a:r>
                        <a:rPr lang="en-GB" sz="1200" dirty="0"/>
                        <a:t>))</a:t>
                      </a:r>
                    </a:p>
                    <a:p>
                      <a:pPr marL="171450" indent="-171450">
                        <a:buFont typeface="Arial" panose="020B0604020202020204" pitchFamily="34" charset="0"/>
                        <a:buChar char="•"/>
                      </a:pPr>
                      <a:r>
                        <a:rPr lang="en-GB" sz="1200" i="1" dirty="0"/>
                        <a:t>MANUFACTURE OF PLASTIC PACKAGING GOODS </a:t>
                      </a:r>
                      <a:r>
                        <a:rPr lang="en-GB" sz="1200" dirty="0"/>
                        <a:t>(EU Taxonomy, Environmental Delegated Act, Annex II, Section 1.1 (contribution to the </a:t>
                      </a:r>
                      <a:r>
                        <a:rPr lang="en-GB" sz="1200" b="1" dirty="0"/>
                        <a:t>Transition to a Circular Economy</a:t>
                      </a:r>
                      <a:r>
                        <a:rPr lang="en-GB" sz="1200" dirty="0"/>
                        <a:t>)) [the requirements here are detailed and extensive]</a:t>
                      </a:r>
                    </a:p>
                    <a:p>
                      <a:pPr marL="171450" indent="-171450">
                        <a:buFont typeface="Arial" panose="020B0604020202020204" pitchFamily="34" charset="0"/>
                        <a:buChar char="•"/>
                      </a:pPr>
                      <a:r>
                        <a:rPr lang="en-GB" sz="1200" i="1" dirty="0"/>
                        <a:t>MANUFACTURE OF ACTIVE PHARMACEUTICAL INGREDIENTS (API) OR ACTIVE SUBSTANCES  </a:t>
                      </a:r>
                      <a:r>
                        <a:rPr lang="en-GB" sz="1200" dirty="0"/>
                        <a:t>(EU Taxonomy, Environmental Delegated Act, Annex III, Section 1.1 (contribution to </a:t>
                      </a:r>
                      <a:r>
                        <a:rPr lang="en-GB" sz="1200" b="1" dirty="0"/>
                        <a:t>Pollution Prevention and Control</a:t>
                      </a:r>
                      <a:r>
                        <a:rPr lang="en-GB" sz="1200" dirty="0"/>
                        <a:t>))</a:t>
                      </a:r>
                    </a:p>
                    <a:p>
                      <a:pPr marL="171450" indent="-171450">
                        <a:buFont typeface="Arial" panose="020B0604020202020204" pitchFamily="34" charset="0"/>
                        <a:buChar char="•"/>
                      </a:pPr>
                      <a:r>
                        <a:rPr lang="en-GB" sz="1200" i="1" dirty="0"/>
                        <a:t>MANUFACTURE OF MEDICINAL PRODUCTS </a:t>
                      </a:r>
                      <a:r>
                        <a:rPr lang="en-GB" sz="1200" dirty="0"/>
                        <a:t>(EU Taxonomy, Environmental Delegated Act, Annex III, Section 1.2 (contribution to </a:t>
                      </a:r>
                      <a:r>
                        <a:rPr lang="en-GB" sz="1200" b="1" dirty="0"/>
                        <a:t>Pollution Prevention and Control</a:t>
                      </a:r>
                      <a:r>
                        <a:rPr lang="en-GB" sz="1200" dirty="0"/>
                        <a:t>))</a:t>
                      </a:r>
                    </a:p>
                  </a:txBody>
                  <a:tcPr/>
                </a:tc>
                <a:extLst>
                  <a:ext uri="{0D108BD9-81ED-4DB2-BD59-A6C34878D82A}">
                    <a16:rowId xmlns:a16="http://schemas.microsoft.com/office/drawing/2014/main" val="2749379628"/>
                  </a:ext>
                </a:extLst>
              </a:tr>
            </a:tbl>
          </a:graphicData>
        </a:graphic>
      </p:graphicFrame>
    </p:spTree>
    <p:extLst>
      <p:ext uri="{BB962C8B-B14F-4D97-AF65-F5344CB8AC3E}">
        <p14:creationId xmlns:p14="http://schemas.microsoft.com/office/powerpoint/2010/main" val="2512245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979228702"/>
              </p:ext>
            </p:extLst>
          </p:nvPr>
        </p:nvGraphicFramePr>
        <p:xfrm>
          <a:off x="691503" y="817880"/>
          <a:ext cx="11008932" cy="594360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518327">
                <a:tc>
                  <a:txBody>
                    <a:bodyPr/>
                    <a:lstStyle/>
                    <a:p>
                      <a:r>
                        <a:rPr lang="en-GB" sz="1200" b="1" dirty="0"/>
                        <a:t>5.5 Circularity Data and Cycling Instructions </a:t>
                      </a:r>
                    </a:p>
                    <a:p>
                      <a:endParaRPr lang="en-GB" sz="1200" dirty="0"/>
                    </a:p>
                    <a:p>
                      <a:r>
                        <a:rPr lang="en-GB" sz="1200" b="1" dirty="0"/>
                        <a:t>Bronze</a:t>
                      </a:r>
                      <a:r>
                        <a:rPr lang="en-GB" sz="1200" dirty="0"/>
                        <a:t> - Make data to support cycling of the product in its intended pathway(s) and instructions for how to cycle the product publicly available. </a:t>
                      </a:r>
                      <a:endParaRPr lang="en-NL" sz="1200" dirty="0"/>
                    </a:p>
                  </a:txBody>
                  <a:tcPr/>
                </a:tc>
                <a:tc>
                  <a:txBody>
                    <a:bodyPr/>
                    <a:lstStyle/>
                    <a:p>
                      <a:r>
                        <a:rPr lang="en-NL" sz="1200" dirty="0"/>
                        <a:t>Not applicable.</a:t>
                      </a:r>
                    </a:p>
                  </a:txBody>
                  <a:tcPr/>
                </a:tc>
                <a:extLst>
                  <a:ext uri="{0D108BD9-81ED-4DB2-BD59-A6C34878D82A}">
                    <a16:rowId xmlns:a16="http://schemas.microsoft.com/office/drawing/2014/main" val="39128301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5.6 Circular Design Opportunities and Innovation</a:t>
                      </a:r>
                      <a:endParaRPr lang="en-NL" sz="1200" dirty="0"/>
                    </a:p>
                    <a:p>
                      <a:endParaRPr lang="en-NL" sz="1200" dirty="0"/>
                    </a:p>
                    <a:p>
                      <a:r>
                        <a:rPr lang="en-GB" sz="1200" b="1" dirty="0"/>
                        <a:t>Silver</a:t>
                      </a:r>
                      <a:r>
                        <a:rPr lang="en-GB" sz="1200" dirty="0"/>
                        <a:t> - Develop a plan for implementing a circular design opportunity or innovation that increases product circularity.</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endParaRPr lang="en-GB" sz="1200" dirty="0"/>
                    </a:p>
                    <a:p>
                      <a:endParaRPr lang="en-NL" sz="1200" dirty="0"/>
                    </a:p>
                    <a:p>
                      <a:r>
                        <a:rPr lang="en-GB" sz="1200" dirty="0"/>
                        <a:t>So long as this plan is tied to the achievement of alignment with all relevant criteria for economic activity in the scope of the EU Taxonomy, then this can be integrated into companies' disclosure requirements for the EU Taxonomy. </a:t>
                      </a:r>
                    </a:p>
                    <a:p>
                      <a:endParaRPr lang="en-GB" sz="1200" dirty="0"/>
                    </a:p>
                    <a:p>
                      <a:r>
                        <a:rPr lang="en-GB" sz="1200" dirty="0"/>
                        <a:t>Some possible economic activities to explore here are: </a:t>
                      </a:r>
                    </a:p>
                    <a:p>
                      <a:pPr marL="171450" indent="-171450">
                        <a:buFont typeface="Arial" panose="020B0604020202020204" pitchFamily="34" charset="0"/>
                        <a:buChar char="•"/>
                      </a:pPr>
                      <a:r>
                        <a:rPr lang="en-GB" sz="1200" i="1" dirty="0"/>
                        <a:t>COLLECTION AND TRANSPORTATION OF NON-HAZARDOUS AND HAZARDOUS WASTE </a:t>
                      </a:r>
                      <a:r>
                        <a:rPr lang="en-GB" sz="1200" dirty="0"/>
                        <a:t>(EU Taxonomy Environmental Delegated Act 2023/2486, Annex II Section 2.3)</a:t>
                      </a:r>
                    </a:p>
                    <a:p>
                      <a:pPr marL="171450" indent="-171450">
                        <a:buFont typeface="Arial" panose="020B0604020202020204" pitchFamily="34" charset="0"/>
                        <a:buChar char="•"/>
                      </a:pPr>
                      <a:r>
                        <a:rPr lang="en-GB" sz="1200" i="1" dirty="0"/>
                        <a:t>DEPOLLUTION AND DISMANTLING OF END-OF-LIFE PRODUCTS </a:t>
                      </a:r>
                      <a:r>
                        <a:rPr lang="en-GB" sz="1200" dirty="0"/>
                        <a:t>(EU Taxonomy Environmental Delegated Act 2023/2486, Annex II Section 2.6)</a:t>
                      </a:r>
                    </a:p>
                    <a:p>
                      <a:pPr marL="171450" indent="-171450">
                        <a:buFont typeface="Arial" panose="020B0604020202020204" pitchFamily="34" charset="0"/>
                        <a:buChar char="•"/>
                      </a:pPr>
                      <a:r>
                        <a:rPr lang="en-GB" sz="1200" i="1" dirty="0"/>
                        <a:t>RECOVERY OF BIO-WASTE BY ANAEROBIC DIGESTION OR COMPOSTING </a:t>
                      </a:r>
                      <a:r>
                        <a:rPr lang="en-GB" sz="1200" dirty="0"/>
                        <a:t>(EU Taxonomy Environmental Delegated Act 2023/2486, Annex II Section 2.5)</a:t>
                      </a:r>
                    </a:p>
                    <a:p>
                      <a:pPr marL="171450" indent="-171450">
                        <a:buFont typeface="Arial" panose="020B0604020202020204" pitchFamily="34" charset="0"/>
                        <a:buChar char="•"/>
                      </a:pPr>
                      <a:r>
                        <a:rPr lang="en-GB" sz="1200" i="1" dirty="0"/>
                        <a:t>COLLECTION AND TRANSPORT OF NON-HAZARDOUS WASTE IN SOURCE-SEGREGATED FRACTIONS </a:t>
                      </a:r>
                      <a:r>
                        <a:rPr lang="en-GB" sz="1200" dirty="0"/>
                        <a:t>(EU Taxonomy Climate Delegated Act 2023/2486, Annex I Section 5.5 &amp; Annex II Section 5.5)</a:t>
                      </a:r>
                    </a:p>
                    <a:p>
                      <a:pPr marL="171450" indent="-171450">
                        <a:buFont typeface="Arial" panose="020B0604020202020204" pitchFamily="34" charset="0"/>
                        <a:buChar char="•"/>
                      </a:pPr>
                      <a:r>
                        <a:rPr lang="en-GB" sz="1200" i="1" dirty="0"/>
                        <a:t>ANAEROBIC DIGESTION OF SEWAGE SLUDGE </a:t>
                      </a:r>
                      <a:r>
                        <a:rPr lang="en-GB" sz="1200" dirty="0"/>
                        <a:t>(EU Taxonomy Climate Delegated Act 2023/2486, Annex I Section 5.6 &amp; Annex II Section 5.6)</a:t>
                      </a:r>
                    </a:p>
                    <a:p>
                      <a:pPr marL="171450" indent="-171450">
                        <a:buFont typeface="Arial" panose="020B0604020202020204" pitchFamily="34" charset="0"/>
                        <a:buChar char="•"/>
                      </a:pPr>
                      <a:r>
                        <a:rPr lang="en-GB" sz="1200" i="1" dirty="0"/>
                        <a:t>ANAEROBIC DIGESTION OF BIO-WASTE </a:t>
                      </a:r>
                      <a:r>
                        <a:rPr lang="en-GB" sz="1200" dirty="0"/>
                        <a:t>(EU Taxonomy Climate Delegated Act 2023/2486, Annex I Section 5.7 &amp; Annex II Section 5.7)</a:t>
                      </a:r>
                    </a:p>
                    <a:p>
                      <a:pPr marL="171450" indent="-171450">
                        <a:buFont typeface="Arial" panose="020B0604020202020204" pitchFamily="34" charset="0"/>
                        <a:buChar char="•"/>
                      </a:pPr>
                      <a:r>
                        <a:rPr lang="en-GB" sz="1200" i="1" dirty="0"/>
                        <a:t>COMPOSTING OF BIOWASTE </a:t>
                      </a:r>
                      <a:r>
                        <a:rPr lang="en-GB" sz="1200" dirty="0"/>
                        <a:t>(EU Taxonomy Climate Delegated Act 2023/2486, Annex I Section 5.8 &amp; Annex II Section 5.8)</a:t>
                      </a:r>
                    </a:p>
                    <a:p>
                      <a:pPr marL="171450" indent="-171450">
                        <a:buFont typeface="Arial" panose="020B0604020202020204" pitchFamily="34" charset="0"/>
                        <a:buChar char="•"/>
                      </a:pPr>
                      <a:r>
                        <a:rPr lang="en-GB" sz="1200" i="1" dirty="0"/>
                        <a:t>MATERIAL RECOVERY FROM NON-HAZARDOUS WASTE </a:t>
                      </a:r>
                      <a:r>
                        <a:rPr lang="en-GB" sz="1200" dirty="0"/>
                        <a:t>(EU Taxonomy Climate Delegated Act 2023/2486, Annex I Section 5.9 &amp; Annex II Section 5.9)</a:t>
                      </a:r>
                      <a:endParaRPr lang="en-NL" sz="1200" dirty="0"/>
                    </a:p>
                  </a:txBody>
                  <a:tcPr/>
                </a:tc>
                <a:extLst>
                  <a:ext uri="{0D108BD9-81ED-4DB2-BD59-A6C34878D82A}">
                    <a16:rowId xmlns:a16="http://schemas.microsoft.com/office/drawing/2014/main" val="296582343"/>
                  </a:ext>
                </a:extLst>
              </a:tr>
            </a:tbl>
          </a:graphicData>
        </a:graphic>
      </p:graphicFrame>
    </p:spTree>
    <p:extLst>
      <p:ext uri="{BB962C8B-B14F-4D97-AF65-F5344CB8AC3E}">
        <p14:creationId xmlns:p14="http://schemas.microsoft.com/office/powerpoint/2010/main" val="113962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1D4E-3E61-63D1-7963-8CD4D51BD809}"/>
              </a:ext>
            </a:extLst>
          </p:cNvPr>
          <p:cNvSpPr>
            <a:spLocks noGrp="1"/>
          </p:cNvSpPr>
          <p:nvPr>
            <p:ph type="title"/>
          </p:nvPr>
        </p:nvSpPr>
        <p:spPr/>
        <p:txBody>
          <a:bodyPr/>
          <a:lstStyle/>
          <a:p>
            <a:r>
              <a:rPr lang="en-GB" dirty="0"/>
              <a:t>How do you navigate the EU Taxonomy?</a:t>
            </a:r>
          </a:p>
        </p:txBody>
      </p:sp>
      <p:sp>
        <p:nvSpPr>
          <p:cNvPr id="3" name="Slide Number Placeholder 2">
            <a:extLst>
              <a:ext uri="{FF2B5EF4-FFF2-40B4-BE49-F238E27FC236}">
                <a16:creationId xmlns:a16="http://schemas.microsoft.com/office/drawing/2014/main" id="{346EE4E0-078F-2DCF-4D09-728B1A4D0A07}"/>
              </a:ext>
            </a:extLst>
          </p:cNvPr>
          <p:cNvSpPr>
            <a:spLocks noGrp="1"/>
          </p:cNvSpPr>
          <p:nvPr>
            <p:ph type="sldNum" sz="quarter" idx="10"/>
          </p:nvPr>
        </p:nvSpPr>
        <p:spPr/>
        <p:txBody>
          <a:bodyPr/>
          <a:lstStyle/>
          <a:p>
            <a:fld id="{A6B50053-EC5D-F648-9B13-092A20055004}" type="slidenum">
              <a:rPr lang="en-US" smtClean="0"/>
              <a:pPr/>
              <a:t>4</a:t>
            </a:fld>
            <a:endParaRPr lang="en-US" dirty="0"/>
          </a:p>
        </p:txBody>
      </p:sp>
      <p:sp>
        <p:nvSpPr>
          <p:cNvPr id="4" name="TextBox 3">
            <a:extLst>
              <a:ext uri="{FF2B5EF4-FFF2-40B4-BE49-F238E27FC236}">
                <a16:creationId xmlns:a16="http://schemas.microsoft.com/office/drawing/2014/main" id="{BD9E449A-991D-5316-F97D-9F175036BF10}"/>
              </a:ext>
            </a:extLst>
          </p:cNvPr>
          <p:cNvSpPr txBox="1"/>
          <p:nvPr/>
        </p:nvSpPr>
        <p:spPr>
          <a:xfrm>
            <a:off x="734562" y="2040367"/>
            <a:ext cx="10965873" cy="369332"/>
          </a:xfrm>
          <a:prstGeom prst="rect">
            <a:avLst/>
          </a:prstGeom>
          <a:noFill/>
        </p:spPr>
        <p:txBody>
          <a:bodyPr wrap="square">
            <a:spAutoFit/>
          </a:bodyPr>
          <a:lstStyle/>
          <a:p>
            <a:r>
              <a:rPr lang="en-US" sz="1800" dirty="0">
                <a:solidFill>
                  <a:schemeClr val="accent1"/>
                </a:solidFill>
              </a:rPr>
              <a:t>Companies can evaluate their alignment with the EU Taxonomy by following these four essential steps:</a:t>
            </a:r>
          </a:p>
        </p:txBody>
      </p:sp>
      <p:grpSp>
        <p:nvGrpSpPr>
          <p:cNvPr id="18" name="Group 17">
            <a:extLst>
              <a:ext uri="{FF2B5EF4-FFF2-40B4-BE49-F238E27FC236}">
                <a16:creationId xmlns:a16="http://schemas.microsoft.com/office/drawing/2014/main" id="{62E7CB64-1CAB-F336-C911-9230A59A6726}"/>
              </a:ext>
            </a:extLst>
          </p:cNvPr>
          <p:cNvGrpSpPr/>
          <p:nvPr/>
        </p:nvGrpSpPr>
        <p:grpSpPr>
          <a:xfrm>
            <a:off x="1259173" y="2802762"/>
            <a:ext cx="11931491" cy="3186859"/>
            <a:chOff x="644576" y="2668249"/>
            <a:chExt cx="11931491" cy="3186859"/>
          </a:xfrm>
        </p:grpSpPr>
        <p:sp>
          <p:nvSpPr>
            <p:cNvPr id="5" name="Oval 4">
              <a:extLst>
                <a:ext uri="{FF2B5EF4-FFF2-40B4-BE49-F238E27FC236}">
                  <a16:creationId xmlns:a16="http://schemas.microsoft.com/office/drawing/2014/main" id="{A783D77F-39F3-4177-0F69-1CFC5154C19F}"/>
                </a:ext>
              </a:extLst>
            </p:cNvPr>
            <p:cNvSpPr/>
            <p:nvPr/>
          </p:nvSpPr>
          <p:spPr>
            <a:xfrm>
              <a:off x="644577" y="2668249"/>
              <a:ext cx="674557" cy="61459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9B9E51CE-D19D-AFEB-1BAF-862212E1DD9B}"/>
                </a:ext>
              </a:extLst>
            </p:cNvPr>
            <p:cNvSpPr/>
            <p:nvPr/>
          </p:nvSpPr>
          <p:spPr>
            <a:xfrm>
              <a:off x="644577" y="3528009"/>
              <a:ext cx="674557" cy="61459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F357DD5-91E0-7118-64A0-40376339F434}"/>
                </a:ext>
              </a:extLst>
            </p:cNvPr>
            <p:cNvSpPr/>
            <p:nvPr/>
          </p:nvSpPr>
          <p:spPr>
            <a:xfrm>
              <a:off x="644577" y="4384260"/>
              <a:ext cx="674557" cy="61459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8831B671-42AB-3194-124C-0061F601FF4C}"/>
                </a:ext>
              </a:extLst>
            </p:cNvPr>
            <p:cNvSpPr/>
            <p:nvPr/>
          </p:nvSpPr>
          <p:spPr>
            <a:xfrm>
              <a:off x="644576" y="5240511"/>
              <a:ext cx="674557" cy="61459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C764AACD-507B-2C2E-1542-5002B8FCC6C5}"/>
                </a:ext>
              </a:extLst>
            </p:cNvPr>
            <p:cNvSpPr txBox="1"/>
            <p:nvPr/>
          </p:nvSpPr>
          <p:spPr>
            <a:xfrm>
              <a:off x="644576" y="2792433"/>
              <a:ext cx="674557" cy="369332"/>
            </a:xfrm>
            <a:prstGeom prst="rect">
              <a:avLst/>
            </a:prstGeom>
            <a:no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1</a:t>
              </a:r>
            </a:p>
          </p:txBody>
        </p:sp>
        <p:sp>
          <p:nvSpPr>
            <p:cNvPr id="11" name="TextBox 10">
              <a:extLst>
                <a:ext uri="{FF2B5EF4-FFF2-40B4-BE49-F238E27FC236}">
                  <a16:creationId xmlns:a16="http://schemas.microsoft.com/office/drawing/2014/main" id="{C1F4EE0B-E86D-0041-FB29-6EEC0AAC9AB7}"/>
                </a:ext>
              </a:extLst>
            </p:cNvPr>
            <p:cNvSpPr txBox="1"/>
            <p:nvPr/>
          </p:nvSpPr>
          <p:spPr>
            <a:xfrm>
              <a:off x="644576" y="3646342"/>
              <a:ext cx="674557" cy="369332"/>
            </a:xfrm>
            <a:prstGeom prst="rect">
              <a:avLst/>
            </a:prstGeom>
            <a:no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2</a:t>
              </a:r>
            </a:p>
          </p:txBody>
        </p:sp>
        <p:sp>
          <p:nvSpPr>
            <p:cNvPr id="12" name="TextBox 11">
              <a:extLst>
                <a:ext uri="{FF2B5EF4-FFF2-40B4-BE49-F238E27FC236}">
                  <a16:creationId xmlns:a16="http://schemas.microsoft.com/office/drawing/2014/main" id="{72611FEA-7C65-FB9C-9874-3E977479A988}"/>
                </a:ext>
              </a:extLst>
            </p:cNvPr>
            <p:cNvSpPr txBox="1"/>
            <p:nvPr/>
          </p:nvSpPr>
          <p:spPr>
            <a:xfrm>
              <a:off x="652069" y="4496650"/>
              <a:ext cx="674557" cy="369332"/>
            </a:xfrm>
            <a:prstGeom prst="rect">
              <a:avLst/>
            </a:prstGeom>
            <a:no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3</a:t>
              </a:r>
            </a:p>
          </p:txBody>
        </p:sp>
        <p:sp>
          <p:nvSpPr>
            <p:cNvPr id="13" name="TextBox 12">
              <a:extLst>
                <a:ext uri="{FF2B5EF4-FFF2-40B4-BE49-F238E27FC236}">
                  <a16:creationId xmlns:a16="http://schemas.microsoft.com/office/drawing/2014/main" id="{A519213F-447F-091A-5ADE-A50469B42A7A}"/>
                </a:ext>
              </a:extLst>
            </p:cNvPr>
            <p:cNvSpPr txBox="1"/>
            <p:nvPr/>
          </p:nvSpPr>
          <p:spPr>
            <a:xfrm>
              <a:off x="652069" y="5363143"/>
              <a:ext cx="674557" cy="369332"/>
            </a:xfrm>
            <a:prstGeom prst="rect">
              <a:avLst/>
            </a:prstGeom>
            <a:no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4</a:t>
              </a:r>
            </a:p>
          </p:txBody>
        </p:sp>
        <p:sp>
          <p:nvSpPr>
            <p:cNvPr id="14" name="TextBox 13">
              <a:extLst>
                <a:ext uri="{FF2B5EF4-FFF2-40B4-BE49-F238E27FC236}">
                  <a16:creationId xmlns:a16="http://schemas.microsoft.com/office/drawing/2014/main" id="{982B9A0B-8F09-DD28-11CF-FD446AB2D9DF}"/>
                </a:ext>
              </a:extLst>
            </p:cNvPr>
            <p:cNvSpPr txBox="1"/>
            <p:nvPr/>
          </p:nvSpPr>
          <p:spPr>
            <a:xfrm>
              <a:off x="1610193" y="3615830"/>
              <a:ext cx="10965873" cy="400110"/>
            </a:xfrm>
            <a:prstGeom prst="rect">
              <a:avLst/>
            </a:prstGeom>
            <a:noFill/>
          </p:spPr>
          <p:txBody>
            <a:bodyPr wrap="square">
              <a:spAutoFit/>
            </a:bodyPr>
            <a:lstStyle/>
            <a:p>
              <a:r>
                <a:rPr lang="en-US" sz="2000" dirty="0">
                  <a:solidFill>
                    <a:schemeClr val="accent1"/>
                  </a:solidFill>
                </a:rPr>
                <a:t>Assess if these are Taxonomy-aligned activities</a:t>
              </a:r>
            </a:p>
          </p:txBody>
        </p:sp>
        <p:sp>
          <p:nvSpPr>
            <p:cNvPr id="15" name="TextBox 14">
              <a:extLst>
                <a:ext uri="{FF2B5EF4-FFF2-40B4-BE49-F238E27FC236}">
                  <a16:creationId xmlns:a16="http://schemas.microsoft.com/office/drawing/2014/main" id="{8A402037-7568-B898-EB3B-1AF82003744C}"/>
                </a:ext>
              </a:extLst>
            </p:cNvPr>
            <p:cNvSpPr txBox="1"/>
            <p:nvPr/>
          </p:nvSpPr>
          <p:spPr>
            <a:xfrm>
              <a:off x="1610193" y="4515736"/>
              <a:ext cx="10965873" cy="400110"/>
            </a:xfrm>
            <a:prstGeom prst="rect">
              <a:avLst/>
            </a:prstGeom>
            <a:noFill/>
          </p:spPr>
          <p:txBody>
            <a:bodyPr wrap="square">
              <a:spAutoFit/>
            </a:bodyPr>
            <a:lstStyle/>
            <a:p>
              <a:r>
                <a:rPr lang="en-US" sz="2000" dirty="0">
                  <a:solidFill>
                    <a:schemeClr val="accent1"/>
                  </a:solidFill>
                </a:rPr>
                <a:t>Check compliance of the activities with minimum safeguards</a:t>
              </a:r>
            </a:p>
          </p:txBody>
        </p:sp>
        <p:sp>
          <p:nvSpPr>
            <p:cNvPr id="16" name="TextBox 15">
              <a:extLst>
                <a:ext uri="{FF2B5EF4-FFF2-40B4-BE49-F238E27FC236}">
                  <a16:creationId xmlns:a16="http://schemas.microsoft.com/office/drawing/2014/main" id="{6F9CEBA3-413E-0019-EA25-54CF775D7411}"/>
                </a:ext>
              </a:extLst>
            </p:cNvPr>
            <p:cNvSpPr txBox="1"/>
            <p:nvPr/>
          </p:nvSpPr>
          <p:spPr>
            <a:xfrm>
              <a:off x="1610194" y="5363143"/>
              <a:ext cx="10965873" cy="400110"/>
            </a:xfrm>
            <a:prstGeom prst="rect">
              <a:avLst/>
            </a:prstGeom>
            <a:noFill/>
          </p:spPr>
          <p:txBody>
            <a:bodyPr wrap="square">
              <a:spAutoFit/>
            </a:bodyPr>
            <a:lstStyle/>
            <a:p>
              <a:r>
                <a:rPr lang="en-US" sz="2000" dirty="0">
                  <a:solidFill>
                    <a:schemeClr val="accent1"/>
                  </a:solidFill>
                </a:rPr>
                <a:t>Report on the Taxonomy-aligned activities</a:t>
              </a:r>
            </a:p>
          </p:txBody>
        </p:sp>
        <p:sp>
          <p:nvSpPr>
            <p:cNvPr id="17" name="TextBox 16">
              <a:extLst>
                <a:ext uri="{FF2B5EF4-FFF2-40B4-BE49-F238E27FC236}">
                  <a16:creationId xmlns:a16="http://schemas.microsoft.com/office/drawing/2014/main" id="{FE25B03F-3BAB-54BD-1E9C-D9C5848B855A}"/>
                </a:ext>
              </a:extLst>
            </p:cNvPr>
            <p:cNvSpPr txBox="1"/>
            <p:nvPr/>
          </p:nvSpPr>
          <p:spPr>
            <a:xfrm>
              <a:off x="1610192" y="2790881"/>
              <a:ext cx="10965873" cy="400110"/>
            </a:xfrm>
            <a:prstGeom prst="rect">
              <a:avLst/>
            </a:prstGeom>
            <a:noFill/>
          </p:spPr>
          <p:txBody>
            <a:bodyPr wrap="square">
              <a:spAutoFit/>
            </a:bodyPr>
            <a:lstStyle/>
            <a:p>
              <a:r>
                <a:rPr lang="en-US" sz="2000" dirty="0">
                  <a:solidFill>
                    <a:schemeClr val="accent1"/>
                  </a:solidFill>
                </a:rPr>
                <a:t>Identify the Taxonomy-eligible activities</a:t>
              </a:r>
            </a:p>
          </p:txBody>
        </p:sp>
      </p:grpSp>
    </p:spTree>
    <p:extLst>
      <p:ext uri="{BB962C8B-B14F-4D97-AF65-F5344CB8AC3E}">
        <p14:creationId xmlns:p14="http://schemas.microsoft.com/office/powerpoint/2010/main" val="22782032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F4E4E-BFB5-339F-674E-0E77267D31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F95E34-835A-BD97-7E55-FD8475BC53D8}"/>
              </a:ext>
            </a:extLst>
          </p:cNvPr>
          <p:cNvSpPr>
            <a:spLocks noGrp="1"/>
          </p:cNvSpPr>
          <p:nvPr>
            <p:ph type="sldNum" sz="quarter" idx="12"/>
          </p:nvPr>
        </p:nvSpPr>
        <p:spPr/>
        <p:txBody>
          <a:bodyPr/>
          <a:lstStyle/>
          <a:p>
            <a:fld id="{A6B50053-EC5D-F648-9B13-092A20055004}" type="slidenum">
              <a:rPr lang="en-US" smtClean="0"/>
              <a:pPr/>
              <a:t>40</a:t>
            </a:fld>
            <a:endParaRPr lang="en-US" dirty="0"/>
          </a:p>
        </p:txBody>
      </p:sp>
      <p:graphicFrame>
        <p:nvGraphicFramePr>
          <p:cNvPr id="5" name="Table 4">
            <a:extLst>
              <a:ext uri="{FF2B5EF4-FFF2-40B4-BE49-F238E27FC236}">
                <a16:creationId xmlns:a16="http://schemas.microsoft.com/office/drawing/2014/main" id="{A3F6EF42-D620-1897-3750-4C769A6048BA}"/>
              </a:ext>
            </a:extLst>
          </p:cNvPr>
          <p:cNvGraphicFramePr>
            <a:graphicFrameLocks noGrp="1"/>
          </p:cNvGraphicFramePr>
          <p:nvPr>
            <p:extLst>
              <p:ext uri="{D42A27DB-BD31-4B8C-83A1-F6EECF244321}">
                <p14:modId xmlns:p14="http://schemas.microsoft.com/office/powerpoint/2010/main" val="3577977083"/>
              </p:ext>
            </p:extLst>
          </p:nvPr>
        </p:nvGraphicFramePr>
        <p:xfrm>
          <a:off x="691503" y="817880"/>
          <a:ext cx="11008932" cy="576072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5.6 Circular Design Opportunities and Innovation</a:t>
                      </a:r>
                      <a:endParaRPr lang="en-GB" sz="1200" dirty="0"/>
                    </a:p>
                    <a:p>
                      <a:endParaRPr lang="en-GB" sz="1200" dirty="0"/>
                    </a:p>
                    <a:p>
                      <a:r>
                        <a:rPr lang="en-GB" sz="1200" dirty="0"/>
                        <a:t>Demonstrate progress toward achieving the plan for implementing a circular design opportunity or innovation at </a:t>
                      </a:r>
                      <a:r>
                        <a:rPr lang="en-GB" sz="1200" b="1" dirty="0"/>
                        <a:t>recertification</a:t>
                      </a:r>
                      <a:r>
                        <a:rPr lang="en-GB" sz="1200" dirty="0"/>
                        <a:t>.</a:t>
                      </a:r>
                      <a:endParaRPr lang="en-NL" sz="1200" dirty="0"/>
                    </a:p>
                  </a:txBody>
                  <a:tcPr/>
                </a:tc>
                <a:tc>
                  <a:txBody>
                    <a:bodyPr/>
                    <a:lstStyle/>
                    <a:p>
                      <a:r>
                        <a:rPr lang="en-NL" sz="1200" dirty="0"/>
                        <a:t>Not applicable.</a:t>
                      </a:r>
                    </a:p>
                  </a:txBody>
                  <a:tcPr/>
                </a:tc>
                <a:extLst>
                  <a:ext uri="{0D108BD9-81ED-4DB2-BD59-A6C34878D82A}">
                    <a16:rowId xmlns:a16="http://schemas.microsoft.com/office/drawing/2014/main" val="3984544126"/>
                  </a:ext>
                </a:extLst>
              </a:tr>
              <a:tr h="370840">
                <a:tc>
                  <a:txBody>
                    <a:bodyPr/>
                    <a:lstStyle/>
                    <a:p>
                      <a:r>
                        <a:rPr lang="en-NL" sz="1200" b="1" dirty="0"/>
                        <a:t>Gold</a:t>
                      </a:r>
                      <a:r>
                        <a:rPr lang="en-NL" sz="1200" dirty="0"/>
                        <a:t> - </a:t>
                      </a:r>
                      <a:r>
                        <a:rPr lang="en-GB" sz="1200" dirty="0"/>
                        <a:t>Implement a circular design opportunity or innovation.</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NL" sz="1200" dirty="0"/>
                    </a:p>
                    <a:p>
                      <a:r>
                        <a:rPr lang="en-GB" sz="1200" dirty="0"/>
                        <a:t>Depending on the measures implemented as part of the plan developed, they may qualify for EU Taxonomy alignment or eligibility so long as the economic activity implemented is in the scope of the EU Taxonomy. </a:t>
                      </a:r>
                    </a:p>
                    <a:p>
                      <a:endParaRPr lang="en-GB" sz="1200" dirty="0"/>
                    </a:p>
                    <a:p>
                      <a:r>
                        <a:rPr lang="en-GB" sz="1200" dirty="0"/>
                        <a:t>Depending on the maturity of the design opportunity's implementation, it may help companies comply with TSC for a specific economic activity, (general) DNSH criteria or Disclosure Requirements linked to the EU Taxonomy alignment plan. </a:t>
                      </a:r>
                    </a:p>
                    <a:p>
                      <a:endParaRPr lang="en-GB" sz="1200" dirty="0"/>
                    </a:p>
                    <a:p>
                      <a:r>
                        <a:rPr lang="en-GB" sz="1200" dirty="0"/>
                        <a:t>Relevant economic activities that are EU Taxonomy-eligible are: </a:t>
                      </a:r>
                    </a:p>
                    <a:p>
                      <a:pPr marL="171450" indent="-171450">
                        <a:buFont typeface="Arial" panose="020B0604020202020204" pitchFamily="34" charset="0"/>
                        <a:buChar char="•"/>
                      </a:pPr>
                      <a:r>
                        <a:rPr lang="en-GB" sz="1200" i="1" dirty="0"/>
                        <a:t>COLLECTION AND TRANSPORTATION OF NON-HAZARDOUS AND HAZARDOUS WASTE </a:t>
                      </a:r>
                      <a:r>
                        <a:rPr lang="en-GB" sz="1200" dirty="0"/>
                        <a:t>(EU Taxonomy Environmental Delegated Act, Annex II Section 2.3)</a:t>
                      </a:r>
                    </a:p>
                    <a:p>
                      <a:pPr marL="171450" indent="-171450">
                        <a:buFont typeface="Arial" panose="020B0604020202020204" pitchFamily="34" charset="0"/>
                        <a:buChar char="•"/>
                      </a:pPr>
                      <a:r>
                        <a:rPr lang="en-GB" sz="1200" i="1" dirty="0"/>
                        <a:t>DEPOLLUTION AND DISMANTLING OF END-OF-LIFE PRODUCTS </a:t>
                      </a:r>
                      <a:r>
                        <a:rPr lang="en-GB" sz="1200" dirty="0"/>
                        <a:t>(EU Taxonomy Environmental Delegated Act, Annex II Section 2.6)</a:t>
                      </a:r>
                    </a:p>
                    <a:p>
                      <a:pPr marL="171450" indent="-171450">
                        <a:buFont typeface="Arial" panose="020B0604020202020204" pitchFamily="34" charset="0"/>
                        <a:buChar char="•"/>
                      </a:pPr>
                      <a:r>
                        <a:rPr lang="en-GB" sz="1200" i="1" dirty="0"/>
                        <a:t>RECOVERY OF BIO-WASTE BY ANAEROBIC DIGESTION OR COMPOSTING </a:t>
                      </a:r>
                      <a:r>
                        <a:rPr lang="en-GB" sz="1200" dirty="0"/>
                        <a:t>(EU Taxonomy Environmental Delegated Act, Annex II Section 2.5)</a:t>
                      </a:r>
                    </a:p>
                    <a:p>
                      <a:pPr marL="171450" indent="-171450">
                        <a:buFont typeface="Arial" panose="020B0604020202020204" pitchFamily="34" charset="0"/>
                        <a:buChar char="•"/>
                      </a:pPr>
                      <a:r>
                        <a:rPr lang="en-GB" sz="1200" i="1" dirty="0"/>
                        <a:t>COLLECTION AND TRANSPORT OF NON-HAZARDOUS WASTE IN SOURCE-SEGREGATED FRACTIONS </a:t>
                      </a:r>
                      <a:r>
                        <a:rPr lang="en-GB" sz="1200" dirty="0"/>
                        <a:t>(EU Taxonomy Climate Delegated Act, Annex I Section 5.5 &amp; Annex II Section 5.5)</a:t>
                      </a:r>
                    </a:p>
                    <a:p>
                      <a:pPr marL="171450" indent="-171450">
                        <a:buFont typeface="Arial" panose="020B0604020202020204" pitchFamily="34" charset="0"/>
                        <a:buChar char="•"/>
                      </a:pPr>
                      <a:r>
                        <a:rPr lang="en-GB" sz="1200" i="1" dirty="0"/>
                        <a:t>ANAEROBIC DIGESTION OF SEWAGE SLUDGE </a:t>
                      </a:r>
                      <a:r>
                        <a:rPr lang="en-GB" sz="1200" dirty="0"/>
                        <a:t>(EU Taxonomy Climate Delegated Act, Annex I Section 5.6 &amp; Annex II Section 5.6)</a:t>
                      </a:r>
                    </a:p>
                    <a:p>
                      <a:pPr marL="171450" indent="-171450">
                        <a:buFont typeface="Arial" panose="020B0604020202020204" pitchFamily="34" charset="0"/>
                        <a:buChar char="•"/>
                      </a:pPr>
                      <a:r>
                        <a:rPr lang="en-GB" sz="1200" i="1" dirty="0"/>
                        <a:t>ANAEROBIC DIGESTION OF BIO-WASTE </a:t>
                      </a:r>
                      <a:r>
                        <a:rPr lang="en-GB" sz="1200" dirty="0"/>
                        <a:t>(EU Taxonomy Climate Delegated Act, Annex I Section 5.7 &amp; Annex II Section 5.7)</a:t>
                      </a:r>
                    </a:p>
                  </a:txBody>
                  <a:tcPr/>
                </a:tc>
                <a:extLst>
                  <a:ext uri="{0D108BD9-81ED-4DB2-BD59-A6C34878D82A}">
                    <a16:rowId xmlns:a16="http://schemas.microsoft.com/office/drawing/2014/main" val="4294465386"/>
                  </a:ext>
                </a:extLst>
              </a:tr>
            </a:tbl>
          </a:graphicData>
        </a:graphic>
      </p:graphicFrame>
    </p:spTree>
    <p:extLst>
      <p:ext uri="{BB962C8B-B14F-4D97-AF65-F5344CB8AC3E}">
        <p14:creationId xmlns:p14="http://schemas.microsoft.com/office/powerpoint/2010/main" val="31228208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43FEA-9A36-5A6F-EC47-043911D8E36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42BC05-7D96-266B-4925-B0615BAB6E87}"/>
              </a:ext>
            </a:extLst>
          </p:cNvPr>
          <p:cNvSpPr>
            <a:spLocks noGrp="1"/>
          </p:cNvSpPr>
          <p:nvPr>
            <p:ph type="sldNum" sz="quarter" idx="12"/>
          </p:nvPr>
        </p:nvSpPr>
        <p:spPr/>
        <p:txBody>
          <a:bodyPr/>
          <a:lstStyle/>
          <a:p>
            <a:fld id="{A6B50053-EC5D-F648-9B13-092A20055004}" type="slidenum">
              <a:rPr lang="en-US" smtClean="0"/>
              <a:pPr/>
              <a:t>41</a:t>
            </a:fld>
            <a:endParaRPr lang="en-US" dirty="0"/>
          </a:p>
        </p:txBody>
      </p:sp>
      <p:graphicFrame>
        <p:nvGraphicFramePr>
          <p:cNvPr id="5" name="Table 4">
            <a:extLst>
              <a:ext uri="{FF2B5EF4-FFF2-40B4-BE49-F238E27FC236}">
                <a16:creationId xmlns:a16="http://schemas.microsoft.com/office/drawing/2014/main" id="{BEC85C78-E4E9-F1DF-C765-6DD4163AB0C0}"/>
              </a:ext>
            </a:extLst>
          </p:cNvPr>
          <p:cNvGraphicFramePr>
            <a:graphicFrameLocks noGrp="1"/>
          </p:cNvGraphicFramePr>
          <p:nvPr>
            <p:extLst>
              <p:ext uri="{D42A27DB-BD31-4B8C-83A1-F6EECF244321}">
                <p14:modId xmlns:p14="http://schemas.microsoft.com/office/powerpoint/2010/main" val="303048537"/>
              </p:ext>
            </p:extLst>
          </p:nvPr>
        </p:nvGraphicFramePr>
        <p:xfrm>
          <a:off x="691503" y="817880"/>
          <a:ext cx="11008932" cy="310896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5.6 Circular Design Opportunities and Innovation</a:t>
                      </a:r>
                    </a:p>
                    <a:p>
                      <a:endParaRPr lang="en-NL" sz="1200" b="1" dirty="0"/>
                    </a:p>
                    <a:p>
                      <a:r>
                        <a:rPr lang="en-NL" sz="1200" b="1" dirty="0"/>
                        <a:t>Gold</a:t>
                      </a:r>
                      <a:r>
                        <a:rPr lang="en-NL" sz="1200" dirty="0"/>
                        <a:t> - </a:t>
                      </a:r>
                      <a:r>
                        <a:rPr lang="en-GB" sz="1200" dirty="0"/>
                        <a:t>Implement a circular design opportunity or innovation.</a:t>
                      </a:r>
                      <a:endParaRPr lang="en-NL" sz="1200" dirty="0"/>
                    </a:p>
                  </a:txBody>
                  <a:tcPr/>
                </a:tc>
                <a:tc>
                  <a:txBody>
                    <a:bodyPr/>
                    <a:lstStyle/>
                    <a:p>
                      <a:r>
                        <a:rPr lang="en-GB" sz="1200" dirty="0"/>
                        <a:t>Relevant economic activities that are EU Taxonomy-eligible are: </a:t>
                      </a:r>
                    </a:p>
                    <a:p>
                      <a:pPr marL="171450" indent="-171450">
                        <a:buFont typeface="Arial" panose="020B0604020202020204" pitchFamily="34" charset="0"/>
                        <a:buChar char="•"/>
                      </a:pPr>
                      <a:r>
                        <a:rPr lang="en-GB" sz="1200" i="1" dirty="0"/>
                        <a:t>COMPOSTING OF BIOWASTE </a:t>
                      </a:r>
                      <a:r>
                        <a:rPr lang="en-GB" sz="1200" dirty="0"/>
                        <a:t>(EU Taxonomy Climate Delegated Act , Annex I Section 5.8 &amp; Annex II Section 5.8)</a:t>
                      </a:r>
                    </a:p>
                    <a:p>
                      <a:pPr marL="171450" indent="-171450">
                        <a:buFont typeface="Arial" panose="020B0604020202020204" pitchFamily="34" charset="0"/>
                        <a:buChar char="•"/>
                      </a:pPr>
                      <a:r>
                        <a:rPr lang="en-GB" sz="1200" i="1" dirty="0"/>
                        <a:t>MATERIAL RECOVERY FROM NON-HAZARDOUS WASTE </a:t>
                      </a:r>
                      <a:r>
                        <a:rPr lang="en-GB" sz="1200" dirty="0"/>
                        <a:t>(EU Taxonomy Climate Delegated Act, Annex I Section 5.9 &amp; Annex II Section 5.9)</a:t>
                      </a:r>
                    </a:p>
                    <a:p>
                      <a:pPr marL="171450" indent="-171450">
                        <a:buFont typeface="Arial" panose="020B0604020202020204" pitchFamily="34" charset="0"/>
                        <a:buChar char="•"/>
                      </a:pPr>
                      <a:r>
                        <a:rPr lang="en-GB" sz="1200" i="1" dirty="0"/>
                        <a:t>REPAIR, REFURBISHMENT AND REMANUFACTURING </a:t>
                      </a:r>
                      <a:r>
                        <a:rPr lang="en-GB" sz="1200" dirty="0"/>
                        <a:t>(EU Taxonomy, Environmental Delegated Act, Annex II, Section 5.1)</a:t>
                      </a:r>
                    </a:p>
                    <a:p>
                      <a:pPr marL="171450" indent="-171450">
                        <a:buFont typeface="Arial" panose="020B0604020202020204" pitchFamily="34" charset="0"/>
                        <a:buChar char="•"/>
                      </a:pPr>
                      <a:r>
                        <a:rPr lang="en-GB" sz="1200" i="1" dirty="0"/>
                        <a:t>SALE OF SPARE PARTS </a:t>
                      </a:r>
                      <a:r>
                        <a:rPr lang="en-GB" sz="1200" dirty="0"/>
                        <a:t>(EU Taxonomy, Environmental Delegated Act, Annex II, Section 5.2)</a:t>
                      </a:r>
                    </a:p>
                    <a:p>
                      <a:pPr marL="171450" indent="-171450">
                        <a:buFont typeface="Arial" panose="020B0604020202020204" pitchFamily="34" charset="0"/>
                        <a:buChar char="•"/>
                      </a:pPr>
                      <a:r>
                        <a:rPr lang="en-GB" sz="1200" i="1" dirty="0"/>
                        <a:t>PREPARATION FOR RE-USE OF END-OF-LIFE PRODUCTS AND PRODUCT COMPONENTS </a:t>
                      </a:r>
                      <a:r>
                        <a:rPr lang="en-GB" sz="1200" dirty="0"/>
                        <a:t>(EU Taxonomy, Environmental Delegated Act, Annex II, Section 5.3)</a:t>
                      </a:r>
                    </a:p>
                    <a:p>
                      <a:pPr marL="171450" indent="-171450">
                        <a:buFont typeface="Arial" panose="020B0604020202020204" pitchFamily="34" charset="0"/>
                        <a:buChar char="•"/>
                      </a:pPr>
                      <a:r>
                        <a:rPr lang="en-GB" sz="1200" i="1" dirty="0"/>
                        <a:t>SALE OF SECOND-HAND GOODS </a:t>
                      </a:r>
                      <a:r>
                        <a:rPr lang="en-GB" sz="1200" dirty="0"/>
                        <a:t>(EU Taxonomy, Environmental Delegated Act, Annex II, Section 5.4)</a:t>
                      </a:r>
                    </a:p>
                    <a:p>
                      <a:pPr marL="171450" indent="-171450">
                        <a:buFont typeface="Arial" panose="020B0604020202020204" pitchFamily="34" charset="0"/>
                        <a:buChar char="•"/>
                      </a:pPr>
                      <a:r>
                        <a:rPr lang="en-GB" sz="1200" i="1" dirty="0"/>
                        <a:t>PRODUCT-AS-A-SERVICE AND OTHER CIRCULAR USE- AND RESULT-ORIENTED SERVICE MODELS </a:t>
                      </a:r>
                      <a:r>
                        <a:rPr lang="en-GB" sz="1200" dirty="0"/>
                        <a:t>(EU Taxonomy, Environmental Delegated Act, Annex II, Section 5.5)</a:t>
                      </a:r>
                    </a:p>
                  </a:txBody>
                  <a:tcPr/>
                </a:tc>
                <a:extLst>
                  <a:ext uri="{0D108BD9-81ED-4DB2-BD59-A6C34878D82A}">
                    <a16:rowId xmlns:a16="http://schemas.microsoft.com/office/drawing/2014/main" val="4294465386"/>
                  </a:ext>
                </a:extLst>
              </a:tr>
            </a:tbl>
          </a:graphicData>
        </a:graphic>
      </p:graphicFrame>
    </p:spTree>
    <p:extLst>
      <p:ext uri="{BB962C8B-B14F-4D97-AF65-F5344CB8AC3E}">
        <p14:creationId xmlns:p14="http://schemas.microsoft.com/office/powerpoint/2010/main" val="35906410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42</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899837245"/>
              </p:ext>
            </p:extLst>
          </p:nvPr>
        </p:nvGraphicFramePr>
        <p:xfrm>
          <a:off x="691503" y="817880"/>
          <a:ext cx="11008932" cy="438912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5.7 Product Designed for Disassembly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a:t>
                      </a:r>
                      <a:r>
                        <a:rPr lang="en-GB" sz="1200" dirty="0"/>
                        <a:t> - For products with multiple materials requiring separation for cycling in the intended pathway, develop a plan for increasing the ease of product disassembly into discrete materials for intended cycling pathway(s).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r>
                        <a:rPr lang="en-NL" sz="1200" b="1" dirty="0"/>
                        <a:t>Gold </a:t>
                      </a:r>
                      <a:r>
                        <a:rPr lang="en-NL" sz="1200" dirty="0"/>
                        <a:t>- </a:t>
                      </a:r>
                      <a:r>
                        <a:rPr lang="en-GB" sz="1200" dirty="0"/>
                        <a:t>For products with multiple materials requiring separation for cycling in the intended pathway, and for 90% of materials by weight, intentionally design the product for ease of disassembly.</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For products with multiple materials requiring separation for cycling in the intended pathway, and for 99% of materials by weight, intentionally design the product for ease of disassembly.</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GB" sz="1200" dirty="0"/>
                    </a:p>
                    <a:p>
                      <a:r>
                        <a:rPr lang="en-GB" sz="1200" dirty="0"/>
                        <a:t>In the context of electronic equipment, one technical screening criterion that must be met to comply with the EU Taxonomy's requirements under the Manufacture of Electrical and Electronic Equipment (EU Taxonomy Environmental Delegated Act, Annex II, Section 1.2) is the provision of disassembly instructions to professional repairers throughout the product's lifetime.</a:t>
                      </a:r>
                    </a:p>
                    <a:p>
                      <a:endParaRPr lang="en-GB" sz="1200" dirty="0"/>
                    </a:p>
                    <a:p>
                      <a:r>
                        <a:rPr lang="en-GB" sz="1200" dirty="0"/>
                        <a:t>Additionally, adopting techniques to support Design for Disassembly is included as a DNSH criterion specific to the following economic activities: </a:t>
                      </a:r>
                    </a:p>
                    <a:p>
                      <a:pPr marL="171450" indent="-171450">
                        <a:buFont typeface="Arial" panose="020B0604020202020204" pitchFamily="34" charset="0"/>
                        <a:buChar char="•"/>
                      </a:pPr>
                      <a:r>
                        <a:rPr lang="en-GB" sz="1200" i="1" dirty="0"/>
                        <a:t>MANUFACTURE OF ACTIVE PHARMACEUTICAL INGREDIENTS(API)  OR ACTIVE SUBSTANCES </a:t>
                      </a:r>
                      <a:r>
                        <a:rPr lang="en-GB" sz="1200" dirty="0"/>
                        <a:t>(EU Taxonomy, Environmental Delegated Act, Annex III, Section 1.1 (contribution to </a:t>
                      </a:r>
                      <a:r>
                        <a:rPr lang="en-GB" sz="1200" b="1" dirty="0"/>
                        <a:t>Pollution Prevention and Control</a:t>
                      </a:r>
                      <a:r>
                        <a:rPr lang="en-GB" sz="1200" dirty="0"/>
                        <a:t>)); </a:t>
                      </a:r>
                    </a:p>
                    <a:p>
                      <a:pPr marL="171450" indent="-171450">
                        <a:buFont typeface="Arial" panose="020B0604020202020204" pitchFamily="34" charset="0"/>
                        <a:buChar char="•"/>
                      </a:pPr>
                      <a:r>
                        <a:rPr lang="en-GB" sz="1200" i="1" dirty="0"/>
                        <a:t>MANUFACTURE OF MEDICINAL PRODUCTS </a:t>
                      </a:r>
                      <a:r>
                        <a:rPr lang="en-GB" sz="1200" dirty="0"/>
                        <a:t>(EU Taxonomy, Environmental Delegated Act, Annex III, Section 1.2 (contribution to </a:t>
                      </a:r>
                      <a:r>
                        <a:rPr lang="en-GB" sz="1200" b="1" dirty="0"/>
                        <a:t>Pollution Prevention and Control</a:t>
                      </a:r>
                      <a:r>
                        <a:rPr lang="en-GB" sz="1200" dirty="0"/>
                        <a:t>)); </a:t>
                      </a:r>
                    </a:p>
                    <a:p>
                      <a:pPr marL="171450" indent="-171450">
                        <a:buFont typeface="Arial" panose="020B0604020202020204" pitchFamily="34" charset="0"/>
                        <a:buChar char="•"/>
                      </a:pPr>
                      <a:r>
                        <a:rPr lang="en-GB" sz="1200" i="1" dirty="0"/>
                        <a:t>MANUFACTURE, INSTALLATION AND ASSOCIATED SERVICES  FOR LEAKAGE CONTROL TECHNOLOGIES ENABLING LEAKAGE REDUCTION AND PREVENTION IN WATER SUPPLY SYSTEMS </a:t>
                      </a:r>
                      <a:r>
                        <a:rPr lang="en-GB" sz="1200" dirty="0"/>
                        <a:t>(EU Taxonomy, Environmental Delegated Act, Annex I, Section 1.1 (contribution to </a:t>
                      </a:r>
                      <a:r>
                        <a:rPr lang="en-GB" sz="1200" b="1" dirty="0"/>
                        <a:t>Sustainable Use and Protection of Water and Marine Resources</a:t>
                      </a:r>
                      <a:r>
                        <a:rPr lang="en-GB" sz="1200" dirty="0"/>
                        <a:t>)).</a:t>
                      </a:r>
                    </a:p>
                    <a:p>
                      <a:endParaRPr lang="en-GB" sz="1200" dirty="0"/>
                    </a:p>
                    <a:p>
                      <a:r>
                        <a:rPr lang="en-GB" sz="1200" dirty="0"/>
                        <a:t>More generally, developing a disassembly improvement plan can help companies meet the disclosure requirements of the EU Taxonomy, provided that the planned activities are eligible. </a:t>
                      </a:r>
                    </a:p>
                  </a:txBody>
                  <a:tcPr/>
                </a:tc>
                <a:extLst>
                  <a:ext uri="{0D108BD9-81ED-4DB2-BD59-A6C34878D82A}">
                    <a16:rowId xmlns:a16="http://schemas.microsoft.com/office/drawing/2014/main" val="296582343"/>
                  </a:ext>
                </a:extLst>
              </a:tr>
            </a:tbl>
          </a:graphicData>
        </a:graphic>
      </p:graphicFrame>
    </p:spTree>
    <p:extLst>
      <p:ext uri="{BB962C8B-B14F-4D97-AF65-F5344CB8AC3E}">
        <p14:creationId xmlns:p14="http://schemas.microsoft.com/office/powerpoint/2010/main" val="41285343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04AD0-5453-3732-8140-28FE6037472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FA8774-58B3-0486-F3C7-0005202B7B26}"/>
              </a:ext>
            </a:extLst>
          </p:cNvPr>
          <p:cNvSpPr>
            <a:spLocks noGrp="1"/>
          </p:cNvSpPr>
          <p:nvPr>
            <p:ph type="sldNum" sz="quarter" idx="12"/>
          </p:nvPr>
        </p:nvSpPr>
        <p:spPr/>
        <p:txBody>
          <a:bodyPr/>
          <a:lstStyle/>
          <a:p>
            <a:fld id="{A6B50053-EC5D-F648-9B13-092A20055004}" type="slidenum">
              <a:rPr lang="en-US" smtClean="0"/>
              <a:pPr/>
              <a:t>43</a:t>
            </a:fld>
            <a:endParaRPr lang="en-US" dirty="0"/>
          </a:p>
        </p:txBody>
      </p:sp>
      <p:graphicFrame>
        <p:nvGraphicFramePr>
          <p:cNvPr id="5" name="Table 4">
            <a:extLst>
              <a:ext uri="{FF2B5EF4-FFF2-40B4-BE49-F238E27FC236}">
                <a16:creationId xmlns:a16="http://schemas.microsoft.com/office/drawing/2014/main" id="{141F7617-20B6-A0D0-2228-92228A29905C}"/>
              </a:ext>
            </a:extLst>
          </p:cNvPr>
          <p:cNvGraphicFramePr>
            <a:graphicFrameLocks noGrp="1"/>
          </p:cNvGraphicFramePr>
          <p:nvPr>
            <p:extLst>
              <p:ext uri="{D42A27DB-BD31-4B8C-83A1-F6EECF244321}">
                <p14:modId xmlns:p14="http://schemas.microsoft.com/office/powerpoint/2010/main" val="1972130981"/>
              </p:ext>
            </p:extLst>
          </p:nvPr>
        </p:nvGraphicFramePr>
        <p:xfrm>
          <a:off x="691503" y="817880"/>
          <a:ext cx="11008932" cy="530352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5.7 Product Designed for Disassembly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a:t>
                      </a:r>
                      <a:r>
                        <a:rPr lang="en-GB" sz="1200" dirty="0"/>
                        <a:t> - For products with multiple materials requiring separation for cycling in the intended pathway, develop a plan for increasing the ease of product disassembly into discrete materials for intended cycling pathway(s).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r>
                        <a:rPr lang="en-NL" sz="1200" b="1" dirty="0"/>
                        <a:t>Gold </a:t>
                      </a:r>
                      <a:r>
                        <a:rPr lang="en-NL" sz="1200" dirty="0"/>
                        <a:t>- </a:t>
                      </a:r>
                      <a:r>
                        <a:rPr lang="en-GB" sz="1200" dirty="0"/>
                        <a:t>For products with multiple materials requiring separation for cycling in the intended pathway, and for 90% of materials by weight, intentionally design the product for ease of disassembly.</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For products with multiple materials requiring separation for cycling in the intended pathway, and for 99% of materials by weight, intentionally design the product for ease of disassembly.</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r>
                        <a:rPr lang="en-GB" sz="1200" dirty="0"/>
                        <a:t>The most relevant economic activity covered in the EU Taxonomy at the current moment is:</a:t>
                      </a:r>
                    </a:p>
                    <a:p>
                      <a:endParaRPr lang="en-GB" sz="1200" i="1" dirty="0"/>
                    </a:p>
                    <a:p>
                      <a:r>
                        <a:rPr lang="en-GB" sz="1200" i="1" dirty="0"/>
                        <a:t>PREPARATION FOR RE-USE OF END-OF-LIFE PRODUCTS AND PRODUCT COMPONENTS</a:t>
                      </a:r>
                    </a:p>
                    <a:p>
                      <a:pPr marL="171450" indent="-171450">
                        <a:buFont typeface="Arial" panose="020B0604020202020204" pitchFamily="34" charset="0"/>
                        <a:buChar char="•"/>
                      </a:pPr>
                      <a:r>
                        <a:rPr lang="en-GB" sz="1200" dirty="0"/>
                        <a:t>The company prepares products and components for re-use at the end of life. </a:t>
                      </a:r>
                    </a:p>
                    <a:p>
                      <a:pPr marL="171450" indent="-171450">
                        <a:buFont typeface="Arial" panose="020B0604020202020204" pitchFamily="34" charset="0"/>
                        <a:buChar char="•"/>
                      </a:pPr>
                      <a:r>
                        <a:rPr lang="en-GB" sz="1200" dirty="0"/>
                        <a:t>Repair activities performed during the product's use stage are excluded from the scope of this category of economic activities. </a:t>
                      </a:r>
                    </a:p>
                    <a:p>
                      <a:pPr marL="171450" indent="-171450">
                        <a:buFont typeface="Arial" panose="020B0604020202020204" pitchFamily="34" charset="0"/>
                        <a:buChar char="•"/>
                      </a:pPr>
                      <a:r>
                        <a:rPr lang="en-GB" sz="1200" dirty="0"/>
                        <a:t>For a complete overview of this section's specific technical screening criteria, please consult the EU Taxonomy Environmental Delegated Act 2023/2486, Annex II Section 5.3. At the very high level, the criteria require:</a:t>
                      </a:r>
                    </a:p>
                    <a:p>
                      <a:r>
                        <a:rPr lang="en-GB" sz="1200" dirty="0"/>
                        <a:t>- that the economic activity in question prepares products or components that have become waste for re-use without any prior pre-processing steps</a:t>
                      </a:r>
                    </a:p>
                    <a:p>
                      <a:r>
                        <a:rPr lang="en-GB" sz="1200" dirty="0"/>
                        <a:t>- that the feedstock used originates from separately collected and transported waste</a:t>
                      </a:r>
                    </a:p>
                    <a:p>
                      <a:r>
                        <a:rPr lang="en-GB" sz="1200" dirty="0"/>
                        <a:t>- the economic activity has implemented acceptance, safety, and inspection procedures compliant with the criteria outlined in the EU Taxonomy Environmental Delegated Act 2023/2486, Annex II Section 5.3. Technical Screening Criteria, sub-point 3</a:t>
                      </a:r>
                    </a:p>
                    <a:p>
                      <a:r>
                        <a:rPr lang="en-GB" sz="1200" dirty="0"/>
                        <a:t>- the tools and equipment used are suitable for the preparation procedures implemented and outcomes required</a:t>
                      </a:r>
                    </a:p>
                    <a:p>
                      <a:r>
                        <a:rPr lang="en-GB" sz="1200" dirty="0"/>
                        <a:t>- a reporting system for recovery rates and, where applicable, compliance with relevant EU or national targets set in place</a:t>
                      </a:r>
                    </a:p>
                    <a:p>
                      <a:r>
                        <a:rPr lang="en-GB" sz="1200" dirty="0"/>
                        <a:t>- the output generated is suitable for re-use without further pre-processing</a:t>
                      </a:r>
                    </a:p>
                    <a:p>
                      <a:r>
                        <a:rPr lang="en-GB" sz="1200" dirty="0"/>
                        <a:t>- the output sold is covered by an appropriate sale contract (further details in EU Taxonomy Environmental Delegated Act 2023/2486, Annex II Section 5.3. Technical Screening Criteria, sub-point 6(b)</a:t>
                      </a:r>
                    </a:p>
                    <a:p>
                      <a:r>
                        <a:rPr lang="en-GB" sz="1200" dirty="0"/>
                        <a:t>- in the specific Electrical and Electronic Equipment case, the economic activity must meet further requirements outlined in EU Taxonomy Environmental Delegated Act 2023/2486, Annex II Section 5.3. Technical Screening Criteria, sub-point 7.</a:t>
                      </a:r>
                    </a:p>
                  </a:txBody>
                  <a:tcPr/>
                </a:tc>
                <a:extLst>
                  <a:ext uri="{0D108BD9-81ED-4DB2-BD59-A6C34878D82A}">
                    <a16:rowId xmlns:a16="http://schemas.microsoft.com/office/drawing/2014/main" val="296582343"/>
                  </a:ext>
                </a:extLst>
              </a:tr>
            </a:tbl>
          </a:graphicData>
        </a:graphic>
      </p:graphicFrame>
    </p:spTree>
    <p:extLst>
      <p:ext uri="{BB962C8B-B14F-4D97-AF65-F5344CB8AC3E}">
        <p14:creationId xmlns:p14="http://schemas.microsoft.com/office/powerpoint/2010/main" val="16501304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7EA78-477F-61C9-1F5F-8BC5BAE8DCE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D9135A-6149-3D31-89E7-BF85C02CE3D3}"/>
              </a:ext>
            </a:extLst>
          </p:cNvPr>
          <p:cNvSpPr>
            <a:spLocks noGrp="1"/>
          </p:cNvSpPr>
          <p:nvPr>
            <p:ph type="sldNum" sz="quarter" idx="12"/>
          </p:nvPr>
        </p:nvSpPr>
        <p:spPr/>
        <p:txBody>
          <a:bodyPr/>
          <a:lstStyle/>
          <a:p>
            <a:fld id="{A6B50053-EC5D-F648-9B13-092A20055004}" type="slidenum">
              <a:rPr lang="en-US" smtClean="0"/>
              <a:pPr/>
              <a:t>44</a:t>
            </a:fld>
            <a:endParaRPr lang="en-US" dirty="0"/>
          </a:p>
        </p:txBody>
      </p:sp>
      <p:graphicFrame>
        <p:nvGraphicFramePr>
          <p:cNvPr id="5" name="Table 4">
            <a:extLst>
              <a:ext uri="{FF2B5EF4-FFF2-40B4-BE49-F238E27FC236}">
                <a16:creationId xmlns:a16="http://schemas.microsoft.com/office/drawing/2014/main" id="{72FD3562-599C-B122-CA81-1E87961513F3}"/>
              </a:ext>
            </a:extLst>
          </p:cNvPr>
          <p:cNvGraphicFramePr>
            <a:graphicFrameLocks noGrp="1"/>
          </p:cNvGraphicFramePr>
          <p:nvPr>
            <p:extLst>
              <p:ext uri="{D42A27DB-BD31-4B8C-83A1-F6EECF244321}">
                <p14:modId xmlns:p14="http://schemas.microsoft.com/office/powerpoint/2010/main" val="3955047028"/>
              </p:ext>
            </p:extLst>
          </p:nvPr>
        </p:nvGraphicFramePr>
        <p:xfrm>
          <a:off x="691503" y="817880"/>
          <a:ext cx="11008932" cy="384048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5.7 Product Designed for Disassembly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a:t>
                      </a:r>
                      <a:r>
                        <a:rPr lang="en-GB" sz="1200" dirty="0"/>
                        <a:t> - For products with multiple materials requiring separation for cycling in the intended pathway, develop a plan for increasing the ease of product disassembly into discrete materials for intended cycling pathway(s).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r>
                        <a:rPr lang="en-NL" sz="1200" b="1" dirty="0"/>
                        <a:t>Gold </a:t>
                      </a:r>
                      <a:r>
                        <a:rPr lang="en-NL" sz="1200" dirty="0"/>
                        <a:t>- </a:t>
                      </a:r>
                      <a:r>
                        <a:rPr lang="en-GB" sz="1200" dirty="0"/>
                        <a:t>For products with multiple materials requiring separation for cycling in the intended pathway, and for 90% of materials by weight, intentionally design the product for ease of disassembly.</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For products with multiple materials requiring separation for cycling in the intended pathway, and for 99% of materials by weight, intentionally design the product for ease of disassembly.</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PREPARATION FOR RE-USE OF END-OF-LIFE PRODUCTS AND PRODUCT COMPONENTS</a:t>
                      </a:r>
                    </a:p>
                    <a:p>
                      <a:pPr marL="171450" indent="-171450">
                        <a:buFont typeface="Arial" panose="020B0604020202020204" pitchFamily="34" charset="0"/>
                        <a:buChar char="•"/>
                      </a:pPr>
                      <a:r>
                        <a:rPr lang="en-GB" sz="1200" dirty="0"/>
                        <a:t>Also consider the EU Taxonomy Environmental Delegated Act 2023/2486, Annex II Section 5.3 to view the NACE codes for the products and components in scope of this economic activity.</a:t>
                      </a:r>
                    </a:p>
                    <a:p>
                      <a:pPr marL="171450" indent="-171450">
                        <a:buFont typeface="Arial" panose="020B0604020202020204" pitchFamily="34" charset="0"/>
                        <a:buChar cha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endParaRPr lang="en-GB" sz="1200" i="1" dirty="0"/>
                    </a:p>
                    <a:p>
                      <a:pPr marL="0" indent="0">
                        <a:buFont typeface="Arial" panose="020B0604020202020204" pitchFamily="34" charset="0"/>
                        <a:buNone/>
                      </a:pPr>
                      <a:r>
                        <a:rPr lang="en-GB" sz="1200" i="1" dirty="0"/>
                        <a:t>COLLECTION AND TRANSPORT OF NON-HAZARDOUS AND HAZARDOUS WASTE</a:t>
                      </a:r>
                    </a:p>
                    <a:p>
                      <a:pPr marL="171450" indent="-171450">
                        <a:buFont typeface="Arial" panose="020B0604020202020204" pitchFamily="34" charset="0"/>
                        <a:buChar char="•"/>
                      </a:pPr>
                      <a:r>
                        <a:rPr lang="en-GB" sz="1200" dirty="0"/>
                        <a:t>The company collects and transports non-hazardous and hazardous waste to prepare for reuse or recycling for material recovery. The EU Taxonomy Environmental Delegated Act 2023/2486, Annex II Section 2.3 outlines the technical screening criteria.</a:t>
                      </a:r>
                    </a:p>
                    <a:p>
                      <a:pPr marL="171450" indent="-171450">
                        <a:buFont typeface="Arial" panose="020B0604020202020204" pitchFamily="34" charset="0"/>
                        <a:buChar char="•"/>
                      </a:pPr>
                      <a:r>
                        <a:rPr lang="en-GB" sz="1200" dirty="0"/>
                        <a:t>Associated NACE codes in Regulation (EC) 1893/2006: E38.11, E38.12, and F42.9. </a:t>
                      </a:r>
                    </a:p>
                    <a:p>
                      <a:pPr marL="171450" indent="-171450">
                        <a:buFont typeface="Arial" panose="020B0604020202020204" pitchFamily="34" charset="0"/>
                        <a:buChar cha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txBody>
                  <a:tcPr/>
                </a:tc>
                <a:extLst>
                  <a:ext uri="{0D108BD9-81ED-4DB2-BD59-A6C34878D82A}">
                    <a16:rowId xmlns:a16="http://schemas.microsoft.com/office/drawing/2014/main" val="296582343"/>
                  </a:ext>
                </a:extLst>
              </a:tr>
            </a:tbl>
          </a:graphicData>
        </a:graphic>
      </p:graphicFrame>
    </p:spTree>
    <p:extLst>
      <p:ext uri="{BB962C8B-B14F-4D97-AF65-F5344CB8AC3E}">
        <p14:creationId xmlns:p14="http://schemas.microsoft.com/office/powerpoint/2010/main" val="13388677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45</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786966559"/>
              </p:ext>
            </p:extLst>
          </p:nvPr>
        </p:nvGraphicFramePr>
        <p:xfrm>
          <a:off x="691503" y="817880"/>
          <a:ext cx="11008932" cy="466344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5.8 Active Cycling</a:t>
                      </a:r>
                    </a:p>
                    <a:p>
                      <a:endParaRPr lang="en-NL" sz="1200" dirty="0"/>
                    </a:p>
                    <a:p>
                      <a:r>
                        <a:rPr lang="en-GB" sz="1200" b="1" dirty="0"/>
                        <a:t>Gold</a:t>
                      </a:r>
                      <a:r>
                        <a:rPr lang="en-GB" sz="1200" dirty="0"/>
                        <a:t> - For select single-use plastic products and single-use plastic packaging (when certified as a separate product), actively cycle ≥ 50% of the product’s materials and implement a program to increase the cycling rate or quality of the product for its next use. </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same economic activities as listed for 5.4 are also relevant for 5.8..</a:t>
                      </a:r>
                    </a:p>
                  </a:txBody>
                  <a:tcPr/>
                </a:tc>
                <a:extLst>
                  <a:ext uri="{0D108BD9-81ED-4DB2-BD59-A6C34878D82A}">
                    <a16:rowId xmlns:a16="http://schemas.microsoft.com/office/drawing/2014/main" val="28151064"/>
                  </a:ext>
                </a:extLst>
              </a:tr>
              <a:tr h="370840">
                <a:tc>
                  <a:txBody>
                    <a:bodyPr/>
                    <a:lstStyle/>
                    <a:p>
                      <a:r>
                        <a:rPr lang="en-NL" sz="1200" b="1" dirty="0"/>
                        <a:t>5.8 Active Cycling</a:t>
                      </a:r>
                    </a:p>
                    <a:p>
                      <a:endParaRPr lang="en-NL" sz="1200" dirty="0"/>
                    </a:p>
                    <a:p>
                      <a:r>
                        <a:rPr lang="en-GB" sz="1200" b="1" dirty="0"/>
                        <a:t>Gold</a:t>
                      </a:r>
                      <a:r>
                        <a:rPr lang="en-GB" sz="1200" dirty="0"/>
                        <a:t> - For select single-use plastic products and single-use plastic packaging (when certified as a separate product), actively cycle ≥ 50% of the product’s materials and implement a program to increase the cycling rate or quality of the product for its next use. </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endParaRPr lang="en-NL" sz="1200" dirty="0">
                        <a:solidFill>
                          <a:schemeClr val="tx1"/>
                        </a:solidFill>
                      </a:endParaRPr>
                    </a:p>
                    <a:p>
                      <a:pPr marL="171450" indent="-171450">
                        <a:buFont typeface="Arial" panose="020B0604020202020204" pitchFamily="34" charset="0"/>
                        <a:buChar char="•"/>
                      </a:pPr>
                      <a:endParaRPr lang="en-GB" sz="1200" i="0" dirty="0">
                        <a:solidFill>
                          <a:schemeClr val="tx1"/>
                        </a:solidFill>
                      </a:endParaRPr>
                    </a:p>
                    <a:p>
                      <a:pPr marL="0" indent="0">
                        <a:buFont typeface="Arial" panose="020B0604020202020204" pitchFamily="34" charset="0"/>
                        <a:buNone/>
                      </a:pPr>
                      <a:r>
                        <a:rPr lang="en-GB" sz="1200" i="1" dirty="0">
                          <a:solidFill>
                            <a:schemeClr val="tx1"/>
                          </a:solidFill>
                        </a:rPr>
                        <a:t>PRODUCT-AS-A-SERVICE AND OTHER CIRCULAR USE- AND RESULT-ORIENTED SERVICE MODELS</a:t>
                      </a:r>
                    </a:p>
                    <a:p>
                      <a:pPr marL="171450" indent="-171450">
                        <a:buFont typeface="Arial" panose="020B0604020202020204" pitchFamily="34" charset="0"/>
                        <a:buChar char="•"/>
                      </a:pPr>
                      <a:r>
                        <a:rPr lang="en-GB" sz="1200" dirty="0">
                          <a:solidFill>
                            <a:schemeClr val="tx1"/>
                          </a:solidFill>
                        </a:rPr>
                        <a:t>Where a company provides customers with access to products in the scope of this qualifying economic activity through service models while product ownership remains with the provider or where an in-scope service is provided to customers where payment is predefined and the agreed result delivered single-use plastic packaging requirements can also be applicable. </a:t>
                      </a:r>
                    </a:p>
                    <a:p>
                      <a:pPr marL="171450" indent="-171450">
                        <a:buFont typeface="Arial" panose="020B0604020202020204" pitchFamily="34" charset="0"/>
                        <a:buChar char="•"/>
                      </a:pPr>
                      <a:r>
                        <a:rPr lang="en-GB" sz="1200" dirty="0">
                          <a:solidFill>
                            <a:schemeClr val="tx1"/>
                          </a:solidFill>
                        </a:rPr>
                        <a:t>If single-use plastic packaging is used during the delivery of the product or service in question, then that packaging must be made of at least 65 % recycled material. </a:t>
                      </a:r>
                    </a:p>
                    <a:p>
                      <a:pPr marL="171450" indent="-171450">
                        <a:buFont typeface="Arial" panose="020B0604020202020204" pitchFamily="34" charset="0"/>
                        <a:buChar char="•"/>
                      </a:pPr>
                      <a:r>
                        <a:rPr lang="en-GB" sz="1200" dirty="0">
                          <a:solidFill>
                            <a:schemeClr val="tx1"/>
                          </a:solidFill>
                        </a:rPr>
                        <a:t>To view the NACE codes for product-specific service models included int he scope of this economic activity, please consider the EU Taxonomy Environmental Delegated Act 2023/2486, Annex II Section 5.5. </a:t>
                      </a:r>
                    </a:p>
                  </a:txBody>
                  <a:tcPr/>
                </a:tc>
                <a:extLst>
                  <a:ext uri="{0D108BD9-81ED-4DB2-BD59-A6C34878D82A}">
                    <a16:rowId xmlns:a16="http://schemas.microsoft.com/office/drawing/2014/main" val="3330972442"/>
                  </a:ext>
                </a:extLst>
              </a:tr>
            </a:tbl>
          </a:graphicData>
        </a:graphic>
      </p:graphicFrame>
    </p:spTree>
    <p:extLst>
      <p:ext uri="{BB962C8B-B14F-4D97-AF65-F5344CB8AC3E}">
        <p14:creationId xmlns:p14="http://schemas.microsoft.com/office/powerpoint/2010/main" val="114373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40A51-9C1E-6412-DB20-0ECDD940111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572BC7-08EB-D707-62B3-4E1BF30C65EF}"/>
              </a:ext>
            </a:extLst>
          </p:cNvPr>
          <p:cNvSpPr>
            <a:spLocks noGrp="1"/>
          </p:cNvSpPr>
          <p:nvPr>
            <p:ph type="sldNum" sz="quarter" idx="12"/>
          </p:nvPr>
        </p:nvSpPr>
        <p:spPr/>
        <p:txBody>
          <a:bodyPr/>
          <a:lstStyle/>
          <a:p>
            <a:fld id="{A6B50053-EC5D-F648-9B13-092A20055004}" type="slidenum">
              <a:rPr lang="en-US" smtClean="0"/>
              <a:pPr/>
              <a:t>46</a:t>
            </a:fld>
            <a:endParaRPr lang="en-US" dirty="0"/>
          </a:p>
        </p:txBody>
      </p:sp>
      <p:graphicFrame>
        <p:nvGraphicFramePr>
          <p:cNvPr id="5" name="Table 4">
            <a:extLst>
              <a:ext uri="{FF2B5EF4-FFF2-40B4-BE49-F238E27FC236}">
                <a16:creationId xmlns:a16="http://schemas.microsoft.com/office/drawing/2014/main" id="{1CDCA428-C019-07D1-1ACA-4D7157DD600B}"/>
              </a:ext>
            </a:extLst>
          </p:cNvPr>
          <p:cNvGraphicFramePr>
            <a:graphicFrameLocks noGrp="1"/>
          </p:cNvGraphicFramePr>
          <p:nvPr>
            <p:extLst>
              <p:ext uri="{D42A27DB-BD31-4B8C-83A1-F6EECF244321}">
                <p14:modId xmlns:p14="http://schemas.microsoft.com/office/powerpoint/2010/main" val="2608208737"/>
              </p:ext>
            </p:extLst>
          </p:nvPr>
        </p:nvGraphicFramePr>
        <p:xfrm>
          <a:off x="691503" y="817880"/>
          <a:ext cx="11008932" cy="438912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5.8 Active Cycling</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other short-use phase products, and for any product that is required to be cycled per leading regulations (e.g., electronics, apparel), actively cycle at least some (&gt; 0%) of the product’s materials and implement a program to increase the cycling rate or quality of the product for its next 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long-use phase products, actively cycle at least some (&gt; 0%) of the product’s materials or implement a program to increase the cycling rate or quality of the product for its next use.</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long-use phase products, actively cycle the product’s materials and implement a program to increase the cycling rate or quality of the product for its next use.</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NL" sz="1200" dirty="0">
                        <a:solidFill>
                          <a:schemeClr val="tx1"/>
                        </a:solidFill>
                        <a:highlight>
                          <a:srgbClr val="FFFF00"/>
                        </a:highlight>
                      </a:endParaRPr>
                    </a:p>
                    <a:p>
                      <a:r>
                        <a:rPr lang="en-GB" sz="1200" dirty="0">
                          <a:solidFill>
                            <a:schemeClr val="tx1"/>
                          </a:solidFill>
                        </a:rPr>
                        <a:t>In the context of electronic equipment, one technical screening criterion that must be met to comply with the EU Taxonomy's requirements under the Manufacture of Electrical and Electronic Equipment (EU Taxonomy Environmental Delegated Act, Annex II, Section 1.2) is the provision of disassembly instructions to professional repairers throughout the product's lifetime.</a:t>
                      </a:r>
                    </a:p>
                    <a:p>
                      <a:endParaRPr lang="en-GB" sz="1200" dirty="0">
                        <a:solidFill>
                          <a:schemeClr val="tx1"/>
                        </a:solidFill>
                      </a:endParaRPr>
                    </a:p>
                    <a:p>
                      <a:r>
                        <a:rPr lang="en-GB" sz="1200" dirty="0">
                          <a:solidFill>
                            <a:schemeClr val="tx1"/>
                          </a:solidFill>
                        </a:rPr>
                        <a:t>Additionally, adopting techniques to support Design for Disassembly is included as a DNSH criterion specific to the following economic activities: </a:t>
                      </a:r>
                    </a:p>
                    <a:p>
                      <a:pPr marL="171450" indent="-171450">
                        <a:buFont typeface="Arial" panose="020B0604020202020204" pitchFamily="34" charset="0"/>
                        <a:buChar char="•"/>
                      </a:pPr>
                      <a:r>
                        <a:rPr lang="en-GB" sz="1200" i="1" dirty="0">
                          <a:solidFill>
                            <a:schemeClr val="tx1"/>
                          </a:solidFill>
                        </a:rPr>
                        <a:t>MANUFACTURE OF ACTIVE PHARMACEUTICAL INGREDIENTS(API)  OR ACTIVE SUBSTANCES </a:t>
                      </a:r>
                      <a:r>
                        <a:rPr lang="en-GB" sz="1200" dirty="0">
                          <a:solidFill>
                            <a:schemeClr val="tx1"/>
                          </a:solidFill>
                        </a:rPr>
                        <a:t>(EU Taxonomy, Environmental Delegated Act, Annex III, Section 1.1 (contribution to </a:t>
                      </a:r>
                      <a:r>
                        <a:rPr lang="en-GB" sz="1200" b="1" dirty="0">
                          <a:solidFill>
                            <a:schemeClr val="tx1"/>
                          </a:solidFill>
                        </a:rPr>
                        <a:t>Pollution Prevention and Contro</a:t>
                      </a:r>
                      <a:r>
                        <a:rPr lang="en-GB" sz="1200" dirty="0">
                          <a:solidFill>
                            <a:schemeClr val="tx1"/>
                          </a:solidFill>
                        </a:rPr>
                        <a:t>l)); </a:t>
                      </a:r>
                    </a:p>
                    <a:p>
                      <a:pPr marL="171450" indent="-171450">
                        <a:buFont typeface="Arial" panose="020B0604020202020204" pitchFamily="34" charset="0"/>
                        <a:buChar char="•"/>
                      </a:pPr>
                      <a:r>
                        <a:rPr lang="en-GB" sz="1200" i="1" dirty="0">
                          <a:solidFill>
                            <a:schemeClr val="tx1"/>
                          </a:solidFill>
                        </a:rPr>
                        <a:t>MANUFACTURE OF MEDICINAL PRODUCTS </a:t>
                      </a:r>
                      <a:r>
                        <a:rPr lang="en-GB" sz="1200" dirty="0">
                          <a:solidFill>
                            <a:schemeClr val="tx1"/>
                          </a:solidFill>
                        </a:rPr>
                        <a:t>(EU Taxonomy, Environmental Delegated Act, Annex III, Section 1.2 (contribution to </a:t>
                      </a:r>
                      <a:r>
                        <a:rPr lang="en-GB" sz="1200" b="1" dirty="0">
                          <a:solidFill>
                            <a:schemeClr val="tx1"/>
                          </a:solidFill>
                        </a:rPr>
                        <a:t>Pollution Prevention and Control</a:t>
                      </a:r>
                      <a:r>
                        <a:rPr lang="en-GB" sz="1200" dirty="0">
                          <a:solidFill>
                            <a:schemeClr val="tx1"/>
                          </a:solidFill>
                        </a:rPr>
                        <a:t>)); </a:t>
                      </a:r>
                    </a:p>
                    <a:p>
                      <a:pPr marL="171450" indent="-171450">
                        <a:buFont typeface="Arial" panose="020B0604020202020204" pitchFamily="34" charset="0"/>
                        <a:buChar char="•"/>
                      </a:pPr>
                      <a:r>
                        <a:rPr lang="en-GB" sz="1200" i="1" dirty="0">
                          <a:solidFill>
                            <a:schemeClr val="tx1"/>
                          </a:solidFill>
                        </a:rPr>
                        <a:t>MANUFACTURE, INSTALLATION AND ASSOCIATED SERVICES  FOR LEAKAGE CONTROL TECHNOLOGIES ENABLING LEAKAGE REDUCTION AND PREVENTION IN WATER SUPPLY SYSTEMS </a:t>
                      </a:r>
                      <a:r>
                        <a:rPr lang="en-GB" sz="1200" dirty="0">
                          <a:solidFill>
                            <a:schemeClr val="tx1"/>
                          </a:solidFill>
                        </a:rPr>
                        <a:t>(EU Taxonomy, Environmental Delegated Act, Annex I, Section 1.1 (contribution to </a:t>
                      </a:r>
                      <a:r>
                        <a:rPr lang="en-GB" sz="1200" b="1" dirty="0">
                          <a:solidFill>
                            <a:schemeClr val="tx1"/>
                          </a:solidFill>
                        </a:rPr>
                        <a:t>Sustainable Use and Protection of Water and Marine Resources</a:t>
                      </a:r>
                      <a:r>
                        <a:rPr lang="en-GB" sz="1200" dirty="0">
                          <a:solidFill>
                            <a:schemeClr val="tx1"/>
                          </a:solidFill>
                        </a:rPr>
                        <a:t>)).</a:t>
                      </a:r>
                    </a:p>
                    <a:p>
                      <a:endParaRPr lang="en-GB" sz="1200" dirty="0">
                        <a:solidFill>
                          <a:schemeClr val="tx1"/>
                        </a:solidFill>
                      </a:endParaRPr>
                    </a:p>
                    <a:p>
                      <a:r>
                        <a:rPr lang="en-GB" sz="1200" dirty="0">
                          <a:solidFill>
                            <a:schemeClr val="tx1"/>
                          </a:solidFill>
                        </a:rPr>
                        <a:t>More generally, developing a disassembly improvement plan can help companies meet the disclosure requirements of the EU Taxonomy, provided that the planned activities are eligible.  </a:t>
                      </a:r>
                      <a:endParaRPr lang="en-NL" sz="1200" dirty="0">
                        <a:solidFill>
                          <a:schemeClr val="tx1"/>
                        </a:solidFill>
                        <a:highlight>
                          <a:srgbClr val="FFFF00"/>
                        </a:highlight>
                      </a:endParaRP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1491564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FF861-3B5F-398E-04DC-2D95621D1A4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B2363F-9E65-1B01-AE7D-13DDD9D6F8D2}"/>
              </a:ext>
            </a:extLst>
          </p:cNvPr>
          <p:cNvSpPr>
            <a:spLocks noGrp="1"/>
          </p:cNvSpPr>
          <p:nvPr>
            <p:ph type="sldNum" sz="quarter" idx="12"/>
          </p:nvPr>
        </p:nvSpPr>
        <p:spPr/>
        <p:txBody>
          <a:bodyPr/>
          <a:lstStyle/>
          <a:p>
            <a:fld id="{A6B50053-EC5D-F648-9B13-092A20055004}" type="slidenum">
              <a:rPr lang="en-US" smtClean="0"/>
              <a:pPr/>
              <a:t>47</a:t>
            </a:fld>
            <a:endParaRPr lang="en-US" dirty="0"/>
          </a:p>
        </p:txBody>
      </p:sp>
      <p:graphicFrame>
        <p:nvGraphicFramePr>
          <p:cNvPr id="5" name="Table 4">
            <a:extLst>
              <a:ext uri="{FF2B5EF4-FFF2-40B4-BE49-F238E27FC236}">
                <a16:creationId xmlns:a16="http://schemas.microsoft.com/office/drawing/2014/main" id="{B9B17052-007D-A8EB-514A-7B4D64814293}"/>
              </a:ext>
            </a:extLst>
          </p:cNvPr>
          <p:cNvGraphicFramePr>
            <a:graphicFrameLocks noGrp="1"/>
          </p:cNvGraphicFramePr>
          <p:nvPr>
            <p:extLst>
              <p:ext uri="{D42A27DB-BD31-4B8C-83A1-F6EECF244321}">
                <p14:modId xmlns:p14="http://schemas.microsoft.com/office/powerpoint/2010/main" val="957844877"/>
              </p:ext>
            </p:extLst>
          </p:nvPr>
        </p:nvGraphicFramePr>
        <p:xfrm>
          <a:off x="691503" y="817880"/>
          <a:ext cx="11008932" cy="530352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5.8 Active Cycling</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other short-use phase products, and for any product that is required to be cycled per leading regulations (e.g., electronics, apparel), actively cycle at least some (&gt; 0%) of the product’s materials and implement a program to increase the cycling rate or quality of the product for its next 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long-use phase products, actively cycle at least some (&gt; 0%) of the product’s materials or implement a program to increase the cycling rate or quality of the product for its next use.</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long-use phase products, actively cycle the product’s materials and implement a program to increase the cycling rate or quality of the product for its next use.</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endParaRPr lang="en-NL" sz="1200" dirty="0"/>
                    </a:p>
                  </a:txBody>
                  <a:tcPr/>
                </a:tc>
                <a:tc>
                  <a:txBody>
                    <a:bodyPr/>
                    <a:lstStyle/>
                    <a:p>
                      <a:r>
                        <a:rPr lang="en-GB" sz="1200" dirty="0">
                          <a:solidFill>
                            <a:schemeClr val="tx1"/>
                          </a:solidFill>
                        </a:rPr>
                        <a:t>The most relevant economic activity covered in the EU Taxonomy at the current moment is:</a:t>
                      </a:r>
                    </a:p>
                    <a:p>
                      <a:endParaRPr lang="en-GB" sz="1200" dirty="0">
                        <a:solidFill>
                          <a:schemeClr val="tx1"/>
                        </a:solidFill>
                      </a:endParaRPr>
                    </a:p>
                    <a:p>
                      <a:pPr marL="0" indent="0">
                        <a:buFont typeface="Arial" panose="020B0604020202020204" pitchFamily="34" charset="0"/>
                        <a:buNone/>
                      </a:pPr>
                      <a:r>
                        <a:rPr lang="en-GB" sz="1200" i="1" dirty="0">
                          <a:solidFill>
                            <a:schemeClr val="tx1"/>
                          </a:solidFill>
                        </a:rPr>
                        <a:t>PREPARATION FOR RE-USE OF END-OF-LIFE PRODUCTS AND PRODUCT COMPONENTS</a:t>
                      </a:r>
                      <a:endParaRPr lang="en-GB" sz="1200" dirty="0">
                        <a:solidFill>
                          <a:schemeClr val="tx1"/>
                        </a:solidFill>
                      </a:endParaRPr>
                    </a:p>
                    <a:p>
                      <a:pPr marL="171450" indent="-171450">
                        <a:buFont typeface="Arial" panose="020B0604020202020204" pitchFamily="34" charset="0"/>
                        <a:buChar char="•"/>
                      </a:pPr>
                      <a:r>
                        <a:rPr lang="en-GB" sz="1200" dirty="0">
                          <a:solidFill>
                            <a:schemeClr val="tx1"/>
                          </a:solidFill>
                        </a:rPr>
                        <a:t>The company prepares products and components for re-use at the end of life. </a:t>
                      </a:r>
                    </a:p>
                    <a:p>
                      <a:pPr marL="171450" indent="-171450">
                        <a:buFont typeface="Arial" panose="020B0604020202020204" pitchFamily="34" charset="0"/>
                        <a:buChar char="•"/>
                      </a:pPr>
                      <a:r>
                        <a:rPr lang="en-GB" sz="1200" dirty="0">
                          <a:solidFill>
                            <a:schemeClr val="tx1"/>
                          </a:solidFill>
                        </a:rPr>
                        <a:t>Repair activities performed during the product's use stage are excluded from the scope of this category of economic activities. </a:t>
                      </a:r>
                    </a:p>
                    <a:p>
                      <a:pPr marL="171450" indent="-171450">
                        <a:buFont typeface="Arial" panose="020B0604020202020204" pitchFamily="34" charset="0"/>
                        <a:buChar char="•"/>
                      </a:pPr>
                      <a:r>
                        <a:rPr lang="en-GB" sz="1200" dirty="0">
                          <a:solidFill>
                            <a:schemeClr val="tx1"/>
                          </a:solidFill>
                        </a:rPr>
                        <a:t>For a complete overview of this section's specific technical screening criteria, please consult the EU Taxonomy Environmental Delegated Act 2023/2486, Annex II Section 5.3. At the very high level, the criteria require:</a:t>
                      </a:r>
                    </a:p>
                    <a:p>
                      <a:r>
                        <a:rPr lang="en-GB" sz="1200" dirty="0">
                          <a:solidFill>
                            <a:schemeClr val="tx1"/>
                          </a:solidFill>
                        </a:rPr>
                        <a:t>- that the economic activity in question prepares products or components that have become waste for re-use without any prior pre-processing steps</a:t>
                      </a:r>
                    </a:p>
                    <a:p>
                      <a:r>
                        <a:rPr lang="en-GB" sz="1200" dirty="0">
                          <a:solidFill>
                            <a:schemeClr val="tx1"/>
                          </a:solidFill>
                        </a:rPr>
                        <a:t>- that the feedstock used originates from separately collected and transported waste</a:t>
                      </a:r>
                    </a:p>
                    <a:p>
                      <a:r>
                        <a:rPr lang="en-GB" sz="1200" dirty="0">
                          <a:solidFill>
                            <a:schemeClr val="tx1"/>
                          </a:solidFill>
                        </a:rPr>
                        <a:t>- the economic activity has implemented acceptance, safety, and inspection procedures compliant with the criteria outlined in the EU Taxonomy Environmental Delegated Act 2023/2486, Annex II Section 5.3. Technical Screening Criteria, sub-point 3</a:t>
                      </a:r>
                    </a:p>
                    <a:p>
                      <a:r>
                        <a:rPr lang="en-GB" sz="1200" dirty="0">
                          <a:solidFill>
                            <a:schemeClr val="tx1"/>
                          </a:solidFill>
                        </a:rPr>
                        <a:t>- the tools and equipment used are suitable for the preparation procedures implemented and outcomes required</a:t>
                      </a:r>
                    </a:p>
                    <a:p>
                      <a:r>
                        <a:rPr lang="en-GB" sz="1200" dirty="0">
                          <a:solidFill>
                            <a:schemeClr val="tx1"/>
                          </a:solidFill>
                        </a:rPr>
                        <a:t>- a reporting system for recovery rates and, where applicable, compliance with relevant EU or national targets set in place</a:t>
                      </a:r>
                    </a:p>
                    <a:p>
                      <a:r>
                        <a:rPr lang="en-GB" sz="1200" dirty="0">
                          <a:solidFill>
                            <a:schemeClr val="tx1"/>
                          </a:solidFill>
                        </a:rPr>
                        <a:t>- the output generated is suitable for re-use without further pre-processing</a:t>
                      </a:r>
                    </a:p>
                    <a:p>
                      <a:r>
                        <a:rPr lang="en-GB" sz="1200" dirty="0">
                          <a:solidFill>
                            <a:schemeClr val="tx1"/>
                          </a:solidFill>
                        </a:rPr>
                        <a:t>- the output sold is covered by an appropriate sale contract (further details in EU Taxonomy Environmental Delegated Act 2023/2486, Annex II Section 5.3. Technical Screening Criteria, sub-point 6(b)</a:t>
                      </a:r>
                    </a:p>
                    <a:p>
                      <a:r>
                        <a:rPr lang="en-GB" sz="1200" dirty="0">
                          <a:solidFill>
                            <a:schemeClr val="tx1"/>
                          </a:solidFill>
                        </a:rPr>
                        <a:t>- in the specific Electrical and Electronic Equipment case, the economic activity must meet further requirements outlined in EU Taxonomy Environmental Delegated Act 2023/2486, Annex II Section 5.3. Technical Screening Criteria, sub-point 7.</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4758512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45412-5A2D-1D24-C89D-53D17FBBA5C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3BAEE1-FB53-C72C-143C-62AC31A12007}"/>
              </a:ext>
            </a:extLst>
          </p:cNvPr>
          <p:cNvSpPr>
            <a:spLocks noGrp="1"/>
          </p:cNvSpPr>
          <p:nvPr>
            <p:ph type="sldNum" sz="quarter" idx="12"/>
          </p:nvPr>
        </p:nvSpPr>
        <p:spPr/>
        <p:txBody>
          <a:bodyPr/>
          <a:lstStyle/>
          <a:p>
            <a:fld id="{A6B50053-EC5D-F648-9B13-092A20055004}" type="slidenum">
              <a:rPr lang="en-US" smtClean="0"/>
              <a:pPr/>
              <a:t>48</a:t>
            </a:fld>
            <a:endParaRPr lang="en-US" dirty="0"/>
          </a:p>
        </p:txBody>
      </p:sp>
      <p:graphicFrame>
        <p:nvGraphicFramePr>
          <p:cNvPr id="5" name="Table 4">
            <a:extLst>
              <a:ext uri="{FF2B5EF4-FFF2-40B4-BE49-F238E27FC236}">
                <a16:creationId xmlns:a16="http://schemas.microsoft.com/office/drawing/2014/main" id="{36CD570F-D4B9-B6BE-7C3A-4E3D4477DDF9}"/>
              </a:ext>
            </a:extLst>
          </p:cNvPr>
          <p:cNvGraphicFramePr>
            <a:graphicFrameLocks noGrp="1"/>
          </p:cNvGraphicFramePr>
          <p:nvPr>
            <p:extLst>
              <p:ext uri="{D42A27DB-BD31-4B8C-83A1-F6EECF244321}">
                <p14:modId xmlns:p14="http://schemas.microsoft.com/office/powerpoint/2010/main" val="4024109047"/>
              </p:ext>
            </p:extLst>
          </p:nvPr>
        </p:nvGraphicFramePr>
        <p:xfrm>
          <a:off x="691503" y="817880"/>
          <a:ext cx="11008932" cy="5852160"/>
        </p:xfrm>
        <a:graphic>
          <a:graphicData uri="http://schemas.openxmlformats.org/drawingml/2006/table">
            <a:tbl>
              <a:tblPr firstRow="1" bandRow="1">
                <a:tableStyleId>{00A15C55-8517-42AA-B614-E9B94910E393}</a:tableStyleId>
              </a:tblPr>
              <a:tblGrid>
                <a:gridCol w="3955448">
                  <a:extLst>
                    <a:ext uri="{9D8B030D-6E8A-4147-A177-3AD203B41FA5}">
                      <a16:colId xmlns:a16="http://schemas.microsoft.com/office/drawing/2014/main" val="215615957"/>
                    </a:ext>
                  </a:extLst>
                </a:gridCol>
                <a:gridCol w="7053484">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5.8 Active Cycling</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other short-use phase products, and for any product that is required to be cycled per leading regulations (e.g., electronics, apparel), actively cycle at least some (&gt; 0%) of the product’s materials and implement a program to increase the cycling rate or quality of the product for its next 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long-use phase products, actively cycle at least some (&gt; 0%) of the product’s materials or implement a program to increase the cycling rate or quality of the product for its next use.</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long-use phase products, actively cycle the product’s materials and implement a program to increase the cycling rate or quality of the product for its next use.</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solidFill>
                            <a:schemeClr val="tx1"/>
                          </a:solidFill>
                        </a:rPr>
                        <a:t>PREPARATION FOR RE-USE OF END-OF-LIFE PRODUCTS AND PRODUCT COMPONENTS</a:t>
                      </a:r>
                      <a:r>
                        <a:rPr lang="en-GB" sz="1200" i="0" dirty="0">
                          <a:solidFill>
                            <a:schemeClr val="tx1"/>
                          </a:solidFill>
                        </a:rPr>
                        <a:t> </a:t>
                      </a:r>
                      <a:r>
                        <a:rPr lang="en-GB" sz="1200" i="1" dirty="0">
                          <a:solidFill>
                            <a:schemeClr val="tx1"/>
                          </a:solidFill>
                        </a:rPr>
                        <a:t>(continued)</a:t>
                      </a:r>
                    </a:p>
                    <a:p>
                      <a:pPr marL="171450" indent="-171450">
                        <a:buFont typeface="Arial" panose="020B0604020202020204" pitchFamily="34" charset="0"/>
                        <a:buChar char="•"/>
                      </a:pPr>
                      <a:r>
                        <a:rPr lang="en-GB" sz="1200" dirty="0">
                          <a:solidFill>
                            <a:schemeClr val="tx1"/>
                          </a:solidFill>
                        </a:rPr>
                        <a:t>Please consider the EU Taxonomy Environmental Delegated Act 2023/2486, Annex II Section 5.3 to view the NACE codes for the products and components in scope of this economic activity.</a:t>
                      </a:r>
                    </a:p>
                    <a:p>
                      <a:pPr marL="171450" indent="-171450">
                        <a:buFont typeface="Arial" panose="020B0604020202020204" pitchFamily="34" charset="0"/>
                        <a:buChar char="•"/>
                      </a:pPr>
                      <a:r>
                        <a:rPr lang="en-GB" sz="1200" dirty="0">
                          <a:solidFill>
                            <a:schemeClr val="tx1"/>
                          </a:solidFill>
                        </a:rPr>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pPr marL="0" indent="0">
                        <a:buFont typeface="Arial" panose="020B0604020202020204" pitchFamily="34" charset="0"/>
                        <a:buNone/>
                      </a:pPr>
                      <a:endParaRPr lang="en-GB" sz="1200" i="1" dirty="0">
                        <a:solidFill>
                          <a:schemeClr val="tx1"/>
                        </a:solidFill>
                      </a:endParaRPr>
                    </a:p>
                    <a:p>
                      <a:pPr marL="0" indent="0">
                        <a:buFont typeface="Arial" panose="020B0604020202020204" pitchFamily="34" charset="0"/>
                        <a:buNone/>
                      </a:pPr>
                      <a:r>
                        <a:rPr lang="en-GB" sz="1200" i="1" dirty="0">
                          <a:solidFill>
                            <a:schemeClr val="tx1"/>
                          </a:solidFill>
                        </a:rPr>
                        <a:t>COLLECTION AND TRANSPORT OF NON-HAZARDOUS AND HAZARDOUS WASTE</a:t>
                      </a:r>
                      <a:endParaRPr lang="en-GB" sz="1200" dirty="0">
                        <a:solidFill>
                          <a:schemeClr val="tx1"/>
                        </a:solidFill>
                      </a:endParaRPr>
                    </a:p>
                    <a:p>
                      <a:pPr marL="171450" indent="-171450">
                        <a:buFont typeface="Arial" panose="020B0604020202020204" pitchFamily="34" charset="0"/>
                        <a:buChar char="•"/>
                      </a:pPr>
                      <a:r>
                        <a:rPr lang="en-GB" sz="1200" dirty="0">
                          <a:solidFill>
                            <a:schemeClr val="tx1"/>
                          </a:solidFill>
                        </a:rPr>
                        <a:t>The company collects and transports non-hazardous and hazardous waste to prepare for reuse or recycling for material recovery. The EU Taxonomy Environmental Delegated Act 2023/2486, Annex II Section 2.3 outlines the technical screening criteria.</a:t>
                      </a:r>
                    </a:p>
                    <a:p>
                      <a:pPr marL="171450" indent="-171450">
                        <a:buFont typeface="Arial" panose="020B0604020202020204" pitchFamily="34" charset="0"/>
                        <a:buChar char="•"/>
                      </a:pPr>
                      <a:r>
                        <a:rPr lang="en-GB" sz="1200" dirty="0">
                          <a:solidFill>
                            <a:schemeClr val="tx1"/>
                          </a:solidFill>
                        </a:rPr>
                        <a:t>Associated NACE codes in Regulation (EC) 1893/2006: E38.11, E38.12, and F42.9. </a:t>
                      </a:r>
                    </a:p>
                    <a:p>
                      <a:pPr marL="171450" indent="-171450">
                        <a:buFont typeface="Arial" panose="020B0604020202020204" pitchFamily="34" charset="0"/>
                        <a:buChar char="•"/>
                      </a:pPr>
                      <a:r>
                        <a:rPr lang="en-GB" sz="1200" dirty="0">
                          <a:solidFill>
                            <a:schemeClr val="tx1"/>
                          </a:solidFill>
                        </a:rPr>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endParaRPr lang="en-NL" sz="1200" dirty="0">
                        <a:solidFill>
                          <a:schemeClr val="tx1"/>
                        </a:solidFill>
                        <a:highlight>
                          <a:srgbClr val="FFFF00"/>
                        </a:highlight>
                      </a:endParaRPr>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5.8 Active Cycling</a:t>
                      </a:r>
                    </a:p>
                    <a:p>
                      <a:endParaRPr lang="en-NL" sz="1200" b="1" dirty="0"/>
                    </a:p>
                    <a:p>
                      <a:r>
                        <a:rPr lang="en-NL" sz="1200" b="1" dirty="0"/>
                        <a:t>Platinum</a:t>
                      </a:r>
                      <a:r>
                        <a:rPr lang="en-NL" sz="1200" dirty="0"/>
                        <a:t> - </a:t>
                      </a:r>
                      <a:r>
                        <a:rPr lang="en-GB" sz="1200" dirty="0"/>
                        <a:t>Monitor cycling rates and quality over time, and demonstrate an increase in either cumulative cycling rate or quality.</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endParaRPr lang="en-NL" sz="1200" dirty="0">
                        <a:solidFill>
                          <a:schemeClr val="tx1"/>
                        </a:solidFill>
                      </a:endParaRPr>
                    </a:p>
                    <a:p>
                      <a:r>
                        <a:rPr lang="en-GB" sz="1200" dirty="0">
                          <a:solidFill>
                            <a:schemeClr val="tx1"/>
                          </a:solidFill>
                          <a:highlight>
                            <a:srgbClr val="FFFF00"/>
                          </a:highlight>
                        </a:rPr>
                        <a:t> </a:t>
                      </a:r>
                    </a:p>
                    <a:p>
                      <a:r>
                        <a:rPr lang="en-GB" sz="1200" dirty="0">
                          <a:solidFill>
                            <a:schemeClr val="tx1"/>
                          </a:solidFill>
                        </a:rPr>
                        <a:t>So long as the tracking is used to monitor the implementation/expansion of an economic activity in scope of the EU Taxonomy, then this can be integrated into an EU Taxonomy alignment/expansion plan. </a:t>
                      </a:r>
                      <a:endParaRPr lang="en-NL" sz="1200" dirty="0">
                        <a:solidFill>
                          <a:schemeClr val="tx1"/>
                        </a:solidFill>
                        <a:highlight>
                          <a:srgbClr val="FFFF00"/>
                        </a:highlight>
                      </a:endParaRPr>
                    </a:p>
                  </a:txBody>
                  <a:tcPr/>
                </a:tc>
                <a:extLst>
                  <a:ext uri="{0D108BD9-81ED-4DB2-BD59-A6C34878D82A}">
                    <a16:rowId xmlns:a16="http://schemas.microsoft.com/office/drawing/2014/main" val="3668328428"/>
                  </a:ext>
                </a:extLst>
              </a:tr>
              <a:tr h="370840">
                <a:tc>
                  <a:txBody>
                    <a:bodyPr/>
                    <a:lstStyle/>
                    <a:p>
                      <a:r>
                        <a:rPr lang="en-NL" sz="1200" b="1" dirty="0"/>
                        <a:t>Platinum</a:t>
                      </a:r>
                      <a:r>
                        <a:rPr lang="en-NL" sz="1200" dirty="0"/>
                        <a:t> - </a:t>
                      </a:r>
                      <a:r>
                        <a:rPr lang="en-GB" sz="1200" dirty="0"/>
                        <a:t>Actively cycle a minimum percentage of the product’s materials based on the duration of the product’s use phase.</a:t>
                      </a:r>
                      <a:endParaRPr lang="en-NL" sz="1200" dirty="0"/>
                    </a:p>
                  </a:txBody>
                  <a:tcPr/>
                </a:tc>
                <a:tc>
                  <a:txBody>
                    <a:bodyPr/>
                    <a:lstStyle/>
                    <a:p>
                      <a:r>
                        <a:rPr lang="en-GB" sz="1200" dirty="0"/>
                        <a:t>Not applicable.</a:t>
                      </a:r>
                    </a:p>
                  </a:txBody>
                  <a:tcPr/>
                </a:tc>
                <a:extLst>
                  <a:ext uri="{0D108BD9-81ED-4DB2-BD59-A6C34878D82A}">
                    <a16:rowId xmlns:a16="http://schemas.microsoft.com/office/drawing/2014/main" val="592259650"/>
                  </a:ext>
                </a:extLst>
              </a:tr>
            </a:tbl>
          </a:graphicData>
        </a:graphic>
      </p:graphicFrame>
    </p:spTree>
    <p:extLst>
      <p:ext uri="{BB962C8B-B14F-4D97-AF65-F5344CB8AC3E}">
        <p14:creationId xmlns:p14="http://schemas.microsoft.com/office/powerpoint/2010/main" val="19274920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414160048"/>
              </p:ext>
            </p:extLst>
          </p:nvPr>
        </p:nvGraphicFramePr>
        <p:xfrm>
          <a:off x="691503" y="817880"/>
          <a:ext cx="11008932" cy="557784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465909">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6.1 Air Emissions Compliance</a:t>
                      </a:r>
                    </a:p>
                    <a:p>
                      <a:endParaRPr lang="en-NL" sz="1200" dirty="0"/>
                    </a:p>
                    <a:p>
                      <a:r>
                        <a:rPr lang="en-GB" sz="1200" b="1" dirty="0"/>
                        <a:t>Bronze</a:t>
                      </a:r>
                      <a:r>
                        <a:rPr lang="en-GB" sz="1200" dirty="0"/>
                        <a:t> - Final manufacturing stage facilities comply with air emissions regulations or guidelines.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GB" sz="1200" dirty="0"/>
                    </a:p>
                    <a:p>
                      <a:r>
                        <a:rPr lang="en-GB" sz="1200" dirty="0"/>
                        <a:t>Compliance with national legislation related to air emissions, but also other topics, it a frequently reoccurring requirement as a DNSH criterion, but also as a TSC. </a:t>
                      </a:r>
                    </a:p>
                  </a:txBody>
                  <a:tcPr/>
                </a:tc>
                <a:extLst>
                  <a:ext uri="{0D108BD9-81ED-4DB2-BD59-A6C34878D82A}">
                    <a16:rowId xmlns:a16="http://schemas.microsoft.com/office/drawing/2014/main" val="28151064"/>
                  </a:ext>
                </a:extLst>
              </a:tr>
              <a:tr h="370840">
                <a:tc>
                  <a:txBody>
                    <a:bodyPr/>
                    <a:lstStyle/>
                    <a:p>
                      <a:r>
                        <a:rPr lang="en-NL" sz="1200" b="1" dirty="0"/>
                        <a:t>6.2 Quantifying Greenhouse Gas Emissions</a:t>
                      </a:r>
                    </a:p>
                    <a:p>
                      <a:endParaRPr lang="en-NL" sz="1200" dirty="0"/>
                    </a:p>
                    <a:p>
                      <a:r>
                        <a:rPr lang="en-GB" sz="1200" b="1" dirty="0"/>
                        <a:t>Bronze</a:t>
                      </a:r>
                      <a:r>
                        <a:rPr lang="en-GB" sz="1200" dirty="0"/>
                        <a:t> - Quantify annual electricity use and greenhouse gas emissions associated with the final manufacturing stage of the product.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GB" sz="1200" dirty="0"/>
                    </a:p>
                    <a:p>
                      <a:r>
                        <a:rPr lang="en-GB" sz="1200" dirty="0"/>
                        <a:t>Depending on how annual electricity use and GHG emissions associated with the final manufacturing stage are quantified and the level of control a company has over an EU Taxonomy-eligible economic activity, this can be classified as an activity enabling climate mitigation or climate adaptation, provided that it meets the relevant technical screening criteria.</a:t>
                      </a:r>
                    </a:p>
                    <a:p>
                      <a:endParaRPr lang="en-GB" sz="1200" dirty="0"/>
                    </a:p>
                    <a:p>
                      <a:r>
                        <a:rPr lang="en-GB" sz="1200" i="1" dirty="0"/>
                        <a:t>INSTALLATION, MAINTENANCE AND REPAIR OF INSTRUMENTS AND DEVICES FOR MEASURING, REGULATING AND CONTROLLING ENERGY PERFORMANCE OF BUILDINGS</a:t>
                      </a:r>
                    </a:p>
                    <a:p>
                      <a:pPr marL="171450" indent="-171450">
                        <a:buFont typeface="Arial" panose="020B0604020202020204" pitchFamily="34" charset="0"/>
                        <a:buChar char="•"/>
                      </a:pPr>
                      <a:r>
                        <a:rPr lang="en-GB" sz="1200" dirty="0"/>
                        <a:t>For detailed information, please consider EU Taxonomy, Climate Delegated Act, Annex I and II, Section 7.3.</a:t>
                      </a:r>
                    </a:p>
                    <a:p>
                      <a:pPr marL="171450" indent="-171450">
                        <a:buFont typeface="Arial" panose="020B0604020202020204" pitchFamily="34" charset="0"/>
                        <a:buChar char="•"/>
                      </a:pPr>
                      <a:r>
                        <a:rPr lang="en-GB" sz="1200" dirty="0"/>
                        <a:t>Suppose the company's activity consists of at least one of the following measures. In that case, that activity can qualify as EU Taxonomy-aligned and may be eligible for integration into an applicable company's disclosures: </a:t>
                      </a:r>
                    </a:p>
                    <a:p>
                      <a:r>
                        <a:rPr lang="en-GB" sz="1200" dirty="0"/>
                        <a:t>(a) installation, maintenance, and repair of zoned thermostats, smart thermostat systems, and sensing equipment, including motion and daylight control;</a:t>
                      </a:r>
                    </a:p>
                    <a:p>
                      <a:r>
                        <a:rPr lang="en-GB" sz="1200" dirty="0"/>
                        <a:t>(b) installation, maintenance and repair of building automation and control systems, building energy management systems (BEMS), lighting control systems and energy management systems (EMS); </a:t>
                      </a:r>
                    </a:p>
                    <a:p>
                      <a:r>
                        <a:rPr lang="en-GB" sz="1200" dirty="0"/>
                        <a:t>(c) installation, maintenance and repair of smart meters for gas, heat, cool and electricity; </a:t>
                      </a:r>
                    </a:p>
                    <a:p>
                      <a:r>
                        <a:rPr lang="en-GB" sz="1200" dirty="0"/>
                        <a:t>(d) installation, maintenance and repair of façade and roofing elements with a solar shading or solar control function, including those that support growing vegetation.</a:t>
                      </a:r>
                    </a:p>
                    <a:p>
                      <a:pPr marL="171450" indent="-171450">
                        <a:buFont typeface="Arial" panose="020B0604020202020204" pitchFamily="34" charset="0"/>
                        <a:buChar char="•"/>
                      </a:pPr>
                      <a:r>
                        <a:rPr lang="en-GB" sz="1200" dirty="0"/>
                        <a:t>Additional TSC apply. Associated NACE codes in Regulation (EC) 1893/2006: F42, F43, M71, and C16, C17, C22, C23, C25, C27, C28.</a:t>
                      </a: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1571519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E0922B1-E00A-60FC-3229-1A4516817498}"/>
              </a:ext>
            </a:extLst>
          </p:cNvPr>
          <p:cNvSpPr txBox="1"/>
          <p:nvPr/>
        </p:nvSpPr>
        <p:spPr>
          <a:xfrm>
            <a:off x="838200" y="1743902"/>
            <a:ext cx="10965873" cy="1754326"/>
          </a:xfrm>
          <a:prstGeom prst="rect">
            <a:avLst/>
          </a:prstGeom>
          <a:noFill/>
        </p:spPr>
        <p:txBody>
          <a:bodyPr wrap="square">
            <a:spAutoFit/>
          </a:bodyPr>
          <a:lstStyle/>
          <a:p>
            <a:r>
              <a:rPr lang="en-US" sz="1800" dirty="0">
                <a:solidFill>
                  <a:schemeClr val="accent1"/>
                </a:solidFill>
              </a:rPr>
              <a:t>First: Identify which activities within your company’s operation that can be considered as </a:t>
            </a:r>
            <a:r>
              <a:rPr lang="en-US" sz="1800" b="1" dirty="0">
                <a:solidFill>
                  <a:schemeClr val="tx2"/>
                </a:solidFill>
              </a:rPr>
              <a:t>taxonomy-eligible</a:t>
            </a:r>
            <a:r>
              <a:rPr lang="en-US" sz="1800" dirty="0">
                <a:solidFill>
                  <a:schemeClr val="accent1"/>
                </a:solidFill>
              </a:rPr>
              <a:t>.</a:t>
            </a:r>
            <a:endParaRPr lang="en-US" dirty="0">
              <a:solidFill>
                <a:schemeClr val="accent1"/>
              </a:solidFill>
              <a:hlinkClick r:id="rId2"/>
            </a:endParaRPr>
          </a:p>
          <a:p>
            <a:endParaRPr lang="en-US" sz="1800" dirty="0">
              <a:solidFill>
                <a:schemeClr val="accent1"/>
              </a:solidFill>
              <a:hlinkClick r:id="rId2"/>
            </a:endParaRPr>
          </a:p>
          <a:p>
            <a:r>
              <a:rPr lang="en-US" sz="1800" dirty="0">
                <a:solidFill>
                  <a:schemeClr val="accent1"/>
                </a:solidFill>
                <a:hlinkClick r:id="rId2"/>
              </a:rPr>
              <a:t>The EU Taxonomy Compass </a:t>
            </a:r>
            <a:r>
              <a:rPr lang="en-US" sz="1800" dirty="0">
                <a:solidFill>
                  <a:schemeClr val="accent1"/>
                </a:solidFill>
              </a:rPr>
              <a:t>is a tool to check which activities are eligible, which objectives they contribute to and what criteria they have to meet. </a:t>
            </a:r>
            <a:r>
              <a:rPr lang="en-US" b="1" dirty="0">
                <a:solidFill>
                  <a:schemeClr val="accent1"/>
                </a:solidFill>
              </a:rPr>
              <a:t>T</a:t>
            </a:r>
            <a:r>
              <a:rPr lang="en-US" sz="1800" b="1" dirty="0">
                <a:solidFill>
                  <a:schemeClr val="accent1"/>
                </a:solidFill>
              </a:rPr>
              <a:t>he climate mitigation </a:t>
            </a:r>
            <a:r>
              <a:rPr lang="en-US" sz="1800" dirty="0">
                <a:solidFill>
                  <a:schemeClr val="accent1"/>
                </a:solidFill>
              </a:rPr>
              <a:t>and </a:t>
            </a:r>
            <a:r>
              <a:rPr lang="en-US" sz="1800" b="1" dirty="0">
                <a:solidFill>
                  <a:schemeClr val="accent1"/>
                </a:solidFill>
              </a:rPr>
              <a:t>climate adaptation </a:t>
            </a:r>
            <a:r>
              <a:rPr lang="en-US" sz="1800" dirty="0">
                <a:solidFill>
                  <a:schemeClr val="accent1"/>
                </a:solidFill>
              </a:rPr>
              <a:t>criteria for </a:t>
            </a:r>
            <a:r>
              <a:rPr lang="en-US" sz="1800" b="1" dirty="0">
                <a:solidFill>
                  <a:schemeClr val="accent1"/>
                </a:solidFill>
              </a:rPr>
              <a:t>over 100 economic activities</a:t>
            </a:r>
            <a:r>
              <a:rPr lang="en-US" sz="1800" dirty="0">
                <a:solidFill>
                  <a:schemeClr val="accent1"/>
                </a:solidFill>
              </a:rPr>
              <a:t> have been updated and completed, relying on a risk assessment and a plan to address the risk. The Do</a:t>
            </a:r>
            <a:r>
              <a:rPr lang="en-US" sz="1800" b="1" dirty="0">
                <a:solidFill>
                  <a:schemeClr val="accent1"/>
                </a:solidFill>
              </a:rPr>
              <a:t> No Significant Harm </a:t>
            </a:r>
            <a:r>
              <a:rPr lang="en-US" sz="1800" dirty="0">
                <a:solidFill>
                  <a:schemeClr val="accent1"/>
                </a:solidFill>
              </a:rPr>
              <a:t>(DNSH) criteria have also been added for climate change mitigation and adaptation.</a:t>
            </a:r>
            <a:endParaRPr lang="en-US" dirty="0">
              <a:solidFill>
                <a:schemeClr val="accent1"/>
              </a:solidFill>
            </a:endParaRPr>
          </a:p>
        </p:txBody>
      </p:sp>
      <p:sp>
        <p:nvSpPr>
          <p:cNvPr id="13" name="Oval 12">
            <a:extLst>
              <a:ext uri="{FF2B5EF4-FFF2-40B4-BE49-F238E27FC236}">
                <a16:creationId xmlns:a16="http://schemas.microsoft.com/office/drawing/2014/main" id="{F50E3603-6E73-2716-6E72-0C2FF6161027}"/>
              </a:ext>
            </a:extLst>
          </p:cNvPr>
          <p:cNvSpPr/>
          <p:nvPr/>
        </p:nvSpPr>
        <p:spPr>
          <a:xfrm>
            <a:off x="609197" y="923191"/>
            <a:ext cx="674557" cy="61459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259900A-A267-5A04-A0A1-73B871A16415}"/>
              </a:ext>
            </a:extLst>
          </p:cNvPr>
          <p:cNvSpPr txBox="1"/>
          <p:nvPr/>
        </p:nvSpPr>
        <p:spPr>
          <a:xfrm>
            <a:off x="609196" y="999656"/>
            <a:ext cx="674557" cy="461665"/>
          </a:xfrm>
          <a:prstGeom prst="rect">
            <a:avLst/>
          </a:prstGeom>
          <a:noFill/>
        </p:spPr>
        <p:txBody>
          <a:bodyPr wrap="square" rtlCol="0">
            <a:spAutoFit/>
          </a:bodyPr>
          <a:lstStyle/>
          <a:p>
            <a:pPr algn="ctr"/>
            <a:r>
              <a:rPr lang="en-NL" sz="2400" b="1" dirty="0">
                <a:solidFill>
                  <a:schemeClr val="bg1"/>
                </a:solidFill>
                <a:latin typeface="Circular Std Black" panose="020B0604020101020102" pitchFamily="34" charset="77"/>
                <a:cs typeface="Circular Std Black" panose="020B0604020101020102" pitchFamily="34" charset="77"/>
              </a:rPr>
              <a:t>1</a:t>
            </a:r>
          </a:p>
        </p:txBody>
      </p:sp>
      <p:sp>
        <p:nvSpPr>
          <p:cNvPr id="15" name="TextBox 14">
            <a:extLst>
              <a:ext uri="{FF2B5EF4-FFF2-40B4-BE49-F238E27FC236}">
                <a16:creationId xmlns:a16="http://schemas.microsoft.com/office/drawing/2014/main" id="{B39D37D0-C772-FFC1-A786-9D5F4C550246}"/>
              </a:ext>
            </a:extLst>
          </p:cNvPr>
          <p:cNvSpPr txBox="1"/>
          <p:nvPr/>
        </p:nvSpPr>
        <p:spPr>
          <a:xfrm>
            <a:off x="1574812" y="876545"/>
            <a:ext cx="10965873" cy="707886"/>
          </a:xfrm>
          <a:prstGeom prst="rect">
            <a:avLst/>
          </a:prstGeom>
          <a:noFill/>
        </p:spPr>
        <p:txBody>
          <a:bodyPr wrap="square">
            <a:spAutoFit/>
          </a:bodyPr>
          <a:lstStyle/>
          <a:p>
            <a:r>
              <a:rPr lang="en-US" sz="4000" b="1" dirty="0">
                <a:solidFill>
                  <a:schemeClr val="accent1"/>
                </a:solidFill>
              </a:rPr>
              <a:t>Identify the Taxonomy-eligible activities</a:t>
            </a:r>
          </a:p>
        </p:txBody>
      </p:sp>
      <p:grpSp>
        <p:nvGrpSpPr>
          <p:cNvPr id="20" name="Group 19">
            <a:extLst>
              <a:ext uri="{FF2B5EF4-FFF2-40B4-BE49-F238E27FC236}">
                <a16:creationId xmlns:a16="http://schemas.microsoft.com/office/drawing/2014/main" id="{7334C897-2A9F-FE35-0770-5FBBFDE33A70}"/>
              </a:ext>
            </a:extLst>
          </p:cNvPr>
          <p:cNvGrpSpPr/>
          <p:nvPr/>
        </p:nvGrpSpPr>
        <p:grpSpPr>
          <a:xfrm>
            <a:off x="1156736" y="3671544"/>
            <a:ext cx="9878528" cy="3196588"/>
            <a:chOff x="387927" y="3809468"/>
            <a:chExt cx="9878528" cy="3196588"/>
          </a:xfrm>
        </p:grpSpPr>
        <p:sp>
          <p:nvSpPr>
            <p:cNvPr id="18" name="Rectangle 17">
              <a:extLst>
                <a:ext uri="{FF2B5EF4-FFF2-40B4-BE49-F238E27FC236}">
                  <a16:creationId xmlns:a16="http://schemas.microsoft.com/office/drawing/2014/main" id="{D4BC89CE-16FF-F612-9D46-779414FF2F23}"/>
                </a:ext>
              </a:extLst>
            </p:cNvPr>
            <p:cNvSpPr/>
            <p:nvPr/>
          </p:nvSpPr>
          <p:spPr>
            <a:xfrm>
              <a:off x="387927" y="3809468"/>
              <a:ext cx="9878527" cy="2988572"/>
            </a:xfrm>
            <a:prstGeom prst="rect">
              <a:avLst/>
            </a:prstGeom>
            <a:solidFill>
              <a:schemeClr val="bg1"/>
            </a:solidFill>
            <a:ln>
              <a:solidFill>
                <a:schemeClr val="tx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3">
              <a:extLst>
                <a:ext uri="{FF2B5EF4-FFF2-40B4-BE49-F238E27FC236}">
                  <a16:creationId xmlns:a16="http://schemas.microsoft.com/office/drawing/2014/main" id="{28CE378C-BC6B-C1B5-5E49-055C52BF5C00}"/>
                </a:ext>
              </a:extLst>
            </p:cNvPr>
            <p:cNvSpPr txBox="1">
              <a:spLocks/>
            </p:cNvSpPr>
            <p:nvPr/>
          </p:nvSpPr>
          <p:spPr>
            <a:xfrm>
              <a:off x="623481" y="4186841"/>
              <a:ext cx="5244882" cy="28192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400" dirty="0">
                  <a:solidFill>
                    <a:schemeClr val="accent1"/>
                  </a:solidFill>
                </a:rPr>
                <a:t>Accommodation activities</a:t>
              </a:r>
            </a:p>
            <a:p>
              <a:r>
                <a:rPr lang="en-US" sz="1400" dirty="0">
                  <a:solidFill>
                    <a:schemeClr val="accent1"/>
                  </a:solidFill>
                </a:rPr>
                <a:t>Arts, entertainment and recreation</a:t>
              </a:r>
            </a:p>
            <a:p>
              <a:r>
                <a:rPr lang="en-US" sz="1400" dirty="0">
                  <a:solidFill>
                    <a:schemeClr val="accent1"/>
                  </a:solidFill>
                </a:rPr>
                <a:t>Construction and real estate activities</a:t>
              </a:r>
            </a:p>
            <a:p>
              <a:r>
                <a:rPr lang="en-US" sz="1400" dirty="0">
                  <a:solidFill>
                    <a:schemeClr val="accent1"/>
                  </a:solidFill>
                </a:rPr>
                <a:t>Disaster risk management</a:t>
              </a:r>
            </a:p>
            <a:p>
              <a:r>
                <a:rPr lang="en-US" sz="1400" dirty="0">
                  <a:solidFill>
                    <a:schemeClr val="accent1"/>
                  </a:solidFill>
                </a:rPr>
                <a:t>Education</a:t>
              </a:r>
            </a:p>
            <a:p>
              <a:r>
                <a:rPr lang="en-US" sz="1400" dirty="0">
                  <a:solidFill>
                    <a:schemeClr val="accent1"/>
                  </a:solidFill>
                </a:rPr>
                <a:t>Energy</a:t>
              </a:r>
            </a:p>
            <a:p>
              <a:r>
                <a:rPr lang="en-US" sz="1400" dirty="0">
                  <a:solidFill>
                    <a:schemeClr val="accent1"/>
                  </a:solidFill>
                </a:rPr>
                <a:t>Environmental protection and restoration activities</a:t>
              </a:r>
            </a:p>
            <a:p>
              <a:r>
                <a:rPr lang="en-US" sz="1400" dirty="0">
                  <a:solidFill>
                    <a:schemeClr val="accent1"/>
                  </a:solidFill>
                </a:rPr>
                <a:t>Financial and insurance activities</a:t>
              </a:r>
            </a:p>
            <a:p>
              <a:endParaRPr lang="en-US" sz="1400" dirty="0">
                <a:solidFill>
                  <a:schemeClr val="accent1"/>
                </a:solidFill>
              </a:endParaRPr>
            </a:p>
            <a:p>
              <a:endParaRPr lang="en-US" sz="1400" dirty="0">
                <a:solidFill>
                  <a:schemeClr val="accent1"/>
                </a:solidFill>
              </a:endParaRPr>
            </a:p>
          </p:txBody>
        </p:sp>
        <p:sp>
          <p:nvSpPr>
            <p:cNvPr id="17" name="TextBox 16">
              <a:extLst>
                <a:ext uri="{FF2B5EF4-FFF2-40B4-BE49-F238E27FC236}">
                  <a16:creationId xmlns:a16="http://schemas.microsoft.com/office/drawing/2014/main" id="{59C9D1D7-8DCC-FCC0-751E-99ECEA33F29E}"/>
                </a:ext>
              </a:extLst>
            </p:cNvPr>
            <p:cNvSpPr txBox="1"/>
            <p:nvPr/>
          </p:nvSpPr>
          <p:spPr>
            <a:xfrm>
              <a:off x="609196" y="3891405"/>
              <a:ext cx="8810469" cy="307777"/>
            </a:xfrm>
            <a:prstGeom prst="rect">
              <a:avLst/>
            </a:prstGeom>
            <a:noFill/>
          </p:spPr>
          <p:txBody>
            <a:bodyPr wrap="square">
              <a:spAutoFit/>
            </a:bodyPr>
            <a:lstStyle/>
            <a:p>
              <a:r>
                <a:rPr lang="en-US" sz="1400" b="1" dirty="0">
                  <a:solidFill>
                    <a:schemeClr val="accent1"/>
                  </a:solidFill>
                </a:rPr>
                <a:t>The following sectors are currently included on the Taxonomy Compass:</a:t>
              </a:r>
            </a:p>
          </p:txBody>
        </p:sp>
        <p:sp>
          <p:nvSpPr>
            <p:cNvPr id="19" name="Text Placeholder 3">
              <a:extLst>
                <a:ext uri="{FF2B5EF4-FFF2-40B4-BE49-F238E27FC236}">
                  <a16:creationId xmlns:a16="http://schemas.microsoft.com/office/drawing/2014/main" id="{0E899B9B-0C83-7B60-87A5-5DE164132E14}"/>
                </a:ext>
              </a:extLst>
            </p:cNvPr>
            <p:cNvSpPr txBox="1">
              <a:spLocks/>
            </p:cNvSpPr>
            <p:nvPr/>
          </p:nvSpPr>
          <p:spPr>
            <a:xfrm>
              <a:off x="5021573" y="4186840"/>
              <a:ext cx="5244882" cy="28192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400" dirty="0">
                  <a:solidFill>
                    <a:schemeClr val="accent1"/>
                  </a:solidFill>
                </a:rPr>
                <a:t>Forestry</a:t>
              </a:r>
            </a:p>
            <a:p>
              <a:r>
                <a:rPr lang="en-US" sz="1400" dirty="0">
                  <a:solidFill>
                    <a:schemeClr val="accent1"/>
                  </a:solidFill>
                </a:rPr>
                <a:t>Human health and social work activities</a:t>
              </a:r>
            </a:p>
            <a:p>
              <a:r>
                <a:rPr lang="en-US" sz="1400" dirty="0">
                  <a:solidFill>
                    <a:schemeClr val="accent1"/>
                  </a:solidFill>
                </a:rPr>
                <a:t>Information and communication</a:t>
              </a:r>
            </a:p>
            <a:p>
              <a:r>
                <a:rPr lang="en-US" sz="1400" dirty="0">
                  <a:solidFill>
                    <a:schemeClr val="accent1"/>
                  </a:solidFill>
                </a:rPr>
                <a:t>Manufacturing</a:t>
              </a:r>
            </a:p>
            <a:p>
              <a:r>
                <a:rPr lang="en-GB" sz="1400" dirty="0">
                  <a:solidFill>
                    <a:schemeClr val="accent1"/>
                  </a:solidFill>
                </a:rPr>
                <a:t>Professional, scientific and technical activities</a:t>
              </a:r>
            </a:p>
            <a:p>
              <a:r>
                <a:rPr lang="en-GB" sz="1400" dirty="0">
                  <a:solidFill>
                    <a:schemeClr val="accent1"/>
                  </a:solidFill>
                </a:rPr>
                <a:t>Services</a:t>
              </a:r>
            </a:p>
            <a:p>
              <a:r>
                <a:rPr lang="en-GB" sz="1400" dirty="0">
                  <a:solidFill>
                    <a:schemeClr val="accent1"/>
                  </a:solidFill>
                </a:rPr>
                <a:t>Transport</a:t>
              </a:r>
            </a:p>
            <a:p>
              <a:r>
                <a:rPr lang="en-GB" sz="1400" dirty="0">
                  <a:solidFill>
                    <a:schemeClr val="accent1"/>
                  </a:solidFill>
                </a:rPr>
                <a:t>Water supply, sewerage, waste management and remediation</a:t>
              </a:r>
            </a:p>
            <a:p>
              <a:endParaRPr lang="en-US" sz="1400" dirty="0">
                <a:solidFill>
                  <a:schemeClr val="accent1"/>
                </a:solidFill>
              </a:endParaRPr>
            </a:p>
          </p:txBody>
        </p:sp>
      </p:grpSp>
    </p:spTree>
    <p:extLst>
      <p:ext uri="{BB962C8B-B14F-4D97-AF65-F5344CB8AC3E}">
        <p14:creationId xmlns:p14="http://schemas.microsoft.com/office/powerpoint/2010/main" val="4166278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38469-70C6-C6C6-719F-66912EC67CC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1DE7AE-FA36-6462-0978-756393785719}"/>
              </a:ext>
            </a:extLst>
          </p:cNvPr>
          <p:cNvSpPr>
            <a:spLocks noGrp="1"/>
          </p:cNvSpPr>
          <p:nvPr>
            <p:ph type="sldNum" sz="quarter" idx="12"/>
          </p:nvPr>
        </p:nvSpPr>
        <p:spPr/>
        <p:txBody>
          <a:bodyPr/>
          <a:lstStyle/>
          <a:p>
            <a:fld id="{A6B50053-EC5D-F648-9B13-092A20055004}" type="slidenum">
              <a:rPr lang="en-US" smtClean="0"/>
              <a:pPr/>
              <a:t>50</a:t>
            </a:fld>
            <a:endParaRPr lang="en-US" dirty="0"/>
          </a:p>
        </p:txBody>
      </p:sp>
      <p:graphicFrame>
        <p:nvGraphicFramePr>
          <p:cNvPr id="5" name="Table 4">
            <a:extLst>
              <a:ext uri="{FF2B5EF4-FFF2-40B4-BE49-F238E27FC236}">
                <a16:creationId xmlns:a16="http://schemas.microsoft.com/office/drawing/2014/main" id="{00899D94-0F3F-82AF-413F-5AB4355BA00E}"/>
              </a:ext>
            </a:extLst>
          </p:cNvPr>
          <p:cNvGraphicFramePr>
            <a:graphicFrameLocks noGrp="1"/>
          </p:cNvGraphicFramePr>
          <p:nvPr>
            <p:extLst>
              <p:ext uri="{D42A27DB-BD31-4B8C-83A1-F6EECF244321}">
                <p14:modId xmlns:p14="http://schemas.microsoft.com/office/powerpoint/2010/main" val="1353832744"/>
              </p:ext>
            </p:extLst>
          </p:nvPr>
        </p:nvGraphicFramePr>
        <p:xfrm>
          <a:off x="691503" y="817880"/>
          <a:ext cx="11008932" cy="594360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465909">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6.2 Quantifying Greenhouse Gas Emissions</a:t>
                      </a:r>
                    </a:p>
                    <a:p>
                      <a:endParaRPr lang="en-NL" sz="1200" dirty="0"/>
                    </a:p>
                    <a:p>
                      <a:r>
                        <a:rPr lang="en-GB" sz="1200" b="1" dirty="0"/>
                        <a:t>Bronze</a:t>
                      </a:r>
                      <a:r>
                        <a:rPr lang="en-GB" sz="1200" dirty="0"/>
                        <a:t> - Quantify annual electricity use and greenhouse gas emissions associated with the final manufacturing stage of the product.</a:t>
                      </a:r>
                    </a:p>
                  </a:txBody>
                  <a:tcPr/>
                </a:tc>
                <a:tc>
                  <a:txBody>
                    <a:bodyPr/>
                    <a:lstStyle/>
                    <a:p>
                      <a:r>
                        <a:rPr lang="en-GB" sz="1200" i="1" dirty="0"/>
                        <a:t>INSTALLATION, MAINTENANCE AND REPAIR OF INSTRUMENTS AND DEVICES FOR MEASURING, REGULATING AND CONTROLLING ENERGY PERFORMANCE OF BUILDINGS (continued)</a:t>
                      </a:r>
                    </a:p>
                    <a:p>
                      <a:pPr marL="171450" indent="-171450">
                        <a:buFont typeface="Arial" panose="020B0604020202020204" pitchFamily="34" charset="0"/>
                        <a:buChar cha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p>
                      <a:endParaRPr lang="en-GB" sz="1200" dirty="0"/>
                    </a:p>
                    <a:p>
                      <a:r>
                        <a:rPr lang="en-GB" sz="1200" i="1" dirty="0"/>
                        <a:t>CLOSE TO MARKE  RESEARCH, DEVELOPMENT AND INNOVATION</a:t>
                      </a:r>
                    </a:p>
                    <a:p>
                      <a:pPr marL="171450" indent="-171450">
                        <a:buFont typeface="Arial" panose="020B0604020202020204" pitchFamily="34" charset="0"/>
                        <a:buChar char="•"/>
                      </a:pPr>
                      <a:r>
                        <a:rPr lang="en-GB" sz="1200" dirty="0"/>
                        <a:t>For detailed information, please consider EU Taxonomy, Climate Delegated Act, Annex I, Section 9.1.</a:t>
                      </a:r>
                    </a:p>
                    <a:p>
                      <a:pPr marL="171450" indent="-171450">
                        <a:buFont typeface="Arial" panose="020B0604020202020204" pitchFamily="34" charset="0"/>
                        <a:buChar char="•"/>
                      </a:pPr>
                      <a:r>
                        <a:rPr lang="en-GB" sz="1200" dirty="0"/>
                        <a:t>If the company uses the collected information and conducts research, applied research, or experimental development to create solutions, processes, technologies, business models, or other products aimed at reducing, avoiding, or removing greenhouse gas (GHG) emissions, it qualifies for RD&amp;I. To meet this standard, the effectiveness of these innovations in reducing, avoiding, or removing GHG emissions must be proven in a relevant, real-world environment, reaching at least a Technology Readiness Level (TRL) of 6. </a:t>
                      </a:r>
                    </a:p>
                    <a:p>
                      <a:pPr marL="171450" indent="-171450">
                        <a:buFont typeface="Arial" panose="020B0604020202020204" pitchFamily="34" charset="0"/>
                        <a:buChar char="•"/>
                      </a:pPr>
                      <a:r>
                        <a:rPr lang="en-GB" sz="1200" dirty="0"/>
                        <a:t>Additional TSC apply. Associated NACE codes in Regulation (EC) 1893/2006: M71.1.2 and M72.1.</a:t>
                      </a:r>
                    </a:p>
                    <a:p>
                      <a:pPr marL="171450" indent="-171450">
                        <a:buFont typeface="Arial" panose="020B0604020202020204" pitchFamily="34" charset="0"/>
                        <a:buChar cha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a:t>
                      </a:r>
                    </a:p>
                  </a:txBody>
                  <a:tcPr/>
                </a:tc>
                <a:extLst>
                  <a:ext uri="{0D108BD9-81ED-4DB2-BD59-A6C34878D82A}">
                    <a16:rowId xmlns:a16="http://schemas.microsoft.com/office/drawing/2014/main" val="485779348"/>
                  </a:ext>
                </a:extLst>
              </a:tr>
              <a:tr h="370840">
                <a:tc>
                  <a:txBody>
                    <a:bodyPr/>
                    <a:lstStyle/>
                    <a:p>
                      <a:r>
                        <a:rPr lang="en-NL" sz="1200" b="1" dirty="0"/>
                        <a:t>6.2 Quantifying Greenhouse Gas Emissions</a:t>
                      </a:r>
                    </a:p>
                    <a:p>
                      <a:endParaRPr lang="en-NL" sz="1200" dirty="0"/>
                    </a:p>
                    <a:p>
                      <a:r>
                        <a:rPr lang="en-GB" sz="1200" b="0" dirty="0"/>
                        <a:t>The methods employed must follow a recognized greenhouse gas accounting methodology (i.e., the Greenhouse Gas Protocol or others listed by CDP).</a:t>
                      </a:r>
                    </a:p>
                    <a:p>
                      <a:endParaRPr lang="en-GB" sz="1200" b="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t>The methods for quantifying embodied emissions must follow ISO 14040 and ISO 14044 or other standards or guidance based on these.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GB" sz="1200" dirty="0"/>
                    </a:p>
                    <a:p>
                      <a:r>
                        <a:rPr lang="en-GB" sz="1200" dirty="0"/>
                        <a:t>When the quantification of GHG emissions is integrated into the TSC for economic activities, the EU Taxonomy consistently requires that EU Recommendation 2013/179/EU, ISO 14067:2018 (316) or ISO 14064-1:2018 are used.</a:t>
                      </a:r>
                    </a:p>
                    <a:p>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EU Recommendation 2013/179/EU is aligned with and frequently references the Greenhouse Gas Protocol. ISO 14064 focuses on organizational level accounting and is complimentary to the Greenhouse Gas Protocol Corporate Standard (rather than the Product Standard, which is most relevant to C2C Certified®). ISO 14067 relies heavily on ISO 14040 and ISO 14044. The former is focused on carbon footprint, while the latter is focused on all environmental impacts. </a:t>
                      </a:r>
                    </a:p>
                  </a:txBody>
                  <a:tcPr/>
                </a:tc>
                <a:extLst>
                  <a:ext uri="{0D108BD9-81ED-4DB2-BD59-A6C34878D82A}">
                    <a16:rowId xmlns:a16="http://schemas.microsoft.com/office/drawing/2014/main" val="724752401"/>
                  </a:ext>
                </a:extLst>
              </a:tr>
            </a:tbl>
          </a:graphicData>
        </a:graphic>
      </p:graphicFrame>
    </p:spTree>
    <p:extLst>
      <p:ext uri="{BB962C8B-B14F-4D97-AF65-F5344CB8AC3E}">
        <p14:creationId xmlns:p14="http://schemas.microsoft.com/office/powerpoint/2010/main" val="23572778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461259277"/>
              </p:ext>
            </p:extLst>
          </p:nvPr>
        </p:nvGraphicFramePr>
        <p:xfrm>
          <a:off x="691502" y="817880"/>
          <a:ext cx="11008934" cy="4023360"/>
        </p:xfrm>
        <a:graphic>
          <a:graphicData uri="http://schemas.openxmlformats.org/drawingml/2006/table">
            <a:tbl>
              <a:tblPr firstRow="1" bandRow="1">
                <a:tableStyleId>{7DF18680-E054-41AD-8BC1-D1AEF772440D}</a:tableStyleId>
              </a:tblPr>
              <a:tblGrid>
                <a:gridCol w="3880498">
                  <a:extLst>
                    <a:ext uri="{9D8B030D-6E8A-4147-A177-3AD203B41FA5}">
                      <a16:colId xmlns:a16="http://schemas.microsoft.com/office/drawing/2014/main" val="215615957"/>
                    </a:ext>
                  </a:extLst>
                </a:gridCol>
                <a:gridCol w="7128436">
                  <a:extLst>
                    <a:ext uri="{9D8B030D-6E8A-4147-A177-3AD203B41FA5}">
                      <a16:colId xmlns:a16="http://schemas.microsoft.com/office/drawing/2014/main" val="354285859"/>
                    </a:ext>
                  </a:extLst>
                </a:gridCol>
              </a:tblGrid>
              <a:tr h="465909">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2694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6.2 Quantifying Greenhouse Gas Emissions</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Silver</a:t>
                      </a:r>
                      <a:r>
                        <a:rPr lang="en-US" sz="1200" dirty="0"/>
                        <a:t> - For construction products and building materials used to construct primary building elements (i.e., products for which life cycle assessment is common practice), quantify the embodied greenhouse gas emissions associated with the product from resource extraction through final manufacturing or end of use, and produce an Environmental Product Declaration (EPD) that has been critically reviewed by a third-party.</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Transition to a Circular Economy</a:t>
                      </a:r>
                      <a:endParaRPr lang="en-NL" sz="1200" dirty="0">
                        <a:solidFill>
                          <a:schemeClr val="tx1"/>
                        </a:solidFill>
                      </a:endParaRPr>
                    </a:p>
                    <a:p>
                      <a:endParaRPr lang="en-NL" sz="1200" dirty="0">
                        <a:highlight>
                          <a:srgbClr val="FFFF00"/>
                        </a:highlight>
                      </a:endParaRPr>
                    </a:p>
                    <a:p>
                      <a:r>
                        <a:rPr lang="en-GB" sz="1200" dirty="0"/>
                        <a:t>EPDs can help companies comply with one of the TSC provided for the following economic activities: </a:t>
                      </a:r>
                    </a:p>
                    <a:p>
                      <a:endParaRPr lang="en-GB" sz="1200" dirty="0"/>
                    </a:p>
                    <a:p>
                      <a:r>
                        <a:rPr lang="en-GB" sz="1200" i="1" dirty="0"/>
                        <a:t>CONSTRUCTION OF NEW BUILDINGS</a:t>
                      </a:r>
                    </a:p>
                    <a:p>
                      <a:pPr marL="171450" indent="-171450">
                        <a:buFont typeface="Arial" panose="020B0604020202020204" pitchFamily="34" charset="0"/>
                        <a:buChar char="•"/>
                      </a:pPr>
                      <a:r>
                        <a:rPr lang="en-GB" sz="1200" dirty="0"/>
                        <a:t>For a full description of all relevant TSC and DNSH criteria, consider EU Taxonomy Environmental Delegated Act, Annex II, Section 3.1.</a:t>
                      </a:r>
                    </a:p>
                    <a:p>
                      <a:pPr marL="171450" indent="-171450">
                        <a:buFont typeface="Arial" panose="020B0604020202020204" pitchFamily="34" charset="0"/>
                        <a:buChar char="•"/>
                      </a:pPr>
                      <a:r>
                        <a:rPr lang="en-GB" sz="1200" dirty="0"/>
                        <a:t>Here, the company must, among other things, use electronic tools to describe the characteristics of the building, including the materials and components used, for future maintenance, recovery, and reuse. One route to compliance with this requirement is using EN ISO 22057:2022 to provide Environmental Product Declarations. The company has to store the information digitally and make it available to investors and clients upon request. The company also has to preserve the information long-term, even after the building is no longer in use, by using national systems like the cadastre or public register.</a:t>
                      </a:r>
                    </a:p>
                    <a:p>
                      <a:pPr marL="171450" indent="-171450">
                        <a:buFont typeface="Arial" panose="020B0604020202020204" pitchFamily="34" charset="0"/>
                        <a:buChar char="•"/>
                      </a:pPr>
                      <a:r>
                        <a:rPr lang="en-GB" sz="1200" dirty="0"/>
                        <a:t>Additional TSC apply. Associated NACE codes in Regulation (EC) 1893/2006: F41.1, F41.2 and F43</a:t>
                      </a:r>
                    </a:p>
                    <a:p>
                      <a:pPr marL="171450" indent="-171450">
                        <a:buFont typeface="Arial" panose="020B0604020202020204" pitchFamily="34" charset="0"/>
                        <a:buChar cha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a:t>
                      </a:r>
                    </a:p>
                    <a:p>
                      <a:endParaRPr lang="en-GB" sz="1200" dirty="0"/>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7288686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3758C-97C2-6C5E-B584-B7E97BBB91C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BCC635-9CAE-1EE3-1A74-52F13D7E5906}"/>
              </a:ext>
            </a:extLst>
          </p:cNvPr>
          <p:cNvSpPr>
            <a:spLocks noGrp="1"/>
          </p:cNvSpPr>
          <p:nvPr>
            <p:ph type="sldNum" sz="quarter" idx="12"/>
          </p:nvPr>
        </p:nvSpPr>
        <p:spPr/>
        <p:txBody>
          <a:bodyPr/>
          <a:lstStyle/>
          <a:p>
            <a:fld id="{A6B50053-EC5D-F648-9B13-092A20055004}" type="slidenum">
              <a:rPr lang="en-US" smtClean="0"/>
              <a:pPr/>
              <a:t>52</a:t>
            </a:fld>
            <a:endParaRPr lang="en-US" dirty="0"/>
          </a:p>
        </p:txBody>
      </p:sp>
      <p:graphicFrame>
        <p:nvGraphicFramePr>
          <p:cNvPr id="5" name="Table 4">
            <a:extLst>
              <a:ext uri="{FF2B5EF4-FFF2-40B4-BE49-F238E27FC236}">
                <a16:creationId xmlns:a16="http://schemas.microsoft.com/office/drawing/2014/main" id="{800B4397-2758-D6E6-2652-89FB130BF778}"/>
              </a:ext>
            </a:extLst>
          </p:cNvPr>
          <p:cNvGraphicFramePr>
            <a:graphicFrameLocks noGrp="1"/>
          </p:cNvGraphicFramePr>
          <p:nvPr>
            <p:extLst>
              <p:ext uri="{D42A27DB-BD31-4B8C-83A1-F6EECF244321}">
                <p14:modId xmlns:p14="http://schemas.microsoft.com/office/powerpoint/2010/main" val="993247843"/>
              </p:ext>
            </p:extLst>
          </p:nvPr>
        </p:nvGraphicFramePr>
        <p:xfrm>
          <a:off x="691502" y="817880"/>
          <a:ext cx="11008934" cy="4297680"/>
        </p:xfrm>
        <a:graphic>
          <a:graphicData uri="http://schemas.openxmlformats.org/drawingml/2006/table">
            <a:tbl>
              <a:tblPr firstRow="1" bandRow="1">
                <a:tableStyleId>{7DF18680-E054-41AD-8BC1-D1AEF772440D}</a:tableStyleId>
              </a:tblPr>
              <a:tblGrid>
                <a:gridCol w="3880498">
                  <a:extLst>
                    <a:ext uri="{9D8B030D-6E8A-4147-A177-3AD203B41FA5}">
                      <a16:colId xmlns:a16="http://schemas.microsoft.com/office/drawing/2014/main" val="215615957"/>
                    </a:ext>
                  </a:extLst>
                </a:gridCol>
                <a:gridCol w="7128436">
                  <a:extLst>
                    <a:ext uri="{9D8B030D-6E8A-4147-A177-3AD203B41FA5}">
                      <a16:colId xmlns:a16="http://schemas.microsoft.com/office/drawing/2014/main" val="354285859"/>
                    </a:ext>
                  </a:extLst>
                </a:gridCol>
              </a:tblGrid>
              <a:tr h="465909">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2694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6.2 Quantifying Greenhouse Gas Emissions</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Silver</a:t>
                      </a:r>
                      <a:r>
                        <a:rPr lang="en-US" sz="1200" dirty="0"/>
                        <a:t> - For construction products and building materials used to construct primary building elements (i.e., products for which life cycle assessment is common practice), quantify the embodied greenhouse gas emissions associated with the product from resource extraction through final manufacturing or end of use, and produce an Environmental Product Declaration (EPD) that has been critically reviewed by a third-party.</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i="1" dirty="0"/>
                        <a:t>RENOVATION OF EXISTING BUILDINGS</a:t>
                      </a:r>
                    </a:p>
                    <a:p>
                      <a:pPr marL="171450" indent="-171450">
                        <a:buFont typeface="Arial" panose="020B0604020202020204" pitchFamily="34" charset="0"/>
                        <a:buChar char="•"/>
                      </a:pPr>
                      <a:r>
                        <a:rPr lang="en-GB" sz="1200" dirty="0"/>
                        <a:t>For a full description of all relevant TSC and DNSH criteria, consider EU Taxonomy Environmental Delegated Act, Annex II, Section 3.2. </a:t>
                      </a:r>
                    </a:p>
                    <a:p>
                      <a:pPr marL="171450" indent="-171450">
                        <a:buFont typeface="Arial" panose="020B0604020202020204" pitchFamily="34" charset="0"/>
                        <a:buChar char="•"/>
                      </a:pPr>
                      <a:r>
                        <a:rPr lang="en-GB" sz="1200" dirty="0"/>
                        <a:t>Here, the company must, among other things, use electronic tools to describe the characteristics of the building, including the materials and components used, for future maintenance, recovery, and reuse. One route to compliance with this requirement is using EN ISO 22057:2022 to provide Environmental Product Declarations. The company has to store the information digitally and make it available to investors and clients upon request. The company also has to preserve the information long-term, even after the building is no longer in use, by using national systems like the cadastre or public register.</a:t>
                      </a:r>
                    </a:p>
                    <a:p>
                      <a:pPr marL="171450" indent="-171450">
                        <a:buFont typeface="Arial" panose="020B0604020202020204" pitchFamily="34" charset="0"/>
                        <a:buChar char="•"/>
                      </a:pPr>
                      <a:r>
                        <a:rPr lang="en-GB" sz="1200" dirty="0"/>
                        <a:t>Additional TSC apply. Associated NACE codes in Regulation (EC) 1893/2006: F41 and F43.</a:t>
                      </a:r>
                    </a:p>
                    <a:p>
                      <a:pPr marL="171450" indent="-171450">
                        <a:buFont typeface="Arial" panose="020B0604020202020204" pitchFamily="34" charset="0"/>
                        <a:buChar cha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a:t>
                      </a:r>
                    </a:p>
                    <a:p>
                      <a:endParaRPr lang="en-NL" sz="1200" dirty="0">
                        <a:highlight>
                          <a:srgbClr val="00FFFF"/>
                        </a:highlight>
                      </a:endParaRPr>
                    </a:p>
                  </a:txBody>
                  <a:tcPr/>
                </a:tc>
                <a:extLst>
                  <a:ext uri="{0D108BD9-81ED-4DB2-BD59-A6C34878D82A}">
                    <a16:rowId xmlns:a16="http://schemas.microsoft.com/office/drawing/2014/main" val="3266897164"/>
                  </a:ext>
                </a:extLst>
              </a:tr>
              <a:tr h="2694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6.2 Quantifying Greenhouse Gas Emissions</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Environmental Product Declarations (EPDs) must conform to ISO 14025 and EN 15804 or ISO 21930. </a:t>
                      </a: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r>
                        <a:rPr lang="en-NL" sz="1200" dirty="0"/>
                        <a:t>EPDs do not play a role in the Taxonomy.</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2169004509"/>
      </p:ext>
    </p:extLst>
  </p:cSld>
  <p:clrMapOvr>
    <a:masterClrMapping/>
  </p:clrMapOvr>
  <p:extLst>
    <p:ext uri="{6950BFC3-D8DA-4A85-94F7-54DA5524770B}">
      <p188:commentRel xmlns:p188="http://schemas.microsoft.com/office/powerpoint/2018/8/main" r:id="rId2"/>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53</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674954907"/>
              </p:ext>
            </p:extLst>
          </p:nvPr>
        </p:nvGraphicFramePr>
        <p:xfrm>
          <a:off x="691503" y="817880"/>
          <a:ext cx="11008932" cy="329184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465909">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6.2 Quantifying Greenhouse Gas Emissions</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Gold </a:t>
                      </a:r>
                      <a:r>
                        <a:rPr lang="en-US" sz="1200" dirty="0"/>
                        <a:t>- For other product types (</a:t>
                      </a:r>
                      <a:r>
                        <a:rPr lang="en-US" sz="1200" dirty="0" err="1"/>
                        <a:t>i.e</a:t>
                      </a:r>
                      <a:r>
                        <a:rPr lang="en-US" sz="1200" dirty="0"/>
                        <a:t>, other than construction products and building materials used to construct primary building elements), quantify the embodied greenhouse gas emissions associated with the product from resource extraction through final manufacturing or end of use and, if self-reported, conduct an internal review.</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For all product types, conduct a third-party critical review of the quantification of embodied greenhouse gas emissions associated with the product from resource extraction through end of use and produce an Environmental Product Declaration (EPD). </a:t>
                      </a:r>
                      <a:endParaRPr lang="en-NL" sz="1200" dirty="0"/>
                    </a:p>
                  </a:txBody>
                  <a:tcPr/>
                </a:tc>
                <a:tc>
                  <a:txBody>
                    <a:bodyPr/>
                    <a:lstStyle/>
                    <a:p>
                      <a:r>
                        <a:rPr lang="en-GB" sz="1200" b="1" dirty="0">
                          <a:solidFill>
                            <a:schemeClr val="tx1"/>
                          </a:solidFill>
                        </a:rPr>
                        <a:t>Objective: Climate Change Mitigation</a:t>
                      </a:r>
                      <a:endParaRPr lang="en-NL" sz="1200" dirty="0"/>
                    </a:p>
                    <a:p>
                      <a:endParaRPr lang="en-NL" sz="1200" dirty="0">
                        <a:highlight>
                          <a:srgbClr val="FFFF00"/>
                        </a:highlight>
                      </a:endParaRPr>
                    </a:p>
                    <a:p>
                      <a:r>
                        <a:rPr lang="en-GB" sz="1200" dirty="0"/>
                        <a:t>GHG emissions savings must be calculated using specifically referenced calculation methods for the following economic activities. The calculated emissions savings must always be verified by an independent third party.</a:t>
                      </a:r>
                    </a:p>
                    <a:p>
                      <a:endParaRPr lang="en-GB" sz="1200" dirty="0"/>
                    </a:p>
                    <a:p>
                      <a:r>
                        <a:rPr lang="en-GB" sz="1200" dirty="0"/>
                        <a:t>For detailed descriptions of all relevant TCS and DNSH criteria, please consider the indicated sections of the EU Taxonomy:</a:t>
                      </a:r>
                    </a:p>
                    <a:p>
                      <a:pPr marL="171450" indent="-171450">
                        <a:buFont typeface="Arial" panose="020B0604020202020204" pitchFamily="34" charset="0"/>
                        <a:buChar char="•"/>
                      </a:pPr>
                      <a:r>
                        <a:rPr lang="en-GB" sz="1200" dirty="0"/>
                        <a:t>MANUFACTURE OF OTHER LOW CARBON TECHNOLOGIES (EU Taxonomy, Climate Delegated Act, Annex I, Section 3.6)</a:t>
                      </a:r>
                    </a:p>
                    <a:p>
                      <a:pPr marL="171450" indent="-171450">
                        <a:buFont typeface="Arial" panose="020B0604020202020204" pitchFamily="34" charset="0"/>
                        <a:buChar char="•"/>
                      </a:pPr>
                      <a:r>
                        <a:rPr lang="en-GB" sz="1200" dirty="0"/>
                        <a:t>MANUFACTURE OF HYDROGEN (EU Taxonomy, Climate Delegated Act, Annex I, Section 3.10)</a:t>
                      </a:r>
                    </a:p>
                    <a:p>
                      <a:pPr marL="171450" indent="-171450">
                        <a:buFont typeface="Arial" panose="020B0604020202020204" pitchFamily="34" charset="0"/>
                        <a:buChar char="•"/>
                      </a:pPr>
                      <a:r>
                        <a:rPr lang="en-GB" sz="1200" dirty="0"/>
                        <a:t>MANUFACTURE OF CHLORINE (EU Taxonomy, Climate Delegated Act, Annex I, Section 3.13)</a:t>
                      </a:r>
                    </a:p>
                    <a:p>
                      <a:pPr marL="171450" indent="-171450">
                        <a:buFont typeface="Arial" panose="020B0604020202020204" pitchFamily="34" charset="0"/>
                        <a:buChar char="•"/>
                      </a:pPr>
                      <a:r>
                        <a:rPr lang="en-GB" sz="1200" dirty="0"/>
                        <a:t>MANUFACTURE OF ORGANIC BASIC CHEMICALS (EU Taxonomy, Climate Delegated Act, Annex I, Section 3.14)</a:t>
                      </a:r>
                    </a:p>
                    <a:p>
                      <a:pPr marL="171450" indent="-171450">
                        <a:buFont typeface="Arial" panose="020B0604020202020204" pitchFamily="34" charset="0"/>
                        <a:buChar char="•"/>
                      </a:pPr>
                      <a:r>
                        <a:rPr lang="en-GB" sz="1200" dirty="0"/>
                        <a:t>MANUFACTURE OF PLASTICS IN PRIMARY FORM (EU Taxonomy, Climate Delegated Act, Annex I, Section 3.17)</a:t>
                      </a:r>
                    </a:p>
                  </a:txBody>
                  <a:tcPr/>
                </a:tc>
                <a:extLst>
                  <a:ext uri="{0D108BD9-81ED-4DB2-BD59-A6C34878D82A}">
                    <a16:rowId xmlns:a16="http://schemas.microsoft.com/office/drawing/2014/main" val="375183065"/>
                  </a:ext>
                </a:extLst>
              </a:tr>
            </a:tbl>
          </a:graphicData>
        </a:graphic>
      </p:graphicFrame>
    </p:spTree>
    <p:extLst>
      <p:ext uri="{BB962C8B-B14F-4D97-AF65-F5344CB8AC3E}">
        <p14:creationId xmlns:p14="http://schemas.microsoft.com/office/powerpoint/2010/main" val="19124974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54</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619422877"/>
              </p:ext>
            </p:extLst>
          </p:nvPr>
        </p:nvGraphicFramePr>
        <p:xfrm>
          <a:off x="691503" y="817880"/>
          <a:ext cx="11008932" cy="5852160"/>
        </p:xfrm>
        <a:graphic>
          <a:graphicData uri="http://schemas.openxmlformats.org/drawingml/2006/table">
            <a:tbl>
              <a:tblPr firstRow="1" bandRow="1">
                <a:tableStyleId>{7DF18680-E054-41AD-8BC1-D1AEF772440D}</a:tableStyleId>
              </a:tblPr>
              <a:tblGrid>
                <a:gridCol w="3863564">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6.3 Clean Air &amp; Climate Protection Strategy</a:t>
                      </a:r>
                    </a:p>
                    <a:p>
                      <a:endParaRPr lang="en-NL" sz="1200" dirty="0"/>
                    </a:p>
                    <a:p>
                      <a:r>
                        <a:rPr lang="en-GB" sz="1200" b="1" dirty="0"/>
                        <a:t>Bronze</a:t>
                      </a:r>
                      <a:r>
                        <a:rPr lang="en-GB" sz="1200" dirty="0"/>
                        <a:t> - Develop a Clean Air &amp; Climate Protection strategy. </a:t>
                      </a:r>
                    </a:p>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GB" sz="1200" dirty="0"/>
                    </a:p>
                    <a:p>
                      <a:r>
                        <a:rPr lang="en-GB" sz="1200" dirty="0"/>
                        <a:t>So long as this plan includes implementing/expanding economic activities within the scope of the EU Taxonomy, the strategy developed for C2C Certified® certification can help companies establish the disclosures required to report an EU Taxonomy Plan. Notably, the EU Taxonomy plan also requires disclosing a </a:t>
                      </a:r>
                      <a:r>
                        <a:rPr lang="en-GB" sz="1200" dirty="0" err="1"/>
                        <a:t>CapEx</a:t>
                      </a:r>
                      <a:r>
                        <a:rPr lang="en-GB" sz="1200" dirty="0"/>
                        <a:t> and </a:t>
                      </a:r>
                      <a:r>
                        <a:rPr lang="en-GB" sz="1200" dirty="0" err="1"/>
                        <a:t>OpEx</a:t>
                      </a:r>
                      <a:r>
                        <a:rPr lang="en-GB" sz="1200" dirty="0"/>
                        <a:t> plan.</a:t>
                      </a:r>
                    </a:p>
                    <a:p>
                      <a:endParaRPr lang="en-GB" sz="1200"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economic activities to be explored in this respect depend on the company, but here are some general examples that contribute to the objectives of </a:t>
                      </a:r>
                      <a:r>
                        <a:rPr lang="en-GB" sz="1200" b="1" dirty="0"/>
                        <a:t>Climate Change Mitigation and Adaptation</a:t>
                      </a:r>
                      <a:r>
                        <a:rPr lang="en-GB" sz="1200" dirty="0"/>
                        <a:t>:</a:t>
                      </a:r>
                    </a:p>
                    <a:p>
                      <a:pPr marL="171450" indent="-171450">
                        <a:buFont typeface="Arial" panose="020B0604020202020204" pitchFamily="34" charset="0"/>
                        <a:buChar char="•"/>
                      </a:pPr>
                      <a:r>
                        <a:rPr lang="en-GB" sz="1200" i="0" dirty="0"/>
                        <a:t>REHABILITATION AND RESTORATION OF FORESTS, INCLUDING REFORESTATION AND NATURAL FOREST REGENERATION AFTER AN EXTREME EVENT </a:t>
                      </a:r>
                      <a:r>
                        <a:rPr lang="en-GB" sz="1200" dirty="0"/>
                        <a:t>(EU Taxonomy Climate Delegated Act, Annex I, Section 1.2)</a:t>
                      </a:r>
                    </a:p>
                    <a:p>
                      <a:pPr marL="171450" indent="-171450">
                        <a:buFont typeface="Arial" panose="020B0604020202020204" pitchFamily="34" charset="0"/>
                        <a:buChar char="•"/>
                      </a:pPr>
                      <a:r>
                        <a:rPr lang="en-GB" sz="1200" i="1" dirty="0"/>
                        <a:t>RESTORATION OF WETLANDS </a:t>
                      </a:r>
                      <a:r>
                        <a:rPr lang="en-GB" sz="1200" dirty="0"/>
                        <a:t>(EU Taxonomy Climate Delegated Act, Annex I, Section 2.1)</a:t>
                      </a:r>
                    </a:p>
                    <a:p>
                      <a:pPr marL="171450" indent="-171450">
                        <a:buFont typeface="Arial" panose="020B0604020202020204" pitchFamily="34" charset="0"/>
                        <a:buChar char="•"/>
                      </a:pPr>
                      <a:r>
                        <a:rPr lang="en-GB" sz="1200" dirty="0"/>
                        <a:t>ELECTRICITY GENERATION USING SOLAR PHOTOVOLTAIC TECHNOLOGY (EU Taxonomy Climate Delegated Act, Annex I OR II, Section 4.1)</a:t>
                      </a:r>
                    </a:p>
                    <a:p>
                      <a:pPr marL="171450" indent="-171450">
                        <a:buFont typeface="Arial" panose="020B0604020202020204" pitchFamily="34" charset="0"/>
                        <a:buChar char="•"/>
                      </a:pPr>
                      <a:r>
                        <a:rPr lang="en-GB" sz="1200" dirty="0"/>
                        <a:t>ELECTRICITY GENERATION USING CONCENTRATED SOLAR POWER (CSP) TECHNOLOGY (EU Taxonomy Climate Delegated Act, Annex I OR II, Section 4.2)</a:t>
                      </a:r>
                    </a:p>
                    <a:p>
                      <a:pPr marL="171450" indent="-171450">
                        <a:buFont typeface="Arial" panose="020B0604020202020204" pitchFamily="34" charset="0"/>
                        <a:buChar char="•"/>
                      </a:pPr>
                      <a:r>
                        <a:rPr lang="en-GB" sz="1200" dirty="0"/>
                        <a:t>ELECTRICITY GENERATION FROM WIND POWER (EU Taxonomy Climate Delegated Act, Annex I OR II, Section 4.3)</a:t>
                      </a:r>
                    </a:p>
                    <a:p>
                      <a:pPr marL="171450" indent="-171450">
                        <a:buFont typeface="Arial" panose="020B0604020202020204" pitchFamily="34" charset="0"/>
                        <a:buChar char="•"/>
                      </a:pPr>
                      <a:r>
                        <a:rPr lang="en-GB" sz="1200" dirty="0"/>
                        <a:t>ELECTRICITY GENERATION FROM OCEAN ENERGY SYSTEMS (EU Taxonomy Climate Delegated Act, Annex I OR II, Section 4.4)</a:t>
                      </a:r>
                    </a:p>
                    <a:p>
                      <a:pPr marL="171450" indent="-171450">
                        <a:buFont typeface="Arial" panose="020B0604020202020204" pitchFamily="34" charset="0"/>
                        <a:buChar char="•"/>
                      </a:pPr>
                      <a:r>
                        <a:rPr lang="en-GB" sz="1200" i="1" dirty="0"/>
                        <a:t>ELECTRICITY GENERATION FROM HYDROPOWER </a:t>
                      </a:r>
                      <a:r>
                        <a:rPr lang="en-GB" sz="1200" dirty="0"/>
                        <a:t>(EU Taxonomy Climate Delegated Act, Annex I OR II, Section 4.5)</a:t>
                      </a:r>
                    </a:p>
                    <a:p>
                      <a:pPr marL="171450" indent="-171450">
                        <a:buFont typeface="Arial" panose="020B0604020202020204" pitchFamily="34" charset="0"/>
                        <a:buChar char="•"/>
                      </a:pPr>
                      <a:r>
                        <a:rPr lang="en-GB" sz="1200" i="1" dirty="0"/>
                        <a:t>ELECTRICITY GENERATION FROM GEOTHERMAL ENERGY </a:t>
                      </a:r>
                      <a:r>
                        <a:rPr lang="en-GB" sz="1200" dirty="0"/>
                        <a:t>(EU Taxonomy Climate Delegated Act, Annex I OR II, Section 4.6)</a:t>
                      </a:r>
                    </a:p>
                    <a:p>
                      <a:pPr marL="171450" indent="-171450">
                        <a:buFont typeface="Arial" panose="020B0604020202020204" pitchFamily="34" charset="0"/>
                        <a:buChar char="•"/>
                      </a:pPr>
                      <a:r>
                        <a:rPr lang="en-GB" sz="1200" i="1" dirty="0"/>
                        <a:t>ELECTRICITY GENERATION FROM RENEWABLE NON-FOSSIL GASEOUS AND LIQUID FUELS </a:t>
                      </a:r>
                      <a:r>
                        <a:rPr lang="en-GB" sz="1200" dirty="0"/>
                        <a:t>(EU Taxonomy Climate Delegated Act, Annex I OR II, Section 4.7)</a:t>
                      </a:r>
                    </a:p>
                    <a:p>
                      <a:pPr marL="171450" indent="-171450">
                        <a:buFont typeface="Arial" panose="020B0604020202020204" pitchFamily="34" charset="0"/>
                        <a:buChar char="•"/>
                      </a:pPr>
                      <a:r>
                        <a:rPr lang="en-GB" sz="1200" i="1" dirty="0"/>
                        <a:t>ELECTRICITY GENERATION FROM BIOENERGY </a:t>
                      </a:r>
                      <a:r>
                        <a:rPr lang="en-GB" sz="1200" dirty="0"/>
                        <a:t>(EU Taxonomy Climate Delegated Act, Annex I OR II, Section 4.8)</a:t>
                      </a:r>
                    </a:p>
                    <a:p>
                      <a:pPr marL="171450" indent="-171450">
                        <a:buFont typeface="Arial" panose="020B0604020202020204" pitchFamily="34" charset="0"/>
                        <a:buChar char="•"/>
                      </a:pPr>
                      <a:r>
                        <a:rPr lang="en-GB" sz="1200" i="1" dirty="0"/>
                        <a:t>TRANSMISSION AND DISTRIBUTION OF ELECTRICITY </a:t>
                      </a:r>
                      <a:r>
                        <a:rPr lang="en-GB" sz="1200" dirty="0"/>
                        <a:t>(EU Taxonomy Climate Delegated Act, Annex I OR II, Section 4.9)</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17850694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FE531-FC46-AC1B-2540-36DE16A56DE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B2306E-40CE-FC35-73B2-E564C4230A41}"/>
              </a:ext>
            </a:extLst>
          </p:cNvPr>
          <p:cNvSpPr>
            <a:spLocks noGrp="1"/>
          </p:cNvSpPr>
          <p:nvPr>
            <p:ph type="sldNum" sz="quarter" idx="12"/>
          </p:nvPr>
        </p:nvSpPr>
        <p:spPr/>
        <p:txBody>
          <a:bodyPr/>
          <a:lstStyle/>
          <a:p>
            <a:fld id="{A6B50053-EC5D-F648-9B13-092A20055004}" type="slidenum">
              <a:rPr lang="en-US" smtClean="0"/>
              <a:pPr/>
              <a:t>55</a:t>
            </a:fld>
            <a:endParaRPr lang="en-US" dirty="0"/>
          </a:p>
        </p:txBody>
      </p:sp>
      <p:graphicFrame>
        <p:nvGraphicFramePr>
          <p:cNvPr id="5" name="Table 4">
            <a:extLst>
              <a:ext uri="{FF2B5EF4-FFF2-40B4-BE49-F238E27FC236}">
                <a16:creationId xmlns:a16="http://schemas.microsoft.com/office/drawing/2014/main" id="{9AD2C77E-DC7D-BBA2-02F3-0E4D84D4A8A8}"/>
              </a:ext>
            </a:extLst>
          </p:cNvPr>
          <p:cNvGraphicFramePr>
            <a:graphicFrameLocks noGrp="1"/>
          </p:cNvGraphicFramePr>
          <p:nvPr>
            <p:extLst>
              <p:ext uri="{D42A27DB-BD31-4B8C-83A1-F6EECF244321}">
                <p14:modId xmlns:p14="http://schemas.microsoft.com/office/powerpoint/2010/main" val="1468146706"/>
              </p:ext>
            </p:extLst>
          </p:nvPr>
        </p:nvGraphicFramePr>
        <p:xfrm>
          <a:off x="691503" y="817880"/>
          <a:ext cx="11008932" cy="5486400"/>
        </p:xfrm>
        <a:graphic>
          <a:graphicData uri="http://schemas.openxmlformats.org/drawingml/2006/table">
            <a:tbl>
              <a:tblPr firstRow="1" bandRow="1">
                <a:tableStyleId>{7DF18680-E054-41AD-8BC1-D1AEF772440D}</a:tableStyleId>
              </a:tblPr>
              <a:tblGrid>
                <a:gridCol w="3863564">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6.3 Clean Air &amp; Climate Protection Strategy</a:t>
                      </a:r>
                    </a:p>
                    <a:p>
                      <a:endParaRPr lang="en-NL" sz="1200" dirty="0"/>
                    </a:p>
                    <a:p>
                      <a:r>
                        <a:rPr lang="en-GB" sz="1200" b="1" dirty="0"/>
                        <a:t>Bronze</a:t>
                      </a:r>
                      <a:r>
                        <a:rPr lang="en-GB" sz="1200" dirty="0"/>
                        <a:t> - Develop a Clean Air &amp; Climate Protection strategy. </a:t>
                      </a:r>
                    </a:p>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economic activities to be explored in this respect depend on the company, but here are some general examples that contribute to the objectives of </a:t>
                      </a:r>
                      <a:r>
                        <a:rPr lang="en-GB" sz="1200" b="1" dirty="0"/>
                        <a:t>Climate Change Mitigation and Adaptation</a:t>
                      </a:r>
                      <a:r>
                        <a:rPr lang="en-GB" sz="1200" dirty="0"/>
                        <a:t>:</a:t>
                      </a:r>
                    </a:p>
                    <a:p>
                      <a:pPr marL="171450" indent="-171450">
                        <a:buFont typeface="Arial" panose="020B0604020202020204" pitchFamily="34" charset="0"/>
                        <a:buChar char="•"/>
                      </a:pPr>
                      <a:r>
                        <a:rPr lang="en-GB" sz="1200" i="1" dirty="0"/>
                        <a:t>STORAGE OF ELECTRICITY </a:t>
                      </a:r>
                      <a:r>
                        <a:rPr lang="en-GB" sz="1200" dirty="0"/>
                        <a:t>(EU Taxonomy Climate Delegated Act, Annex I OR II, Section 4.10)</a:t>
                      </a:r>
                    </a:p>
                    <a:p>
                      <a:pPr marL="171450" indent="-171450">
                        <a:buFont typeface="Arial" panose="020B0604020202020204" pitchFamily="34" charset="0"/>
                        <a:buChar char="•"/>
                      </a:pPr>
                      <a:r>
                        <a:rPr lang="en-GB" sz="1200" i="1" dirty="0"/>
                        <a:t>STORAGE OF THERMAL ENERGY </a:t>
                      </a:r>
                      <a:r>
                        <a:rPr lang="en-GB" sz="1200" dirty="0"/>
                        <a:t>(EU Taxonomy Climate Delegated Act, Annex I OR II, Section 4.11)</a:t>
                      </a:r>
                    </a:p>
                    <a:p>
                      <a:pPr marL="171450" indent="-171450">
                        <a:buFont typeface="Arial" panose="020B0604020202020204" pitchFamily="34" charset="0"/>
                        <a:buChar char="•"/>
                      </a:pPr>
                      <a:r>
                        <a:rPr lang="en-GB" sz="1200" i="1" dirty="0"/>
                        <a:t>INSTALLATION ANF OPERATION OF ELECTRIC HEAT PUMPS </a:t>
                      </a:r>
                      <a:r>
                        <a:rPr lang="en-GB" sz="1200" dirty="0"/>
                        <a:t>(EU Taxonomy Climate Delegated Act, Annex I OR II, Section 4.16)</a:t>
                      </a:r>
                    </a:p>
                    <a:p>
                      <a:pPr marL="171450" indent="-171450">
                        <a:buFont typeface="Arial" panose="020B0604020202020204" pitchFamily="34" charset="0"/>
                        <a:buChar char="•"/>
                      </a:pPr>
                      <a:r>
                        <a:rPr lang="en-GB" sz="1200" i="1" dirty="0"/>
                        <a:t>CO-GENERATION OF HEAT/COOL AND POWER FROM SOLAR ENERGY </a:t>
                      </a:r>
                      <a:r>
                        <a:rPr lang="en-GB" sz="1200" dirty="0"/>
                        <a:t>(EU Taxonomy Climate Delegated Act, Annex I OR II, Section 4.17)</a:t>
                      </a:r>
                    </a:p>
                    <a:p>
                      <a:pPr marL="171450" indent="-171450">
                        <a:buFont typeface="Arial" panose="020B0604020202020204" pitchFamily="34" charset="0"/>
                        <a:buChar char="•"/>
                      </a:pPr>
                      <a:r>
                        <a:rPr lang="en-GB" sz="1200" i="1" dirty="0"/>
                        <a:t>CO-GENERATION OF HEAT/COOL AND POWER FROM GEOTHERMAL ENERGY </a:t>
                      </a:r>
                      <a:r>
                        <a:rPr lang="en-GB" sz="1200" dirty="0"/>
                        <a:t>(EU Taxonomy Climate Delegated Act, Annex I OR II, Section 4.18)</a:t>
                      </a:r>
                    </a:p>
                    <a:p>
                      <a:pPr marL="171450" indent="-171450">
                        <a:buFont typeface="Arial" panose="020B0604020202020204" pitchFamily="34" charset="0"/>
                        <a:buChar char="•"/>
                      </a:pPr>
                      <a:r>
                        <a:rPr lang="en-GB" sz="1200" i="1" dirty="0"/>
                        <a:t>CO-GENERATION OF HEAT/COOL AND POWER FROM RENEWABLE NON-FOSSIL GASEOUS AND LIQUID FUELS </a:t>
                      </a:r>
                      <a:r>
                        <a:rPr lang="en-GB" sz="1200" dirty="0"/>
                        <a:t>(EU Taxonomy Climate Delegated Act, Annex I OR II, Section 4.19)</a:t>
                      </a:r>
                    </a:p>
                    <a:p>
                      <a:pPr marL="171450" indent="-171450">
                        <a:buFont typeface="Arial" panose="020B0604020202020204" pitchFamily="34" charset="0"/>
                        <a:buChar char="•"/>
                      </a:pPr>
                      <a:r>
                        <a:rPr lang="en-GB" sz="1200" i="1" dirty="0"/>
                        <a:t>CO-GENERATION OF HEAT/COOL AND POWER FROM BIOENERGY </a:t>
                      </a:r>
                      <a:r>
                        <a:rPr lang="en-GB" sz="1200" dirty="0"/>
                        <a:t>(EU Taxonomy Climate Delegated Act, Annex I OR II, Section 4.20)</a:t>
                      </a:r>
                    </a:p>
                    <a:p>
                      <a:pPr marL="171450" indent="-171450">
                        <a:buFont typeface="Arial" panose="020B0604020202020204" pitchFamily="34" charset="0"/>
                        <a:buChar char="•"/>
                      </a:pPr>
                      <a:r>
                        <a:rPr lang="en-GB" sz="1200" i="1" dirty="0"/>
                        <a:t>PRODUCTION OF HEAT/COOL FROM THERMAL HEATING </a:t>
                      </a:r>
                      <a:r>
                        <a:rPr lang="en-GB" sz="1200" dirty="0"/>
                        <a:t>(EU Taxonomy Climate Delegated Act, Annex I OR II, Section 4.21)</a:t>
                      </a:r>
                    </a:p>
                    <a:p>
                      <a:pPr marL="171450" indent="-171450">
                        <a:buFont typeface="Arial" panose="020B0604020202020204" pitchFamily="34" charset="0"/>
                        <a:buChar char="•"/>
                      </a:pPr>
                      <a:r>
                        <a:rPr lang="en-GB" sz="1200" i="1" dirty="0"/>
                        <a:t>PRODUCTION OF HEAT/COOL FROM GEOTHERMAL ENERGY </a:t>
                      </a:r>
                      <a:r>
                        <a:rPr lang="en-GB" sz="1200" dirty="0"/>
                        <a:t>(EU Taxonomy Climate Delegated Act, Annex I OR II, Section 4.22)</a:t>
                      </a:r>
                    </a:p>
                    <a:p>
                      <a:pPr marL="171450" indent="-171450">
                        <a:buFont typeface="Arial" panose="020B0604020202020204" pitchFamily="34" charset="0"/>
                        <a:buChar char="•"/>
                      </a:pPr>
                      <a:r>
                        <a:rPr lang="en-GB" sz="1200" i="1" dirty="0"/>
                        <a:t>PRODUCTION OF HEAT/COOL FROM RENEWABLE NON-FOSSIL GASEOUS AND LIQUID FUELS </a:t>
                      </a:r>
                      <a:r>
                        <a:rPr lang="en-GB" sz="1200" dirty="0"/>
                        <a:t>(EU Taxonomy Climate Delegated Act, Annex I OR II, Section 4.23)</a:t>
                      </a:r>
                    </a:p>
                    <a:p>
                      <a:pPr marL="171450" indent="-171450">
                        <a:buFont typeface="Arial" panose="020B0604020202020204" pitchFamily="34" charset="0"/>
                        <a:buChar char="•"/>
                      </a:pPr>
                      <a:r>
                        <a:rPr lang="en-GB" sz="1200" i="1" dirty="0"/>
                        <a:t>PRODUCTION OF HEAT/COOL FROM BIOENERGY </a:t>
                      </a:r>
                      <a:r>
                        <a:rPr lang="en-GB" sz="1200" dirty="0"/>
                        <a:t>(EU Taxonomy Climate Delegated Act, Annex I OR II, Section 4.24)</a:t>
                      </a:r>
                    </a:p>
                    <a:p>
                      <a:pPr marL="171450" indent="-171450">
                        <a:buFont typeface="Arial" panose="020B0604020202020204" pitchFamily="34" charset="0"/>
                        <a:buChar char="•"/>
                      </a:pPr>
                      <a:r>
                        <a:rPr lang="en-GB" sz="1200" i="1" dirty="0"/>
                        <a:t>PRODUCTION OF HEAT/COOL USING WASTE HEAT </a:t>
                      </a:r>
                      <a:r>
                        <a:rPr lang="en-GB" sz="1200" dirty="0"/>
                        <a:t>(EU Taxonomy Climate Delegated Act, Annex I OR II, Section 4.25)</a:t>
                      </a:r>
                    </a:p>
                    <a:p>
                      <a:pPr marL="171450" indent="-171450">
                        <a:buFont typeface="Arial" panose="020B0604020202020204" pitchFamily="34" charset="0"/>
                        <a:buChar char="•"/>
                      </a:pPr>
                      <a:r>
                        <a:rPr lang="en-GB" sz="1200" i="1" dirty="0"/>
                        <a:t>CONSTRUCTION, EXTENSION AND OPERATION OF WATER COLLECTION, TREATMENT AND SUPPLY SYSTEMS </a:t>
                      </a:r>
                      <a:r>
                        <a:rPr lang="en-GB" sz="1200" dirty="0"/>
                        <a:t>(EU Taxonomy Climate Delegated Act, Annex I OR II, Section 5.1)</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4222822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CD059-129C-08DA-DCDD-72E2CFB0B0F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E31384-F16A-9A36-D8E0-3D323456ED8D}"/>
              </a:ext>
            </a:extLst>
          </p:cNvPr>
          <p:cNvSpPr>
            <a:spLocks noGrp="1"/>
          </p:cNvSpPr>
          <p:nvPr>
            <p:ph type="sldNum" sz="quarter" idx="12"/>
          </p:nvPr>
        </p:nvSpPr>
        <p:spPr/>
        <p:txBody>
          <a:bodyPr/>
          <a:lstStyle/>
          <a:p>
            <a:fld id="{A6B50053-EC5D-F648-9B13-092A20055004}" type="slidenum">
              <a:rPr lang="en-US" smtClean="0"/>
              <a:pPr/>
              <a:t>56</a:t>
            </a:fld>
            <a:endParaRPr lang="en-US" dirty="0"/>
          </a:p>
        </p:txBody>
      </p:sp>
      <p:graphicFrame>
        <p:nvGraphicFramePr>
          <p:cNvPr id="5" name="Table 4">
            <a:extLst>
              <a:ext uri="{FF2B5EF4-FFF2-40B4-BE49-F238E27FC236}">
                <a16:creationId xmlns:a16="http://schemas.microsoft.com/office/drawing/2014/main" id="{29383BF6-3602-6266-6290-1D926B632760}"/>
              </a:ext>
            </a:extLst>
          </p:cNvPr>
          <p:cNvGraphicFramePr>
            <a:graphicFrameLocks noGrp="1"/>
          </p:cNvGraphicFramePr>
          <p:nvPr>
            <p:extLst>
              <p:ext uri="{D42A27DB-BD31-4B8C-83A1-F6EECF244321}">
                <p14:modId xmlns:p14="http://schemas.microsoft.com/office/powerpoint/2010/main" val="2785511584"/>
              </p:ext>
            </p:extLst>
          </p:nvPr>
        </p:nvGraphicFramePr>
        <p:xfrm>
          <a:off x="691503" y="817880"/>
          <a:ext cx="11008932" cy="5760720"/>
        </p:xfrm>
        <a:graphic>
          <a:graphicData uri="http://schemas.openxmlformats.org/drawingml/2006/table">
            <a:tbl>
              <a:tblPr firstRow="1" bandRow="1">
                <a:tableStyleId>{7DF18680-E054-41AD-8BC1-D1AEF772440D}</a:tableStyleId>
              </a:tblPr>
              <a:tblGrid>
                <a:gridCol w="3863564">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NL" sz="1200" b="1" dirty="0"/>
                        <a:t>6.3 Clean Air &amp; Climate Protection Strategy</a:t>
                      </a:r>
                    </a:p>
                    <a:p>
                      <a:endParaRPr lang="en-NL" sz="1200" dirty="0"/>
                    </a:p>
                    <a:p>
                      <a:r>
                        <a:rPr lang="en-GB" sz="1200" b="1" dirty="0"/>
                        <a:t>Bronze</a:t>
                      </a:r>
                      <a:r>
                        <a:rPr lang="en-GB" sz="1200" dirty="0"/>
                        <a:t> - Develop a Clean Air &amp; Climate Protection strategy. </a:t>
                      </a:r>
                    </a:p>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economic activities to be explored in this respect depend on the company, but here are some general examples that contribute to the objectives of </a:t>
                      </a:r>
                      <a:r>
                        <a:rPr lang="en-GB" sz="1200" b="1" dirty="0"/>
                        <a:t>Climate Change Mitigation and Adaptation</a:t>
                      </a:r>
                      <a:r>
                        <a:rPr lang="en-GB" sz="1200" dirty="0"/>
                        <a:t>:</a:t>
                      </a:r>
                    </a:p>
                    <a:p>
                      <a:pPr marL="171450" indent="-171450">
                        <a:buFont typeface="Arial" panose="020B0604020202020204" pitchFamily="34" charset="0"/>
                        <a:buChar char="•"/>
                      </a:pPr>
                      <a:r>
                        <a:rPr lang="en-GB" sz="1200" i="1" dirty="0"/>
                        <a:t>RENEWAL OF WATER COLLECTION, TREATMENT ADN SUPPLY SYSTEM </a:t>
                      </a:r>
                      <a:r>
                        <a:rPr lang="en-GB" sz="1200" dirty="0"/>
                        <a:t>(EU Taxonomy Climate Delegated Act, Annex I OR II, Section 5.2)</a:t>
                      </a:r>
                    </a:p>
                    <a:p>
                      <a:pPr marL="171450" indent="-171450">
                        <a:buFont typeface="Arial" panose="020B0604020202020204" pitchFamily="34" charset="0"/>
                        <a:buChar char="•"/>
                      </a:pPr>
                      <a:r>
                        <a:rPr lang="en-GB" sz="1200" i="1" dirty="0"/>
                        <a:t>OPERATION OF PERSONAL MOBILITY DEVICES, CYCLE LOGISTICS </a:t>
                      </a:r>
                      <a:r>
                        <a:rPr lang="en-GB" sz="1200" dirty="0"/>
                        <a:t>(EU Taxonomy Climate Delegated Act, Annex I OR II, Section 6.4)</a:t>
                      </a:r>
                    </a:p>
                    <a:p>
                      <a:pPr marL="171450" indent="-171450">
                        <a:buFont typeface="Arial" panose="020B0604020202020204" pitchFamily="34" charset="0"/>
                        <a:buChar char="•"/>
                      </a:pPr>
                      <a:r>
                        <a:rPr lang="en-GB" sz="1200" i="1" dirty="0"/>
                        <a:t>INLAND FREIGHT WATER TRANSPORT </a:t>
                      </a:r>
                      <a:r>
                        <a:rPr lang="en-GB" sz="1200" dirty="0"/>
                        <a:t>(EU Taxonomy Climate Delegated Act, Annex I OR II, Section 6.8)</a:t>
                      </a:r>
                    </a:p>
                    <a:p>
                      <a:pPr marL="171450" indent="-171450">
                        <a:buFont typeface="Arial" panose="020B0604020202020204" pitchFamily="34" charset="0"/>
                        <a:buChar char="•"/>
                      </a:pPr>
                      <a:r>
                        <a:rPr lang="en-GB" sz="1200" i="1" dirty="0"/>
                        <a:t>INFRASTRUCTURE FOR PERSONAL MOBILITY, CYCLE LOGISTICS </a:t>
                      </a:r>
                      <a:r>
                        <a:rPr lang="en-GB" sz="1200" dirty="0"/>
                        <a:t>(EU Taxonomy Climate Delegated Act, Annex I OR II, Section 6.12)</a:t>
                      </a:r>
                    </a:p>
                    <a:p>
                      <a:pPr marL="171450" indent="-171450">
                        <a:buFont typeface="Arial" panose="020B0604020202020204" pitchFamily="34" charset="0"/>
                        <a:buChar char="•"/>
                      </a:pPr>
                      <a:r>
                        <a:rPr lang="en-GB" sz="1200" i="1" dirty="0"/>
                        <a:t>CONSTRUCTION OF NEW BUILDINGS </a:t>
                      </a:r>
                      <a:r>
                        <a:rPr lang="en-GB" sz="1200" dirty="0"/>
                        <a:t>(EU Taxonomy Climate Delegated Act, Annex I OR II, Section 7.1)</a:t>
                      </a:r>
                    </a:p>
                    <a:p>
                      <a:pPr marL="171450" indent="-171450">
                        <a:buFont typeface="Arial" panose="020B0604020202020204" pitchFamily="34" charset="0"/>
                        <a:buChar char="•"/>
                      </a:pPr>
                      <a:r>
                        <a:rPr lang="en-GB" sz="1200" i="1" dirty="0"/>
                        <a:t>RENOVATION OF NEW BUILDINGS </a:t>
                      </a:r>
                      <a:r>
                        <a:rPr lang="en-GB" sz="1200" dirty="0"/>
                        <a:t>(EU Taxonomy Climate Delegated Act, Annex I OR II, Section 7.2)</a:t>
                      </a:r>
                    </a:p>
                    <a:p>
                      <a:pPr marL="171450" indent="-171450">
                        <a:buFont typeface="Arial" panose="020B0604020202020204" pitchFamily="34" charset="0"/>
                        <a:buChar char="•"/>
                      </a:pPr>
                      <a:r>
                        <a:rPr lang="en-GB" sz="1200" i="1" dirty="0"/>
                        <a:t>INSTALLATION, MAINTENANCE AND REPAIR OF ENERGY EFFICIENCY EQUIPMENT </a:t>
                      </a:r>
                      <a:r>
                        <a:rPr lang="en-GB" sz="1200" dirty="0"/>
                        <a:t>(EU Taxonomy Climate Delegated Act, Annex I OR II, Section 7.3)</a:t>
                      </a:r>
                    </a:p>
                    <a:p>
                      <a:pPr marL="171450" indent="-171450">
                        <a:buFont typeface="Arial" panose="020B0604020202020204" pitchFamily="34" charset="0"/>
                        <a:buChar char="•"/>
                      </a:pPr>
                      <a:r>
                        <a:rPr lang="en-GB" sz="1200" i="1" dirty="0"/>
                        <a:t>INSTALLATION, MAINTENANCE AND REPAIR OF CHARGING STATIONS FOR ELECTRIC VEHICLES IN BUILDINGS (AND PARKING SPACES ATTACHED TO BUILDINGS </a:t>
                      </a:r>
                      <a:r>
                        <a:rPr lang="en-GB" sz="1200" dirty="0"/>
                        <a:t>(EU Taxonomy Climate Delegated Act, Annex I OR II,, Section 7.4)</a:t>
                      </a:r>
                    </a:p>
                    <a:p>
                      <a:pPr marL="171450" indent="-171450">
                        <a:buFont typeface="Arial" panose="020B0604020202020204" pitchFamily="34" charset="0"/>
                        <a:buChar char="•"/>
                      </a:pPr>
                      <a:r>
                        <a:rPr lang="en-GB" sz="1200" i="1" dirty="0"/>
                        <a:t>INSTALLATION, MAINTENANCE AND REPAIR OF INSTRUMENTS AND DEVICES FOR MEASURING, REGULATING AND CONTROLLING ENERGY PERFORMANCE OF BUILDINGS </a:t>
                      </a:r>
                      <a:r>
                        <a:rPr lang="en-GB" sz="1200" dirty="0"/>
                        <a:t>(EU Taxonomy Climate Delegated Act, Annex I OR II, Section 7.5)</a:t>
                      </a:r>
                    </a:p>
                    <a:p>
                      <a:pPr marL="171450" indent="-171450">
                        <a:buFont typeface="Arial" panose="020B0604020202020204" pitchFamily="34" charset="0"/>
                        <a:buChar char="•"/>
                      </a:pPr>
                      <a:r>
                        <a:rPr lang="en-GB" sz="1200" i="1" dirty="0"/>
                        <a:t>INSTALLATION, MAINTENANCE AND REPAIR OF RENEWABLE ENERGY TECHNOLOGIES </a:t>
                      </a:r>
                      <a:r>
                        <a:rPr lang="en-GB" sz="1200" dirty="0"/>
                        <a:t>(EU Taxonomy Climate Delegated Act, Annex I OR II, Section 7.6) </a:t>
                      </a:r>
                    </a:p>
                    <a:p>
                      <a:pPr marL="171450" indent="-171450">
                        <a:buFont typeface="Arial" panose="020B0604020202020204" pitchFamily="34" charset="0"/>
                        <a:buChar char="•"/>
                      </a:pPr>
                      <a:r>
                        <a:rPr lang="en-GB" sz="1200" i="1" dirty="0"/>
                        <a:t>DATA-DRIVEN SOLUTIONS FOR GHG EMISSIONS REDUCTIONS </a:t>
                      </a:r>
                      <a:r>
                        <a:rPr lang="en-GB" sz="1200" dirty="0"/>
                        <a:t>(EU Taxonomy Climate Delegated Act, Annex I OR II, Section 8.2)</a:t>
                      </a:r>
                    </a:p>
                    <a:p>
                      <a:pPr marL="171450" indent="-171450">
                        <a:buFont typeface="Arial" panose="020B0604020202020204" pitchFamily="34" charset="0"/>
                        <a:buChar char="•"/>
                      </a:pPr>
                      <a:r>
                        <a:rPr lang="en-GB" sz="1200" i="1" dirty="0"/>
                        <a:t>CLOSE TO MARKET RESEARCH, DEVELOPMENT AND INNOVATION </a:t>
                      </a:r>
                      <a:r>
                        <a:rPr lang="en-GB" sz="1200" dirty="0"/>
                        <a:t>(EU Taxonomy Climate Delegated Act, Annex I OR II, Section 9.1</a:t>
                      </a:r>
                    </a:p>
                  </a:txBody>
                  <a:tcPr/>
                </a:tc>
                <a:extLst>
                  <a:ext uri="{0D108BD9-81ED-4DB2-BD59-A6C34878D82A}">
                    <a16:rowId xmlns:a16="http://schemas.microsoft.com/office/drawing/2014/main" val="28151064"/>
                  </a:ext>
                </a:extLst>
              </a:tr>
              <a:tr h="370840">
                <a:tc>
                  <a:txBody>
                    <a:bodyPr/>
                    <a:lstStyle/>
                    <a:p>
                      <a:r>
                        <a:rPr lang="en-GB" sz="1200" dirty="0"/>
                        <a:t>Report on progress made towards achieving the Clean Air &amp; Climate Protection strategy at each </a:t>
                      </a:r>
                      <a:r>
                        <a:rPr lang="en-GB" sz="1200" b="1" dirty="0"/>
                        <a:t>recertification</a:t>
                      </a:r>
                      <a:r>
                        <a:rPr lang="en-GB" sz="1200" dirty="0"/>
                        <a:t>.</a:t>
                      </a:r>
                      <a:endParaRPr lang="en-NL" sz="1200" dirty="0"/>
                    </a:p>
                  </a:txBody>
                  <a:tcPr/>
                </a:tc>
                <a:tc>
                  <a:txBody>
                    <a:bodyPr/>
                    <a:lstStyle/>
                    <a:p>
                      <a:r>
                        <a:rPr lang="en-NL" sz="1200" dirty="0"/>
                        <a:t>Not applicable.</a:t>
                      </a: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18888861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57</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622439061"/>
              </p:ext>
            </p:extLst>
          </p:nvPr>
        </p:nvGraphicFramePr>
        <p:xfrm>
          <a:off x="691503" y="817880"/>
          <a:ext cx="11008932" cy="566928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endParaRPr lang="en-GB" sz="1200" b="1"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Suppose the actions to meet this criterion include installing and operating renewable energy technology. In that case, the certified company operating the installed technology can mark the </a:t>
                      </a:r>
                      <a:r>
                        <a:rPr lang="en-GB" sz="1200" dirty="0" err="1"/>
                        <a:t>CapEx</a:t>
                      </a:r>
                      <a:r>
                        <a:rPr lang="en-GB" sz="1200" dirty="0"/>
                        <a:t> and </a:t>
                      </a:r>
                      <a:r>
                        <a:rPr lang="en-GB" sz="1200" dirty="0" err="1"/>
                        <a:t>OpEx</a:t>
                      </a:r>
                      <a:r>
                        <a:rPr lang="en-GB" sz="1200" dirty="0"/>
                        <a:t> made to install that technology as EU Taxonomy-aligned expenses, provided all relevant TSC and DNSH criteria are fulfilled. However, this means that the company must be producing the renewable energy itself; procurement is not sufficient for EU Taxonomy alignment or eligibility.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Similarly, any revenue directly from selling the electricity generated to third parties can qualify as EU taxonomy-aligned revenue.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More concretely, and depending on the level of ownership, the following electricity-related economic activities may qualify as EU Taxonomy-aligned and contributing to Climate Change Mitigation.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Please note that all of the listed activities, complementary economic activities to contribute to Climate Change Adaptation, can also be implemented. The TSC and DNSH overlap but have divergencies.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USING PV TECHNOLOGY </a:t>
                      </a:r>
                      <a:r>
                        <a:rPr lang="en-GB" sz="1200" dirty="0"/>
                        <a:t>(EU Taxonomy Climate Delegated Act, Annex I, 4.1)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installs or operates the installed PV technology generating electricity, then the </a:t>
                      </a:r>
                      <a:r>
                        <a:rPr lang="en-GB" sz="1200" dirty="0" err="1"/>
                        <a:t>CapEx</a:t>
                      </a:r>
                      <a:r>
                        <a:rPr lang="en-GB" sz="1200" dirty="0"/>
                        <a:t> and </a:t>
                      </a:r>
                      <a:r>
                        <a:rPr lang="en-GB" sz="1200" dirty="0" err="1"/>
                        <a:t>OpEx</a:t>
                      </a:r>
                      <a:r>
                        <a:rPr lang="en-GB" sz="1200" dirty="0"/>
                        <a:t> made to install that technology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electricity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F42.22.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11579871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2DF29-1981-F080-4FB2-242A8E7BE9C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24A013-D494-509E-8FED-71C3624A8895}"/>
              </a:ext>
            </a:extLst>
          </p:cNvPr>
          <p:cNvSpPr>
            <a:spLocks noGrp="1"/>
          </p:cNvSpPr>
          <p:nvPr>
            <p:ph type="sldNum" sz="quarter" idx="12"/>
          </p:nvPr>
        </p:nvSpPr>
        <p:spPr/>
        <p:txBody>
          <a:bodyPr/>
          <a:lstStyle/>
          <a:p>
            <a:fld id="{A6B50053-EC5D-F648-9B13-092A20055004}" type="slidenum">
              <a:rPr lang="en-US" smtClean="0"/>
              <a:pPr/>
              <a:t>58</a:t>
            </a:fld>
            <a:endParaRPr lang="en-US" dirty="0"/>
          </a:p>
        </p:txBody>
      </p:sp>
      <p:graphicFrame>
        <p:nvGraphicFramePr>
          <p:cNvPr id="5" name="Table 4">
            <a:extLst>
              <a:ext uri="{FF2B5EF4-FFF2-40B4-BE49-F238E27FC236}">
                <a16:creationId xmlns:a16="http://schemas.microsoft.com/office/drawing/2014/main" id="{2434A61A-C8CC-6C95-E692-A5F6C9E09F13}"/>
              </a:ext>
            </a:extLst>
          </p:cNvPr>
          <p:cNvGraphicFramePr>
            <a:graphicFrameLocks noGrp="1"/>
          </p:cNvGraphicFramePr>
          <p:nvPr>
            <p:extLst>
              <p:ext uri="{D42A27DB-BD31-4B8C-83A1-F6EECF244321}">
                <p14:modId xmlns:p14="http://schemas.microsoft.com/office/powerpoint/2010/main" val="1999138796"/>
              </p:ext>
            </p:extLst>
          </p:nvPr>
        </p:nvGraphicFramePr>
        <p:xfrm>
          <a:off x="691503" y="817880"/>
          <a:ext cx="11008932" cy="585216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endParaRPr lang="en-GB" sz="1200" b="1"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USING CONCENTRATED SOLAR POWER TECHNOLOGY </a:t>
                      </a:r>
                      <a:r>
                        <a:rPr lang="en-GB" sz="1200" dirty="0"/>
                        <a:t>(EU Taxonomy Climate Delegated Act, Annex I, 4.2)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the installed CSP technology, then the </a:t>
                      </a:r>
                      <a:r>
                        <a:rPr lang="en-GB" sz="1200" dirty="0" err="1"/>
                        <a:t>CapEx</a:t>
                      </a:r>
                      <a:r>
                        <a:rPr lang="en-GB" sz="1200" dirty="0"/>
                        <a:t> and </a:t>
                      </a:r>
                      <a:r>
                        <a:rPr lang="en-GB" sz="1200" dirty="0" err="1"/>
                        <a:t>OpEx</a:t>
                      </a:r>
                      <a:r>
                        <a:rPr lang="en-GB" sz="1200" dirty="0"/>
                        <a:t> used to install that technology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electricity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F42.22.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FROM WIND POWER </a:t>
                      </a:r>
                      <a:r>
                        <a:rPr lang="en-GB" sz="1200" dirty="0"/>
                        <a:t>(EU Taxonomy Climate Delegated Act, Annex I, 4.3)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the installed wind power technology, then the </a:t>
                      </a:r>
                      <a:r>
                        <a:rPr lang="en-GB" sz="1200" dirty="0" err="1"/>
                        <a:t>CapEx</a:t>
                      </a:r>
                      <a:r>
                        <a:rPr lang="en-GB" sz="1200" dirty="0"/>
                        <a:t> and </a:t>
                      </a:r>
                      <a:r>
                        <a:rPr lang="en-GB" sz="1200" dirty="0" err="1"/>
                        <a:t>OpEx</a:t>
                      </a:r>
                      <a:r>
                        <a:rPr lang="en-GB" sz="1200" dirty="0"/>
                        <a:t> used to install that technology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electricity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F42.22.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FROM OCEAN ENERGY TECHNOLOGIES </a:t>
                      </a:r>
                      <a:r>
                        <a:rPr lang="en-GB" sz="1200" dirty="0"/>
                        <a:t>(EU Taxonomy Climate Delegated Act, Annex I, 4.4)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the installed ocean energy technology, then the </a:t>
                      </a:r>
                      <a:r>
                        <a:rPr lang="en-GB" sz="1200" dirty="0" err="1"/>
                        <a:t>CapEx</a:t>
                      </a:r>
                      <a:r>
                        <a:rPr lang="en-GB" sz="1200" dirty="0"/>
                        <a:t> and </a:t>
                      </a:r>
                      <a:r>
                        <a:rPr lang="en-GB" sz="1200" dirty="0" err="1"/>
                        <a:t>OpEx</a:t>
                      </a:r>
                      <a:r>
                        <a:rPr lang="en-GB" sz="1200" dirty="0"/>
                        <a:t> used to install that technology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electricity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F42.22.</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10205987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AC5C0-53DB-4EE7-EE0C-6AA3EEE587E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CC92E5-36E9-1AA0-876F-297D98B3A05E}"/>
              </a:ext>
            </a:extLst>
          </p:cNvPr>
          <p:cNvSpPr>
            <a:spLocks noGrp="1"/>
          </p:cNvSpPr>
          <p:nvPr>
            <p:ph type="sldNum" sz="quarter" idx="12"/>
          </p:nvPr>
        </p:nvSpPr>
        <p:spPr/>
        <p:txBody>
          <a:bodyPr/>
          <a:lstStyle/>
          <a:p>
            <a:fld id="{A6B50053-EC5D-F648-9B13-092A20055004}" type="slidenum">
              <a:rPr lang="en-US" smtClean="0"/>
              <a:pPr/>
              <a:t>59</a:t>
            </a:fld>
            <a:endParaRPr lang="en-US" dirty="0"/>
          </a:p>
        </p:txBody>
      </p:sp>
      <p:graphicFrame>
        <p:nvGraphicFramePr>
          <p:cNvPr id="5" name="Table 4">
            <a:extLst>
              <a:ext uri="{FF2B5EF4-FFF2-40B4-BE49-F238E27FC236}">
                <a16:creationId xmlns:a16="http://schemas.microsoft.com/office/drawing/2014/main" id="{67A7485D-577F-149A-B8C4-8EE1DAD862AD}"/>
              </a:ext>
            </a:extLst>
          </p:cNvPr>
          <p:cNvGraphicFramePr>
            <a:graphicFrameLocks noGrp="1"/>
          </p:cNvGraphicFramePr>
          <p:nvPr>
            <p:extLst>
              <p:ext uri="{D42A27DB-BD31-4B8C-83A1-F6EECF244321}">
                <p14:modId xmlns:p14="http://schemas.microsoft.com/office/powerpoint/2010/main" val="1387531987"/>
              </p:ext>
            </p:extLst>
          </p:nvPr>
        </p:nvGraphicFramePr>
        <p:xfrm>
          <a:off x="691503" y="817880"/>
          <a:ext cx="11008932" cy="530352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endParaRPr lang="en-GB" sz="1200" b="1"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FROM OCEAN ENERGY TECHNOLOGIES </a:t>
                      </a:r>
                      <a:r>
                        <a:rPr lang="en-GB" sz="1200" dirty="0"/>
                        <a:t>(EU Taxonomy Climate Delegated Act, Annex I, 4.4)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FROM HYDROPOWER </a:t>
                      </a:r>
                      <a:r>
                        <a:rPr lang="en-GB" sz="1200" dirty="0"/>
                        <a:t>(EU Taxonomy Climate Delegated Act, Annex I, 4.5)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the installed hydropower technology, then the </a:t>
                      </a:r>
                      <a:r>
                        <a:rPr lang="en-GB" sz="1200" dirty="0" err="1"/>
                        <a:t>CapEx</a:t>
                      </a:r>
                      <a:r>
                        <a:rPr lang="en-GB" sz="1200" dirty="0"/>
                        <a:t> and </a:t>
                      </a:r>
                      <a:r>
                        <a:rPr lang="en-GB" sz="1200" dirty="0" err="1"/>
                        <a:t>OpEx</a:t>
                      </a:r>
                      <a:r>
                        <a:rPr lang="en-GB" sz="1200" dirty="0"/>
                        <a:t> used to install that technology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electricity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following additional technical screening criteria must be considered for this economic activity. At least one of them must be met.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 the electricity generation facility is a run-of-river plant and does not have an artificial reservoir;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(b) the power density of the electricity generation facility is above 5 W/m 2 ;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 the life-cycle GHG emissions from hydropower electricity generation are lower than 100 g CO 2 e/kWh. The life-cycle GHG emissions are calculated using Recommendation 2013/179/EU or, alternatively, ISO 14067:2018, ISO 14064-1:2018 or the G-res tool. Quantified life-cycle GHG emissions must verified by an independent third party.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F42.22.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1464287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771A0-597D-CE3C-D67C-E117AC0FA9FD}"/>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59D9ED40-E708-07EF-A442-3C1A8CEE26CA}"/>
              </a:ext>
            </a:extLst>
          </p:cNvPr>
          <p:cNvSpPr txBox="1"/>
          <p:nvPr/>
        </p:nvSpPr>
        <p:spPr>
          <a:xfrm>
            <a:off x="644236" y="1790185"/>
            <a:ext cx="10965873" cy="2585323"/>
          </a:xfrm>
          <a:prstGeom prst="rect">
            <a:avLst/>
          </a:prstGeom>
          <a:noFill/>
        </p:spPr>
        <p:txBody>
          <a:bodyPr wrap="square">
            <a:spAutoFit/>
          </a:bodyPr>
          <a:lstStyle/>
          <a:p>
            <a:r>
              <a:rPr lang="en-US" sz="1800" dirty="0">
                <a:solidFill>
                  <a:schemeClr val="accent1"/>
                </a:solidFill>
              </a:rPr>
              <a:t>Second: Assess whether the identified activities meet the technical screening criteria (substantial contribution and Do No Significant Harm) for those activities. If they meet the criteria, they are considered as </a:t>
            </a:r>
            <a:r>
              <a:rPr lang="en-US" sz="1800" b="1" dirty="0">
                <a:solidFill>
                  <a:schemeClr val="tx2"/>
                </a:solidFill>
              </a:rPr>
              <a:t>Taxonomy-aligned</a:t>
            </a:r>
            <a:r>
              <a:rPr lang="en-US" sz="1800" dirty="0">
                <a:solidFill>
                  <a:schemeClr val="accent1"/>
                </a:solidFill>
              </a:rPr>
              <a:t>.</a:t>
            </a:r>
          </a:p>
          <a:p>
            <a:endParaRPr lang="en-US" u="sng" dirty="0">
              <a:solidFill>
                <a:schemeClr val="accent1"/>
              </a:solidFill>
            </a:endParaRPr>
          </a:p>
          <a:p>
            <a:r>
              <a:rPr lang="en-US" sz="1800" u="sng" dirty="0">
                <a:solidFill>
                  <a:schemeClr val="accent1"/>
                </a:solidFill>
              </a:rPr>
              <a:t>2 criteria:</a:t>
            </a:r>
          </a:p>
          <a:p>
            <a:pPr marL="342900" indent="-342900">
              <a:buAutoNum type="arabicPeriod"/>
            </a:pPr>
            <a:r>
              <a:rPr lang="en-US" b="1" dirty="0">
                <a:solidFill>
                  <a:schemeClr val="accent1"/>
                </a:solidFill>
              </a:rPr>
              <a:t>Substantial contribution</a:t>
            </a:r>
            <a:r>
              <a:rPr lang="en-US" dirty="0">
                <a:solidFill>
                  <a:schemeClr val="accent1"/>
                </a:solidFill>
              </a:rPr>
              <a:t>: Is this activity making a substantial contribution (rather than a marginal one) to any of the 6 environmental objectives? If it meets this criteria, the activity can be classified as </a:t>
            </a:r>
            <a:r>
              <a:rPr lang="en-US" b="1" dirty="0">
                <a:solidFill>
                  <a:schemeClr val="tx2"/>
                </a:solidFill>
              </a:rPr>
              <a:t>environmentally sustainable</a:t>
            </a:r>
            <a:r>
              <a:rPr lang="en-US" b="1" dirty="0">
                <a:solidFill>
                  <a:schemeClr val="accent1"/>
                </a:solidFill>
              </a:rPr>
              <a:t> </a:t>
            </a:r>
            <a:r>
              <a:rPr lang="en-US" dirty="0">
                <a:solidFill>
                  <a:schemeClr val="accent1"/>
                </a:solidFill>
              </a:rPr>
              <a:t>(provided it meets the other minimum safeguard and DNSH criteria).</a:t>
            </a:r>
          </a:p>
          <a:p>
            <a:pPr marL="342900" indent="-342900">
              <a:buAutoNum type="arabicPeriod"/>
            </a:pPr>
            <a:r>
              <a:rPr lang="en-US" sz="1800" b="1" dirty="0">
                <a:solidFill>
                  <a:schemeClr val="accent1"/>
                </a:solidFill>
              </a:rPr>
              <a:t>Do No Si</a:t>
            </a:r>
            <a:r>
              <a:rPr lang="en-US" b="1" dirty="0">
                <a:solidFill>
                  <a:schemeClr val="accent1"/>
                </a:solidFill>
              </a:rPr>
              <a:t>gnificant Harm (DNSH)</a:t>
            </a:r>
            <a:r>
              <a:rPr lang="en-US" dirty="0">
                <a:solidFill>
                  <a:schemeClr val="accent1"/>
                </a:solidFill>
              </a:rPr>
              <a:t>: Does this activity prevent other environmental objectives from being reached? It must not have a significant negative impact on the other objectives.</a:t>
            </a:r>
            <a:endParaRPr lang="en-US" sz="1800" dirty="0">
              <a:solidFill>
                <a:schemeClr val="accent1"/>
              </a:solidFill>
            </a:endParaRPr>
          </a:p>
        </p:txBody>
      </p:sp>
      <p:sp>
        <p:nvSpPr>
          <p:cNvPr id="13" name="Oval 12">
            <a:extLst>
              <a:ext uri="{FF2B5EF4-FFF2-40B4-BE49-F238E27FC236}">
                <a16:creationId xmlns:a16="http://schemas.microsoft.com/office/drawing/2014/main" id="{458B1CAC-A0B8-F212-4A93-79711F15A958}"/>
              </a:ext>
            </a:extLst>
          </p:cNvPr>
          <p:cNvSpPr/>
          <p:nvPr/>
        </p:nvSpPr>
        <p:spPr>
          <a:xfrm>
            <a:off x="609197" y="923191"/>
            <a:ext cx="674557" cy="61459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17462C16-4FD9-F164-D661-95B3E8B3632B}"/>
              </a:ext>
            </a:extLst>
          </p:cNvPr>
          <p:cNvSpPr txBox="1"/>
          <p:nvPr/>
        </p:nvSpPr>
        <p:spPr>
          <a:xfrm>
            <a:off x="609196" y="999656"/>
            <a:ext cx="674557" cy="461665"/>
          </a:xfrm>
          <a:prstGeom prst="rect">
            <a:avLst/>
          </a:prstGeom>
          <a:noFill/>
        </p:spPr>
        <p:txBody>
          <a:bodyPr wrap="square" rtlCol="0">
            <a:spAutoFit/>
          </a:bodyPr>
          <a:lstStyle/>
          <a:p>
            <a:pPr algn="ctr"/>
            <a:r>
              <a:rPr lang="en-NL" sz="2400" b="1" dirty="0">
                <a:solidFill>
                  <a:schemeClr val="bg1"/>
                </a:solidFill>
                <a:latin typeface="Circular Std Black" panose="020B0604020101020102" pitchFamily="34" charset="77"/>
                <a:cs typeface="Circular Std Black" panose="020B0604020101020102" pitchFamily="34" charset="77"/>
              </a:rPr>
              <a:t>2</a:t>
            </a:r>
          </a:p>
        </p:txBody>
      </p:sp>
      <p:sp>
        <p:nvSpPr>
          <p:cNvPr id="15" name="TextBox 14">
            <a:extLst>
              <a:ext uri="{FF2B5EF4-FFF2-40B4-BE49-F238E27FC236}">
                <a16:creationId xmlns:a16="http://schemas.microsoft.com/office/drawing/2014/main" id="{ABCFBB3F-C797-522E-DB2A-8D9CFD2D9F87}"/>
              </a:ext>
            </a:extLst>
          </p:cNvPr>
          <p:cNvSpPr txBox="1"/>
          <p:nvPr/>
        </p:nvSpPr>
        <p:spPr>
          <a:xfrm>
            <a:off x="1574812" y="876545"/>
            <a:ext cx="10965873" cy="707886"/>
          </a:xfrm>
          <a:prstGeom prst="rect">
            <a:avLst/>
          </a:prstGeom>
          <a:noFill/>
        </p:spPr>
        <p:txBody>
          <a:bodyPr wrap="square">
            <a:spAutoFit/>
          </a:bodyPr>
          <a:lstStyle/>
          <a:p>
            <a:r>
              <a:rPr lang="en-US" sz="4000" b="1" dirty="0">
                <a:solidFill>
                  <a:schemeClr val="accent1"/>
                </a:solidFill>
              </a:rPr>
              <a:t>Assess if these are Taxonomy-aligned activities</a:t>
            </a:r>
          </a:p>
        </p:txBody>
      </p:sp>
      <p:sp>
        <p:nvSpPr>
          <p:cNvPr id="16" name="Rectangle 15">
            <a:extLst>
              <a:ext uri="{FF2B5EF4-FFF2-40B4-BE49-F238E27FC236}">
                <a16:creationId xmlns:a16="http://schemas.microsoft.com/office/drawing/2014/main" id="{6911301D-2E0F-2B23-FD23-19E52948A596}"/>
              </a:ext>
            </a:extLst>
          </p:cNvPr>
          <p:cNvSpPr/>
          <p:nvPr/>
        </p:nvSpPr>
        <p:spPr>
          <a:xfrm>
            <a:off x="230410" y="4530563"/>
            <a:ext cx="11656790" cy="2185030"/>
          </a:xfrm>
          <a:prstGeom prst="rect">
            <a:avLst/>
          </a:prstGeom>
          <a:solidFill>
            <a:schemeClr val="bg1"/>
          </a:solidFill>
          <a:ln>
            <a:solidFill>
              <a:schemeClr val="tx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F584140-BFCF-B092-5033-C35DD3D37073}"/>
              </a:ext>
            </a:extLst>
          </p:cNvPr>
          <p:cNvSpPr txBox="1"/>
          <p:nvPr/>
        </p:nvSpPr>
        <p:spPr>
          <a:xfrm>
            <a:off x="304801" y="4590863"/>
            <a:ext cx="5791200" cy="2431435"/>
          </a:xfrm>
          <a:prstGeom prst="rect">
            <a:avLst/>
          </a:prstGeom>
          <a:noFill/>
        </p:spPr>
        <p:txBody>
          <a:bodyPr wrap="square">
            <a:spAutoFit/>
          </a:bodyPr>
          <a:lstStyle/>
          <a:p>
            <a:r>
              <a:rPr lang="en-US" sz="1400" dirty="0">
                <a:solidFill>
                  <a:schemeClr val="accent1"/>
                </a:solidFill>
              </a:rPr>
              <a:t>The EU Taxonomy Regulation specifies that an activity is considered to </a:t>
            </a:r>
            <a:r>
              <a:rPr lang="en-US" sz="1400" b="1" dirty="0">
                <a:solidFill>
                  <a:schemeClr val="accent1"/>
                </a:solidFill>
              </a:rPr>
              <a:t>do significant harm</a:t>
            </a:r>
            <a:r>
              <a:rPr lang="en-US" sz="1400" dirty="0">
                <a:solidFill>
                  <a:schemeClr val="accent1"/>
                </a:solidFill>
              </a:rPr>
              <a:t> to:</a:t>
            </a:r>
          </a:p>
          <a:p>
            <a:pPr marL="342900" indent="-342900">
              <a:buAutoNum type="arabicPeriod"/>
            </a:pPr>
            <a:r>
              <a:rPr lang="en-US" sz="1200" b="1" dirty="0">
                <a:solidFill>
                  <a:schemeClr val="accent1"/>
                </a:solidFill>
              </a:rPr>
              <a:t>Climate change mitigation </a:t>
            </a:r>
            <a:r>
              <a:rPr lang="en-US" sz="1200" dirty="0">
                <a:solidFill>
                  <a:schemeClr val="accent1"/>
                </a:solidFill>
              </a:rPr>
              <a:t>if it leads to significant greenhouse has (GHG) emissions;</a:t>
            </a:r>
          </a:p>
          <a:p>
            <a:pPr marL="342900" indent="-342900">
              <a:buAutoNum type="arabicPeriod"/>
            </a:pPr>
            <a:r>
              <a:rPr lang="en-US" sz="1200" b="1" dirty="0">
                <a:solidFill>
                  <a:schemeClr val="accent1"/>
                </a:solidFill>
              </a:rPr>
              <a:t>Climate change adaptation </a:t>
            </a:r>
            <a:r>
              <a:rPr lang="en-US" sz="1200" dirty="0">
                <a:solidFill>
                  <a:schemeClr val="accent1"/>
                </a:solidFill>
              </a:rPr>
              <a:t>if it leads to an increased adverse impact on the current climate and the expected future climate, on the activity itself or on people, nature or assets;</a:t>
            </a:r>
          </a:p>
          <a:p>
            <a:pPr marL="342900" indent="-342900">
              <a:buAutoNum type="arabicPeriod"/>
            </a:pPr>
            <a:r>
              <a:rPr lang="en-US" sz="1200" b="1" dirty="0">
                <a:solidFill>
                  <a:schemeClr val="accent1"/>
                </a:solidFill>
              </a:rPr>
              <a:t>The sustainable use and protection of water and marine resources </a:t>
            </a:r>
            <a:r>
              <a:rPr lang="en-US" sz="1200" dirty="0">
                <a:solidFill>
                  <a:schemeClr val="accent1"/>
                </a:solidFill>
              </a:rPr>
              <a:t>if it is detrimental to the good status or the good ecological potential of bodies of water, including surface water and groundwater, or to the good environmental status of marine waters;</a:t>
            </a:r>
          </a:p>
          <a:p>
            <a:pPr marL="342900" indent="-342900">
              <a:buAutoNum type="arabicPeriod"/>
            </a:pPr>
            <a:endParaRPr lang="en-US" sz="1400" dirty="0">
              <a:solidFill>
                <a:schemeClr val="accent1"/>
              </a:solidFill>
            </a:endParaRPr>
          </a:p>
          <a:p>
            <a:pPr marL="342900" indent="-342900">
              <a:buAutoNum type="arabicPeriod"/>
            </a:pPr>
            <a:endParaRPr lang="en-US" sz="1400" dirty="0">
              <a:solidFill>
                <a:schemeClr val="accent1"/>
              </a:solidFill>
            </a:endParaRPr>
          </a:p>
        </p:txBody>
      </p:sp>
      <p:sp>
        <p:nvSpPr>
          <p:cNvPr id="18" name="TextBox 17">
            <a:extLst>
              <a:ext uri="{FF2B5EF4-FFF2-40B4-BE49-F238E27FC236}">
                <a16:creationId xmlns:a16="http://schemas.microsoft.com/office/drawing/2014/main" id="{0FCCCD21-E8FF-0B96-4D61-97FAEF3F3E16}"/>
              </a:ext>
            </a:extLst>
          </p:cNvPr>
          <p:cNvSpPr txBox="1"/>
          <p:nvPr/>
        </p:nvSpPr>
        <p:spPr>
          <a:xfrm>
            <a:off x="6284690" y="4519516"/>
            <a:ext cx="5676900" cy="2923877"/>
          </a:xfrm>
          <a:prstGeom prst="rect">
            <a:avLst/>
          </a:prstGeom>
          <a:noFill/>
        </p:spPr>
        <p:txBody>
          <a:bodyPr wrap="square">
            <a:spAutoFit/>
          </a:bodyPr>
          <a:lstStyle/>
          <a:p>
            <a:pPr marL="342900" indent="-342900">
              <a:buFont typeface="+mj-lt"/>
              <a:buAutoNum type="arabicPeriod" startAt="4"/>
            </a:pPr>
            <a:r>
              <a:rPr lang="en-US" sz="1200" b="1" dirty="0">
                <a:solidFill>
                  <a:schemeClr val="accent1"/>
                </a:solidFill>
              </a:rPr>
              <a:t>The circular economy</a:t>
            </a:r>
            <a:r>
              <a:rPr lang="en-US" sz="1200" dirty="0">
                <a:solidFill>
                  <a:schemeClr val="accent1"/>
                </a:solidFill>
              </a:rPr>
              <a:t>, including waste prevention and recycling, if it leads to significant inefficiencies in the use of materials or in the direct or indirect use of natural resources, or if it significantly increases the generation, incineration or disposal of waste, or if the long-term disposal of waste may cause significant and long-term environmental harm;</a:t>
            </a:r>
          </a:p>
          <a:p>
            <a:pPr marL="342900" indent="-342900">
              <a:buAutoNum type="arabicPeriod" startAt="4"/>
            </a:pPr>
            <a:r>
              <a:rPr lang="en-US" sz="1200" b="1" dirty="0">
                <a:solidFill>
                  <a:schemeClr val="accent1"/>
                </a:solidFill>
              </a:rPr>
              <a:t>Pollution prevention and control </a:t>
            </a:r>
            <a:r>
              <a:rPr lang="en-US" sz="1200" dirty="0">
                <a:solidFill>
                  <a:schemeClr val="accent1"/>
                </a:solidFill>
              </a:rPr>
              <a:t>if it leads to a significant increase in emissions of pollutants into air, water or land – the activity should have lower emissions compared to a level of environmental performance that is based on BAT principles;</a:t>
            </a:r>
          </a:p>
          <a:p>
            <a:pPr marL="342900" indent="-342900">
              <a:buAutoNum type="arabicPeriod" startAt="4"/>
            </a:pPr>
            <a:r>
              <a:rPr lang="en-US" sz="1200" b="1" dirty="0">
                <a:solidFill>
                  <a:schemeClr val="accent1"/>
                </a:solidFill>
              </a:rPr>
              <a:t>The protection and restoration of biodiversity and ecosystems</a:t>
            </a:r>
            <a:r>
              <a:rPr lang="en-US" sz="1200" dirty="0">
                <a:solidFill>
                  <a:schemeClr val="accent1"/>
                </a:solidFill>
              </a:rPr>
              <a:t> if it is significantly detrimental to the good condition and resilience of ecosystems, or detrimental to the conservation status of habitats and species, including those of Union interest.</a:t>
            </a:r>
          </a:p>
          <a:p>
            <a:pPr marL="342900" indent="-342900">
              <a:buAutoNum type="arabicPeriod" startAt="4"/>
            </a:pPr>
            <a:endParaRPr lang="en-US" sz="1200" dirty="0">
              <a:solidFill>
                <a:schemeClr val="accent1"/>
              </a:solidFill>
            </a:endParaRPr>
          </a:p>
          <a:p>
            <a:pPr marL="342900" indent="-342900">
              <a:buAutoNum type="arabicPeriod" startAt="4"/>
            </a:pPr>
            <a:endParaRPr lang="en-US" sz="1200" dirty="0">
              <a:solidFill>
                <a:schemeClr val="accent1"/>
              </a:solidFill>
            </a:endParaRPr>
          </a:p>
          <a:p>
            <a:pPr marL="342900" indent="-342900">
              <a:buAutoNum type="arabicPeriod" startAt="4"/>
            </a:pPr>
            <a:endParaRPr lang="en-US" sz="1400" dirty="0">
              <a:solidFill>
                <a:schemeClr val="accent1"/>
              </a:solidFill>
            </a:endParaRPr>
          </a:p>
          <a:p>
            <a:pPr marL="342900" indent="-342900">
              <a:buAutoNum type="arabicPeriod" startAt="4"/>
            </a:pPr>
            <a:endParaRPr lang="en-US" sz="1400" dirty="0">
              <a:solidFill>
                <a:schemeClr val="accent1"/>
              </a:solidFill>
            </a:endParaRPr>
          </a:p>
        </p:txBody>
      </p:sp>
    </p:spTree>
    <p:extLst>
      <p:ext uri="{BB962C8B-B14F-4D97-AF65-F5344CB8AC3E}">
        <p14:creationId xmlns:p14="http://schemas.microsoft.com/office/powerpoint/2010/main" val="11009290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B60B8-7339-C7BC-2B3F-72FB35810A7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DFA21B-3EA8-CC69-A198-ED1695B71404}"/>
              </a:ext>
            </a:extLst>
          </p:cNvPr>
          <p:cNvSpPr>
            <a:spLocks noGrp="1"/>
          </p:cNvSpPr>
          <p:nvPr>
            <p:ph type="sldNum" sz="quarter" idx="12"/>
          </p:nvPr>
        </p:nvSpPr>
        <p:spPr/>
        <p:txBody>
          <a:bodyPr/>
          <a:lstStyle/>
          <a:p>
            <a:fld id="{A6B50053-EC5D-F648-9B13-092A20055004}" type="slidenum">
              <a:rPr lang="en-US" smtClean="0"/>
              <a:pPr/>
              <a:t>60</a:t>
            </a:fld>
            <a:endParaRPr lang="en-US" dirty="0"/>
          </a:p>
        </p:txBody>
      </p:sp>
      <p:graphicFrame>
        <p:nvGraphicFramePr>
          <p:cNvPr id="5" name="Table 4">
            <a:extLst>
              <a:ext uri="{FF2B5EF4-FFF2-40B4-BE49-F238E27FC236}">
                <a16:creationId xmlns:a16="http://schemas.microsoft.com/office/drawing/2014/main" id="{C66A564F-5AE5-AEAB-94A7-E87DCAE8EB01}"/>
              </a:ext>
            </a:extLst>
          </p:cNvPr>
          <p:cNvGraphicFramePr>
            <a:graphicFrameLocks noGrp="1"/>
          </p:cNvGraphicFramePr>
          <p:nvPr>
            <p:extLst>
              <p:ext uri="{D42A27DB-BD31-4B8C-83A1-F6EECF244321}">
                <p14:modId xmlns:p14="http://schemas.microsoft.com/office/powerpoint/2010/main" val="1869509980"/>
              </p:ext>
            </p:extLst>
          </p:nvPr>
        </p:nvGraphicFramePr>
        <p:xfrm>
          <a:off x="691503" y="817880"/>
          <a:ext cx="11008932" cy="548640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FROM GEOTHERMAL ENERGY </a:t>
                      </a:r>
                      <a:r>
                        <a:rPr lang="en-GB" sz="1200" dirty="0"/>
                        <a:t>(EU Taxonomy Climate Delegated Act, Annex I, 4.6)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the geothermal energy technology, then the </a:t>
                      </a:r>
                      <a:r>
                        <a:rPr lang="en-GB" sz="1200" dirty="0" err="1"/>
                        <a:t>CapEx</a:t>
                      </a:r>
                      <a:r>
                        <a:rPr lang="en-GB" sz="1200" dirty="0"/>
                        <a:t> and </a:t>
                      </a:r>
                      <a:r>
                        <a:rPr lang="en-GB" sz="1200" dirty="0" err="1"/>
                        <a:t>OpEx</a:t>
                      </a:r>
                      <a:r>
                        <a:rPr lang="en-GB" sz="1200" dirty="0"/>
                        <a:t> used to install that technology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electricity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Additionally, life-cycle GHG emissions from geothermal energy generation must be lower than 100 g CO 2 e/kWh. Life-cycle GHG emission savings are calculated using Commission Recommendation 2013/179/EU or, alternatively, using ISO 14067:2018 or ISO 14064-1:2018. </a:t>
                      </a:r>
                      <a:r>
                        <a:rPr lang="en-GB" sz="1200" dirty="0" err="1"/>
                        <a:t>QAn</a:t>
                      </a:r>
                      <a:r>
                        <a:rPr lang="en-GB" sz="1200" dirty="0"/>
                        <a:t> independent third party verifies quantified life-cycle GHG emissions.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F42.22.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FROM RENEWABLE AND NON-FOSSIL GASEOUS AND LIQUID FUELS </a:t>
                      </a:r>
                      <a:r>
                        <a:rPr lang="en-GB" sz="1200" dirty="0"/>
                        <a:t>(EU Taxonomy Climate Delegated Act, Annex I, 4.7)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facilities producing electricity from gaseous and liquid fuels of renewable origin, then the </a:t>
                      </a:r>
                      <a:r>
                        <a:rPr lang="en-GB" sz="1200" dirty="0" err="1"/>
                        <a:t>CapEx</a:t>
                      </a:r>
                      <a:r>
                        <a:rPr lang="en-GB" sz="1200" dirty="0"/>
                        <a:t> and </a:t>
                      </a:r>
                      <a:r>
                        <a:rPr lang="en-GB" sz="1200" dirty="0" err="1"/>
                        <a:t>OpEx</a:t>
                      </a:r>
                      <a:r>
                        <a:rPr lang="en-GB" sz="1200" dirty="0"/>
                        <a:t> used to establish and operate those facilities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electricity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Additional technical screening criteria that the economic activity must meet include: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this electricity source's life-cycle GHG emissions from generation must be lower than 100 g CO 2 e/kWh. Life-cycle GHG emissions must be calculated based on project-specific data using Recommendation 2013/179/EU, where applicable, or, alternatively, using ISO 14067:2018 or ISO 14064-1:2018. An independent third party must verify quantified life-cycle GHG emissions;</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14111761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CD88B-19C5-2EEA-CB58-28F87F4B74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2E912A-816F-EC9F-76D8-45FEF09EC14C}"/>
              </a:ext>
            </a:extLst>
          </p:cNvPr>
          <p:cNvSpPr>
            <a:spLocks noGrp="1"/>
          </p:cNvSpPr>
          <p:nvPr>
            <p:ph type="sldNum" sz="quarter" idx="12"/>
          </p:nvPr>
        </p:nvSpPr>
        <p:spPr/>
        <p:txBody>
          <a:bodyPr/>
          <a:lstStyle/>
          <a:p>
            <a:fld id="{A6B50053-EC5D-F648-9B13-092A20055004}" type="slidenum">
              <a:rPr lang="en-US" smtClean="0"/>
              <a:pPr/>
              <a:t>61</a:t>
            </a:fld>
            <a:endParaRPr lang="en-US" dirty="0"/>
          </a:p>
        </p:txBody>
      </p:sp>
      <p:graphicFrame>
        <p:nvGraphicFramePr>
          <p:cNvPr id="5" name="Table 4">
            <a:extLst>
              <a:ext uri="{FF2B5EF4-FFF2-40B4-BE49-F238E27FC236}">
                <a16:creationId xmlns:a16="http://schemas.microsoft.com/office/drawing/2014/main" id="{1F25D090-E96F-77AA-6EC8-7778B6C34B17}"/>
              </a:ext>
            </a:extLst>
          </p:cNvPr>
          <p:cNvGraphicFramePr>
            <a:graphicFrameLocks noGrp="1"/>
          </p:cNvGraphicFramePr>
          <p:nvPr>
            <p:extLst>
              <p:ext uri="{D42A27DB-BD31-4B8C-83A1-F6EECF244321}">
                <p14:modId xmlns:p14="http://schemas.microsoft.com/office/powerpoint/2010/main" val="2780539162"/>
              </p:ext>
            </p:extLst>
          </p:nvPr>
        </p:nvGraphicFramePr>
        <p:xfrm>
          <a:off x="691503" y="817880"/>
          <a:ext cx="11008932" cy="585216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FROM RENEWABLE AND NON-FOSSIL GASEOUS AND LIQUID FUELS </a:t>
                      </a:r>
                      <a:r>
                        <a:rPr lang="en-GB" sz="1200" dirty="0"/>
                        <a:t>(EU Taxonomy Climate Delegated Act, Annex I, 4.7)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if facilities incorporate any form of abatement (including carbon capture or use of decarbonised fuels), that abatement activity must comply with the criteria set out in the relevant Section of Annex I in the EU Taxonomy Climate Delegated Act; for underground CO2 storage, the relevant sections outlining these criteria are sections 5.11 and 5.12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the activity must either (a) install technology to monitor methane leakage at the point of construction or introduce a leak detection and repair program or (b) report on physical measurements of methane emissions and eliminate leaks at operation.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if renewable gaseous or liquid fuels are mixed with biofuels or bioliquids, the agricultural biomass used for the production of the biogas or bioliquids must comply with the criteria laid down in Article 29, paragraphs 2 to 5 of Directive (EU) 2018/2001 while forest biomass must comply with the criteria laid down in Article 29, paragraphs 6 and 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F42.22.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FROM BIOENERGY </a:t>
                      </a:r>
                      <a:r>
                        <a:rPr lang="en-GB" sz="1200" dirty="0"/>
                        <a:t>(EU Taxonomy Climate Delegated Act, Annex I, 4.8)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electricity generation installations producing electricity from biomass, biogas or bioliquids, then the </a:t>
                      </a:r>
                      <a:r>
                        <a:rPr lang="en-GB" sz="1200" dirty="0" err="1"/>
                        <a:t>CapEx</a:t>
                      </a:r>
                      <a:r>
                        <a:rPr lang="en-GB" sz="1200" dirty="0"/>
                        <a:t> and </a:t>
                      </a:r>
                      <a:r>
                        <a:rPr lang="en-GB" sz="1200" dirty="0" err="1"/>
                        <a:t>OpEx</a:t>
                      </a:r>
                      <a:r>
                        <a:rPr lang="en-GB" sz="1200" dirty="0"/>
                        <a:t> used to establish and operate those facilities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electricity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Additional technical screening criteria that the economic activity must meet include, at the high level: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criteria that the used biomass must meet;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GHG emission savings that must be attained in comparison to fossil fuel alternatives;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criteria specific to the process of anaerobic digestion;</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21617610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05D28-0B5F-A6DE-FB23-3B4C98B6278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8CA4CC-E96A-606F-F429-A94B43ED6AC2}"/>
              </a:ext>
            </a:extLst>
          </p:cNvPr>
          <p:cNvSpPr>
            <a:spLocks noGrp="1"/>
          </p:cNvSpPr>
          <p:nvPr>
            <p:ph type="sldNum" sz="quarter" idx="12"/>
          </p:nvPr>
        </p:nvSpPr>
        <p:spPr/>
        <p:txBody>
          <a:bodyPr/>
          <a:lstStyle/>
          <a:p>
            <a:fld id="{A6B50053-EC5D-F648-9B13-092A20055004}" type="slidenum">
              <a:rPr lang="en-US" smtClean="0"/>
              <a:pPr/>
              <a:t>62</a:t>
            </a:fld>
            <a:endParaRPr lang="en-US" dirty="0"/>
          </a:p>
        </p:txBody>
      </p:sp>
      <p:graphicFrame>
        <p:nvGraphicFramePr>
          <p:cNvPr id="5" name="Table 4">
            <a:extLst>
              <a:ext uri="{FF2B5EF4-FFF2-40B4-BE49-F238E27FC236}">
                <a16:creationId xmlns:a16="http://schemas.microsoft.com/office/drawing/2014/main" id="{493BF5CD-1440-AA6F-7270-8849D1A449A3}"/>
              </a:ext>
            </a:extLst>
          </p:cNvPr>
          <p:cNvGraphicFramePr>
            <a:graphicFrameLocks noGrp="1"/>
          </p:cNvGraphicFramePr>
          <p:nvPr>
            <p:extLst>
              <p:ext uri="{D42A27DB-BD31-4B8C-83A1-F6EECF244321}">
                <p14:modId xmlns:p14="http://schemas.microsoft.com/office/powerpoint/2010/main" val="1846594284"/>
              </p:ext>
            </p:extLst>
          </p:nvPr>
        </p:nvGraphicFramePr>
        <p:xfrm>
          <a:off x="691503" y="817880"/>
          <a:ext cx="11008932" cy="585216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FROM BIOENERGY </a:t>
                      </a:r>
                      <a:r>
                        <a:rPr lang="en-GB" sz="1200" dirty="0"/>
                        <a:t>(EU Taxonomy Climate Delegated Act, Annex I, 4.8)</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criteria specific to electricity generation installations meeting specified size criteria.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ELECTRICITY GENERATION FROM FOSSIL GASEOUS FUELS </a:t>
                      </a:r>
                      <a:r>
                        <a:rPr lang="en-GB" sz="1200" dirty="0"/>
                        <a:t>(EU Taxonomy Climate Delegated Act, Annex I, 4.29)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electricity generation installations producing electricity from fossil gaseous fuels, then the </a:t>
                      </a:r>
                      <a:r>
                        <a:rPr lang="en-GB" sz="1200" dirty="0" err="1"/>
                        <a:t>CapEx</a:t>
                      </a:r>
                      <a:r>
                        <a:rPr lang="en-GB" sz="1200" dirty="0"/>
                        <a:t> and </a:t>
                      </a:r>
                      <a:r>
                        <a:rPr lang="en-GB" sz="1200" dirty="0" err="1"/>
                        <a:t>OpEx</a:t>
                      </a:r>
                      <a:r>
                        <a:rPr lang="en-GB" sz="1200" dirty="0"/>
                        <a:t> used to establish and operate those facilities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electricity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To ensure that a potentially qualifying economic activity can be reported as EU Taxonomy aligned, please consider the technical screening criteria outlined in the EU Taxonomy Climate Delegated Act, Annex I, 4.29.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F35.30.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INSTALLATION AND OPERATION OF ELECTRIC HEAT PUMPS </a:t>
                      </a:r>
                      <a:r>
                        <a:rPr lang="en-GB" sz="1200" dirty="0"/>
                        <a:t>(EU Taxonomy Climate Delegated Act, Annex I, 4.16)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electric heat pumps, then the </a:t>
                      </a:r>
                      <a:r>
                        <a:rPr lang="en-GB" sz="1200" dirty="0" err="1"/>
                        <a:t>CapEx</a:t>
                      </a:r>
                      <a:r>
                        <a:rPr lang="en-GB" sz="1200" dirty="0"/>
                        <a:t> and </a:t>
                      </a:r>
                      <a:r>
                        <a:rPr lang="en-GB" sz="1200" dirty="0" err="1"/>
                        <a:t>OpEx</a:t>
                      </a:r>
                      <a:r>
                        <a:rPr lang="en-GB" sz="1200" dirty="0"/>
                        <a:t> used to establish and operate them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following technical screening criteria apply and must be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 refrigerant threshold: Global Warming Potential does not exceed 675;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(b) energy efficiency requirements in the implementing regulations under Directive 2009/125/EC must be met.</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17867750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CC5B7-3C09-147E-98EB-E3BB21A1EA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B28E4B-DD6D-B44A-F102-C24AD5888935}"/>
              </a:ext>
            </a:extLst>
          </p:cNvPr>
          <p:cNvSpPr>
            <a:spLocks noGrp="1"/>
          </p:cNvSpPr>
          <p:nvPr>
            <p:ph type="sldNum" sz="quarter" idx="12"/>
          </p:nvPr>
        </p:nvSpPr>
        <p:spPr/>
        <p:txBody>
          <a:bodyPr/>
          <a:lstStyle/>
          <a:p>
            <a:fld id="{A6B50053-EC5D-F648-9B13-092A20055004}" type="slidenum">
              <a:rPr lang="en-US" smtClean="0"/>
              <a:pPr/>
              <a:t>63</a:t>
            </a:fld>
            <a:endParaRPr lang="en-US" dirty="0"/>
          </a:p>
        </p:txBody>
      </p:sp>
      <p:graphicFrame>
        <p:nvGraphicFramePr>
          <p:cNvPr id="5" name="Table 4">
            <a:extLst>
              <a:ext uri="{FF2B5EF4-FFF2-40B4-BE49-F238E27FC236}">
                <a16:creationId xmlns:a16="http://schemas.microsoft.com/office/drawing/2014/main" id="{68D61360-638F-6D0C-709C-CF0A1094E67D}"/>
              </a:ext>
            </a:extLst>
          </p:cNvPr>
          <p:cNvGraphicFramePr>
            <a:graphicFrameLocks noGrp="1"/>
          </p:cNvGraphicFramePr>
          <p:nvPr>
            <p:extLst>
              <p:ext uri="{D42A27DB-BD31-4B8C-83A1-F6EECF244321}">
                <p14:modId xmlns:p14="http://schemas.microsoft.com/office/powerpoint/2010/main" val="2586358261"/>
              </p:ext>
            </p:extLst>
          </p:nvPr>
        </p:nvGraphicFramePr>
        <p:xfrm>
          <a:off x="691503" y="817880"/>
          <a:ext cx="11008932" cy="530352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endParaRPr lang="en-GB" sz="1200" b="1"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INSTALLATION AND OPERATION OF ELECTRIC HEAT PUMPS </a:t>
                      </a:r>
                      <a:r>
                        <a:rPr lang="en-GB" sz="1200" dirty="0"/>
                        <a:t>(EU Taxonomy Climate Delegated Act, Annex I, 4.16)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D35.30 and F43.22.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COGENERATION OF HEAT/COOL AND POWER FROM SOLAR POWER </a:t>
                      </a:r>
                      <a:r>
                        <a:rPr lang="en-GB" sz="1200" dirty="0"/>
                        <a:t>(EU Taxonomy Climate Delegated Act, Annex I, 4.17)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facilities co-generating electricity and heat-cool from solar energy, then the </a:t>
                      </a:r>
                      <a:r>
                        <a:rPr lang="en-GB" sz="1200" dirty="0" err="1"/>
                        <a:t>CapEx</a:t>
                      </a:r>
                      <a:r>
                        <a:rPr lang="en-GB" sz="1200" dirty="0"/>
                        <a:t> and </a:t>
                      </a:r>
                      <a:r>
                        <a:rPr lang="en-GB" sz="1200" dirty="0" err="1"/>
                        <a:t>OpEx</a:t>
                      </a:r>
                      <a:r>
                        <a:rPr lang="en-GB" sz="1200" dirty="0"/>
                        <a:t> used to establish and operate them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heat/cool and power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F35.30.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COGENERATION OF HEAT/COOL AND POWER FROM GEOTHERMAL ENERGY </a:t>
                      </a:r>
                      <a:r>
                        <a:rPr lang="en-GB" sz="1200" dirty="0"/>
                        <a:t>(EU Taxonomy Climate Delegated Act, Annex I, 4.18)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facilities co-generating electricity and heat-cool from geothermal energy, then the </a:t>
                      </a:r>
                      <a:r>
                        <a:rPr lang="en-GB" sz="1200" dirty="0" err="1"/>
                        <a:t>CapEx</a:t>
                      </a:r>
                      <a:r>
                        <a:rPr lang="en-GB" sz="1200" dirty="0"/>
                        <a:t> and </a:t>
                      </a:r>
                      <a:r>
                        <a:rPr lang="en-GB" sz="1200" dirty="0" err="1"/>
                        <a:t>OpEx</a:t>
                      </a:r>
                      <a:r>
                        <a:rPr lang="en-GB" sz="1200" dirty="0"/>
                        <a:t> used to establish and operate them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heat/cool and power generated with the installed technology can qualify as EU taxonomy-aligned revenue. </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1568190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7B8B8-92CD-569B-F9E4-846127510F6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9F6398-9109-6295-FFA5-EB031E99E02A}"/>
              </a:ext>
            </a:extLst>
          </p:cNvPr>
          <p:cNvSpPr>
            <a:spLocks noGrp="1"/>
          </p:cNvSpPr>
          <p:nvPr>
            <p:ph type="sldNum" sz="quarter" idx="12"/>
          </p:nvPr>
        </p:nvSpPr>
        <p:spPr/>
        <p:txBody>
          <a:bodyPr/>
          <a:lstStyle/>
          <a:p>
            <a:fld id="{A6B50053-EC5D-F648-9B13-092A20055004}" type="slidenum">
              <a:rPr lang="en-US" smtClean="0"/>
              <a:pPr/>
              <a:t>64</a:t>
            </a:fld>
            <a:endParaRPr lang="en-US" dirty="0"/>
          </a:p>
        </p:txBody>
      </p:sp>
      <p:graphicFrame>
        <p:nvGraphicFramePr>
          <p:cNvPr id="5" name="Table 4">
            <a:extLst>
              <a:ext uri="{FF2B5EF4-FFF2-40B4-BE49-F238E27FC236}">
                <a16:creationId xmlns:a16="http://schemas.microsoft.com/office/drawing/2014/main" id="{952B5699-EFD6-1CFD-5931-20E58E37F4FA}"/>
              </a:ext>
            </a:extLst>
          </p:cNvPr>
          <p:cNvGraphicFramePr>
            <a:graphicFrameLocks noGrp="1"/>
          </p:cNvGraphicFramePr>
          <p:nvPr>
            <p:extLst>
              <p:ext uri="{D42A27DB-BD31-4B8C-83A1-F6EECF244321}">
                <p14:modId xmlns:p14="http://schemas.microsoft.com/office/powerpoint/2010/main" val="1304154601"/>
              </p:ext>
            </p:extLst>
          </p:nvPr>
        </p:nvGraphicFramePr>
        <p:xfrm>
          <a:off x="691503" y="817880"/>
          <a:ext cx="11008932" cy="566928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COGENERATION OF HEAT/COOL AND POWER FROM GEOTHERMAL ENERGY </a:t>
                      </a:r>
                      <a:r>
                        <a:rPr lang="en-GB" sz="1200" dirty="0"/>
                        <a:t>(EU Taxonomy Climate Delegated Act, Annex I, 4.18)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life-cycle GHG emissions from the combined generation must be lower than 100 g CO 2 e per 1 kWh of energy output from the combined generation. Life-cycle GHG emissions must be calculated based on project-specific data, where available, using Commission Recommendation 2013/179/EU or, alternatively, using ISO 14067:2018 or ISO 14064-1:2018. Quantified life-cycle GHG emissions must be verified by an independent third party.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F35.30.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COGENERATION OF HEAT/COOL AND POWER FROM RENEWABLE NON-FOSSIL GASEOUS AND LIQUID FUELS </a:t>
                      </a:r>
                      <a:r>
                        <a:rPr lang="en-GB" sz="1200" dirty="0"/>
                        <a:t>(EU Taxonomy Climate Delegated Act, Annex I, 4.19)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facilities co-generating electricity and heat-cool using </a:t>
                      </a:r>
                      <a:r>
                        <a:rPr lang="en-GB" sz="1200" dirty="0" err="1"/>
                        <a:t>ganeous</a:t>
                      </a:r>
                      <a:r>
                        <a:rPr lang="en-GB" sz="1200" dirty="0"/>
                        <a:t> and liquid fuels of renewable origin, then the </a:t>
                      </a:r>
                      <a:r>
                        <a:rPr lang="en-GB" sz="1200" dirty="0" err="1"/>
                        <a:t>CapEx</a:t>
                      </a:r>
                      <a:r>
                        <a:rPr lang="en-GB" sz="1200" dirty="0"/>
                        <a:t> and </a:t>
                      </a:r>
                      <a:r>
                        <a:rPr lang="en-GB" sz="1200" dirty="0" err="1"/>
                        <a:t>OpEx</a:t>
                      </a:r>
                      <a:r>
                        <a:rPr lang="en-GB" sz="1200" dirty="0"/>
                        <a:t> used to establish and operate them qualify as EU Taxonomy-aligned expenses. Excluded is cogeneration from only using biogas and bio-liquid fuels.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heat/cool and power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Additional technical screening criteria apply for this economic activity, outlined in EU Taxonomy Climate Delegated Act, Annex I, 4.19.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F35.30.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1156623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AD0D9-CEAA-1526-4992-B53C62E68FB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37EB48-65C4-0F05-18CA-AE7F29840359}"/>
              </a:ext>
            </a:extLst>
          </p:cNvPr>
          <p:cNvSpPr>
            <a:spLocks noGrp="1"/>
          </p:cNvSpPr>
          <p:nvPr>
            <p:ph type="sldNum" sz="quarter" idx="12"/>
          </p:nvPr>
        </p:nvSpPr>
        <p:spPr/>
        <p:txBody>
          <a:bodyPr/>
          <a:lstStyle/>
          <a:p>
            <a:fld id="{A6B50053-EC5D-F648-9B13-092A20055004}" type="slidenum">
              <a:rPr lang="en-US" smtClean="0"/>
              <a:pPr/>
              <a:t>65</a:t>
            </a:fld>
            <a:endParaRPr lang="en-US" dirty="0"/>
          </a:p>
        </p:txBody>
      </p:sp>
      <p:graphicFrame>
        <p:nvGraphicFramePr>
          <p:cNvPr id="5" name="Table 4">
            <a:extLst>
              <a:ext uri="{FF2B5EF4-FFF2-40B4-BE49-F238E27FC236}">
                <a16:creationId xmlns:a16="http://schemas.microsoft.com/office/drawing/2014/main" id="{BC74F1FE-7E86-33AD-3808-5FF8ECFDB350}"/>
              </a:ext>
            </a:extLst>
          </p:cNvPr>
          <p:cNvGraphicFramePr>
            <a:graphicFrameLocks noGrp="1"/>
          </p:cNvGraphicFramePr>
          <p:nvPr>
            <p:extLst>
              <p:ext uri="{D42A27DB-BD31-4B8C-83A1-F6EECF244321}">
                <p14:modId xmlns:p14="http://schemas.microsoft.com/office/powerpoint/2010/main" val="3456498078"/>
              </p:ext>
            </p:extLst>
          </p:nvPr>
        </p:nvGraphicFramePr>
        <p:xfrm>
          <a:off x="691503" y="817880"/>
          <a:ext cx="11008932" cy="585216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COGENERATION OF HEAT/COOL AND POWER FROM BIOENERGY </a:t>
                      </a:r>
                      <a:r>
                        <a:rPr lang="en-GB" sz="1200" dirty="0"/>
                        <a:t>(EU Taxonomy Climate Delegated Act, Annex I, 4.20)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facilities co-generating electricity and heat-cool from bioenergy, then the </a:t>
                      </a:r>
                      <a:r>
                        <a:rPr lang="en-GB" sz="1200" dirty="0" err="1"/>
                        <a:t>CapEx</a:t>
                      </a:r>
                      <a:r>
                        <a:rPr lang="en-GB" sz="1200" dirty="0"/>
                        <a:t> and </a:t>
                      </a:r>
                      <a:r>
                        <a:rPr lang="en-GB" sz="1200" dirty="0" err="1"/>
                        <a:t>OpEx</a:t>
                      </a:r>
                      <a:r>
                        <a:rPr lang="en-GB" sz="1200" dirty="0"/>
                        <a:t> used to establish and operate them qualify as EU Taxonomy-aligned expenses. Excluded is cogeneration from blending renewable fuels with biogas or bioliquids.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heat/cool and power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Additional technical screening criteria apply for this economic activity, outlined in EU Taxonomy Climate Delegated Act, Annex I, 4.20.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F35.30.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HIGH-EFFICIENCY COGENERATION OF HEAT/COOL AND POWER FROM FOSSIL GASEOUS FUELS </a:t>
                      </a:r>
                      <a:r>
                        <a:rPr lang="en-GB" sz="1200" dirty="0"/>
                        <a:t>(EU Taxonomy, Climate Delegated Act, Annex I, 4.30)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refurbishes, and operates facilities co-generating electricity and heat-cool from fossil gaseous fuels, then the </a:t>
                      </a:r>
                      <a:r>
                        <a:rPr lang="en-GB" sz="1200" dirty="0" err="1"/>
                        <a:t>CapEx</a:t>
                      </a:r>
                      <a:r>
                        <a:rPr lang="en-GB" sz="1200" dirty="0"/>
                        <a:t> and </a:t>
                      </a:r>
                      <a:r>
                        <a:rPr lang="en-GB" sz="1200" dirty="0" err="1"/>
                        <a:t>OpEx</a:t>
                      </a:r>
                      <a:r>
                        <a:rPr lang="en-GB" sz="1200" dirty="0"/>
                        <a:t> used to establish and operate them qualify as EU Taxonomy-aligned expenses. Not included is the high-efficiency co-generation of heat/cool and power from the exclusive use of non-fossil gaseous and liquid fuels and bio-gas </a:t>
                      </a:r>
                      <a:r>
                        <a:rPr lang="en-GB" sz="1200" dirty="0" err="1"/>
                        <a:t>na</a:t>
                      </a:r>
                      <a:r>
                        <a:rPr lang="en-GB" sz="1200" dirty="0"/>
                        <a:t>  bio-liquid fuels.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heat/cool and power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To ensure that a potentially qualifying economic activity can be reported as EU Taxonomy aligned, please consider the technical screening criteria outlined in the EU Taxonomy Climate Delegated Act, Annex I, 4.30.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D35.11 and F42.11.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32603935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59D26-AE83-9D90-5515-849B01610C2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76C5F0-48A4-99F6-AB37-E577BFC753E4}"/>
              </a:ext>
            </a:extLst>
          </p:cNvPr>
          <p:cNvSpPr>
            <a:spLocks noGrp="1"/>
          </p:cNvSpPr>
          <p:nvPr>
            <p:ph type="sldNum" sz="quarter" idx="12"/>
          </p:nvPr>
        </p:nvSpPr>
        <p:spPr/>
        <p:txBody>
          <a:bodyPr/>
          <a:lstStyle/>
          <a:p>
            <a:fld id="{A6B50053-EC5D-F648-9B13-092A20055004}" type="slidenum">
              <a:rPr lang="en-US" smtClean="0"/>
              <a:pPr/>
              <a:t>66</a:t>
            </a:fld>
            <a:endParaRPr lang="en-US" dirty="0"/>
          </a:p>
        </p:txBody>
      </p:sp>
      <p:graphicFrame>
        <p:nvGraphicFramePr>
          <p:cNvPr id="5" name="Table 4">
            <a:extLst>
              <a:ext uri="{FF2B5EF4-FFF2-40B4-BE49-F238E27FC236}">
                <a16:creationId xmlns:a16="http://schemas.microsoft.com/office/drawing/2014/main" id="{71F46EAF-0435-5925-21A6-288A57D4A391}"/>
              </a:ext>
            </a:extLst>
          </p:cNvPr>
          <p:cNvGraphicFramePr>
            <a:graphicFrameLocks noGrp="1"/>
          </p:cNvGraphicFramePr>
          <p:nvPr>
            <p:extLst>
              <p:ext uri="{D42A27DB-BD31-4B8C-83A1-F6EECF244321}">
                <p14:modId xmlns:p14="http://schemas.microsoft.com/office/powerpoint/2010/main" val="3780923021"/>
              </p:ext>
            </p:extLst>
          </p:nvPr>
        </p:nvGraphicFramePr>
        <p:xfrm>
          <a:off x="691503" y="817880"/>
          <a:ext cx="11008932" cy="530352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PRODUCTION OF HEAT/COOL AND POWER FROM SOLAR THERMAL HEATING </a:t>
                      </a:r>
                      <a:r>
                        <a:rPr lang="en-GB" sz="1200" dirty="0"/>
                        <a:t>(EU Taxonomy Climate Delegated Act, Annex I, 4.21)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facilities producing heat/cool from solar heating technology, then the </a:t>
                      </a:r>
                      <a:r>
                        <a:rPr lang="en-GB" sz="1200" dirty="0" err="1"/>
                        <a:t>CapEx</a:t>
                      </a:r>
                      <a:r>
                        <a:rPr lang="en-GB" sz="1200" dirty="0"/>
                        <a:t> and </a:t>
                      </a:r>
                      <a:r>
                        <a:rPr lang="en-GB" sz="1200" dirty="0" err="1"/>
                        <a:t>OpEx</a:t>
                      </a:r>
                      <a:r>
                        <a:rPr lang="en-GB" sz="1200" dirty="0"/>
                        <a:t> used to establish and operate them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heat/cool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F35.30.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PRODUCTION OF HEAT/COOL AND POWER FROM GEOTHERMAL ENERGY </a:t>
                      </a:r>
                      <a:r>
                        <a:rPr lang="en-GB" sz="1200" dirty="0"/>
                        <a:t>(EU Taxonomy Climate Delegated Act, Annex I, 4.22)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facilities producing heat/cool from geothermal energy, then the </a:t>
                      </a:r>
                      <a:r>
                        <a:rPr lang="en-GB" sz="1200" dirty="0" err="1"/>
                        <a:t>CapEx</a:t>
                      </a:r>
                      <a:r>
                        <a:rPr lang="en-GB" sz="1200" dirty="0"/>
                        <a:t> and </a:t>
                      </a:r>
                      <a:r>
                        <a:rPr lang="en-GB" sz="1200" dirty="0" err="1"/>
                        <a:t>OpEx</a:t>
                      </a:r>
                      <a:r>
                        <a:rPr lang="en-GB" sz="1200" dirty="0"/>
                        <a:t> used to establish and operate them qualify as EU Taxonomy-aligned expenses.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heat/cool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To qualify, the economic activity must have life-cycle GHG emissions lower than 100 g CO 2 e/kWh. Life-cycle GHG emissions  must be calculated based on project-specific data, where available, using Commission Recommendation 2013/179/EU or ISO 14067:2018 or ISO 14064-1:2018. Quantified life-cycle GHG emissions must be verified by an independent third party.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F35.30.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1781290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FD39F-B1D0-FA72-4035-EF131B50EBA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F377A7-79C5-5756-63DC-6C02DC3CB7E3}"/>
              </a:ext>
            </a:extLst>
          </p:cNvPr>
          <p:cNvSpPr>
            <a:spLocks noGrp="1"/>
          </p:cNvSpPr>
          <p:nvPr>
            <p:ph type="sldNum" sz="quarter" idx="12"/>
          </p:nvPr>
        </p:nvSpPr>
        <p:spPr/>
        <p:txBody>
          <a:bodyPr/>
          <a:lstStyle/>
          <a:p>
            <a:fld id="{A6B50053-EC5D-F648-9B13-092A20055004}" type="slidenum">
              <a:rPr lang="en-US" smtClean="0"/>
              <a:pPr/>
              <a:t>67</a:t>
            </a:fld>
            <a:endParaRPr lang="en-US" dirty="0"/>
          </a:p>
        </p:txBody>
      </p:sp>
      <p:graphicFrame>
        <p:nvGraphicFramePr>
          <p:cNvPr id="5" name="Table 4">
            <a:extLst>
              <a:ext uri="{FF2B5EF4-FFF2-40B4-BE49-F238E27FC236}">
                <a16:creationId xmlns:a16="http://schemas.microsoft.com/office/drawing/2014/main" id="{729D5AF2-BA22-03FD-1E9A-371EA6F3A020}"/>
              </a:ext>
            </a:extLst>
          </p:cNvPr>
          <p:cNvGraphicFramePr>
            <a:graphicFrameLocks noGrp="1"/>
          </p:cNvGraphicFramePr>
          <p:nvPr>
            <p:extLst>
              <p:ext uri="{D42A27DB-BD31-4B8C-83A1-F6EECF244321}">
                <p14:modId xmlns:p14="http://schemas.microsoft.com/office/powerpoint/2010/main" val="1747114702"/>
              </p:ext>
            </p:extLst>
          </p:nvPr>
        </p:nvGraphicFramePr>
        <p:xfrm>
          <a:off x="691503" y="817880"/>
          <a:ext cx="11008932" cy="585216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PRODUCTION OF HEAT/COOL AND POWER FROM RENEWABLE NON-FOSSIL GASEOUS AND LIQUID FUELS </a:t>
                      </a:r>
                      <a:r>
                        <a:rPr lang="en-GB" sz="1200" dirty="0"/>
                        <a:t>(EU Taxonomy Climate Delegated Act, Annex I, 4.23)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facilities producing heat/cool using gaseous and liquid fuels of renewable origin, then the </a:t>
                      </a:r>
                      <a:r>
                        <a:rPr lang="en-GB" sz="1200" dirty="0" err="1"/>
                        <a:t>CapEx</a:t>
                      </a:r>
                      <a:r>
                        <a:rPr lang="en-GB" sz="1200" dirty="0"/>
                        <a:t> and </a:t>
                      </a:r>
                      <a:r>
                        <a:rPr lang="en-GB" sz="1200" dirty="0" err="1"/>
                        <a:t>OpEx</a:t>
                      </a:r>
                      <a:r>
                        <a:rPr lang="en-GB" sz="1200" dirty="0"/>
                        <a:t> used to establish and operate them qualify as EU Taxonomy-aligned expenses. Excluded is the production of heat/cool exclusively from biogas and bioliquid fuels.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heat/cool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To qualify, the economic activity must meet several additional technical screening criteria outlined in EU Taxonomy Climate Delegated Act, Annex I, 4.23)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F35.30.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PRODUCTION OF HEAT/COOL AND POWER FROM BIOENERGY </a:t>
                      </a:r>
                      <a:r>
                        <a:rPr lang="en-GB" sz="1200" dirty="0"/>
                        <a:t>(EU Taxonomy Climate Delegated Act, Annex I, 4.24)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facilities producing heat/cool using gaseous and liquid fuels of renewable origin, then the </a:t>
                      </a:r>
                      <a:r>
                        <a:rPr lang="en-GB" sz="1200" dirty="0" err="1"/>
                        <a:t>CapEx</a:t>
                      </a:r>
                      <a:r>
                        <a:rPr lang="en-GB" sz="1200" dirty="0"/>
                        <a:t> and </a:t>
                      </a:r>
                      <a:r>
                        <a:rPr lang="en-GB" sz="1200" dirty="0" err="1"/>
                        <a:t>OpEx</a:t>
                      </a:r>
                      <a:r>
                        <a:rPr lang="en-GB" sz="1200" dirty="0"/>
                        <a:t> used to establish and operate them qualify as EU Taxonomy-aligned expenses. Excluded is the production of heat/cool from blending renewable fuels with biogas and bioliquid fuels.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heat/cool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To qualify, the economic activity must meet several additional technical screening criteria outlined in EU Taxonomy Climate Delegated Act, Annex I, 4.23)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F35.30.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9491708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43C96-3B39-E5EE-10F4-E23EB62D590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75260C-2821-F174-4309-1A991CD1FEF9}"/>
              </a:ext>
            </a:extLst>
          </p:cNvPr>
          <p:cNvSpPr>
            <a:spLocks noGrp="1"/>
          </p:cNvSpPr>
          <p:nvPr>
            <p:ph type="sldNum" sz="quarter" idx="12"/>
          </p:nvPr>
        </p:nvSpPr>
        <p:spPr/>
        <p:txBody>
          <a:bodyPr/>
          <a:lstStyle/>
          <a:p>
            <a:fld id="{A6B50053-EC5D-F648-9B13-092A20055004}" type="slidenum">
              <a:rPr lang="en-US" smtClean="0"/>
              <a:pPr/>
              <a:t>68</a:t>
            </a:fld>
            <a:endParaRPr lang="en-US" dirty="0"/>
          </a:p>
        </p:txBody>
      </p:sp>
      <p:graphicFrame>
        <p:nvGraphicFramePr>
          <p:cNvPr id="5" name="Table 4">
            <a:extLst>
              <a:ext uri="{FF2B5EF4-FFF2-40B4-BE49-F238E27FC236}">
                <a16:creationId xmlns:a16="http://schemas.microsoft.com/office/drawing/2014/main" id="{4509733E-35B6-3D35-AA89-8B93E9AE0CAE}"/>
              </a:ext>
            </a:extLst>
          </p:cNvPr>
          <p:cNvGraphicFramePr>
            <a:graphicFrameLocks noGrp="1"/>
          </p:cNvGraphicFramePr>
          <p:nvPr>
            <p:extLst>
              <p:ext uri="{D42A27DB-BD31-4B8C-83A1-F6EECF244321}">
                <p14:modId xmlns:p14="http://schemas.microsoft.com/office/powerpoint/2010/main" val="4060136304"/>
              </p:ext>
            </p:extLst>
          </p:nvPr>
        </p:nvGraphicFramePr>
        <p:xfrm>
          <a:off x="691503" y="817880"/>
          <a:ext cx="11008932" cy="566928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PRODUCTION OF HEAT/COOL AND POWER FROM WASTE HEAT </a:t>
                      </a:r>
                      <a:r>
                        <a:rPr lang="en-GB" sz="1200" dirty="0"/>
                        <a:t>(EU Taxonomy Climate Delegated Act, Annex I, 4.25)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constructs or operates facilities producing heat/cool from waste heat, then the </a:t>
                      </a:r>
                      <a:r>
                        <a:rPr lang="en-GB" sz="1200" dirty="0" err="1"/>
                        <a:t>CapEx</a:t>
                      </a:r>
                      <a:r>
                        <a:rPr lang="en-GB" sz="1200" dirty="0"/>
                        <a:t> and </a:t>
                      </a:r>
                      <a:r>
                        <a:rPr lang="en-GB" sz="1200" dirty="0" err="1"/>
                        <a:t>OpEx</a:t>
                      </a:r>
                      <a:r>
                        <a:rPr lang="en-GB" sz="1200" dirty="0"/>
                        <a:t> used to establish and operate them qualify as EU Taxonomy-aligned expenses. Excluded is the production of heat/cool from blending renewable fuels with biogas and bioliquid fuels.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Similarly, any revenue generated from selling the heat/cool generated with the installed technology can qualify as EU taxonomy-aligned revenue.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Relevant NACE codes according to Regulation 1893/2006: F35.30.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reduction is achieved through building renovation, then the </a:t>
                      </a:r>
                      <a:r>
                        <a:rPr lang="en-GB" sz="1200" dirty="0" err="1"/>
                        <a:t>CapEx</a:t>
                      </a:r>
                      <a:r>
                        <a:rPr lang="en-GB" sz="1200" dirty="0"/>
                        <a:t> and </a:t>
                      </a:r>
                      <a:r>
                        <a:rPr lang="en-GB" sz="1200" dirty="0" err="1"/>
                        <a:t>OpEx</a:t>
                      </a:r>
                      <a:r>
                        <a:rPr lang="en-GB" sz="1200" dirty="0"/>
                        <a:t> used to complete the building renovation can be marked as EU Taxonomy eligible or aligned, depending on the primary energy demand (PED) reduction achieved.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RENOVATION OF EXISTING BUILDINGS </a:t>
                      </a:r>
                      <a:r>
                        <a:rPr lang="en-GB" sz="1200" dirty="0"/>
                        <a:t>(EU Taxonomy, Climate Delegated Act, Annex I, 7.2.)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certified company has invested in construction and civil engineering works, or their preparation to renovate an existing building, then the investments made in those activities can be marked and reported as EU Taxonomy eligible or aligned.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applicable technical screening criteria require that: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the building renovation complies with the applicable national interpretations of Directive 2010/31/EU and the applicable cost-optimal minimum energy performance requirements outlined therein OR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the renovation has reduced primary energy demand by at least 30% achieved through successive measures within a maximum timeframe of three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initial PED and estimated improvement must be based on a detailed building survey, an energy audit conducted by an accredited independent expert or any other proportionate and transparent method and validated through an Energy Performance Certificate.</a:t>
                      </a: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25820170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69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879792472"/>
              </p:ext>
            </p:extLst>
          </p:nvPr>
        </p:nvGraphicFramePr>
        <p:xfrm>
          <a:off x="691503" y="817880"/>
          <a:ext cx="11008932" cy="4955204"/>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657524">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 </a:t>
                      </a:r>
                      <a:endParaRPr lang="en-NL"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RENOVATION OF EXISTING BUILDINGS </a:t>
                      </a:r>
                      <a:r>
                        <a:rPr lang="en-GB" sz="1200" dirty="0"/>
                        <a:t>(EU Taxonomy, Climate Delegated Act, Annex I, 7.2.)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applicable NACE codes following Regulation 1893/2006 are F41 and F43.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a:t>
                      </a:r>
                    </a:p>
                  </a:txBody>
                  <a:tcPr/>
                </a:tc>
                <a:extLst>
                  <a:ext uri="{0D108BD9-81ED-4DB2-BD59-A6C34878D82A}">
                    <a16:rowId xmlns:a16="http://schemas.microsoft.com/office/drawing/2014/main" val="28264556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Greenhouse Gas Emissions in Final Manufacturing - Meeting the Renewable Energy Targets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Greenhouse Gas Emissions in Final Manufacturing - Meeting the Renewable Electricity Targets: Gold &amp; Platinum</a:t>
                      </a:r>
                      <a:endParaRPr lang="en-NL" sz="1200" b="1" dirty="0"/>
                    </a:p>
                  </a:txBody>
                  <a:tcPr/>
                </a:tc>
                <a:tc>
                  <a:txBody>
                    <a:bodyPr/>
                    <a:lstStyle/>
                    <a:p>
                      <a:r>
                        <a:rPr lang="en-NL" sz="1200" dirty="0"/>
                        <a:t>Not applicable.</a:t>
                      </a:r>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Greenhouse Gas Emissions in Final Manufacturing - Meeting the Carbon Offset Targets</a:t>
                      </a: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b="0" dirty="0"/>
                        <a:t>- Carbon offsets may be used to address both direct and indirect greenhouse gas emissions. For example, this includes emissions produced on site from burning fuels and emissions resulting from the generation of purchased electricity or steam off site. </a:t>
                      </a:r>
                      <a:endParaRPr lang="en-NL" sz="12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p>
                      <a:endParaRPr lang="en-GB" sz="1200" dirty="0">
                        <a:highlight>
                          <a:srgbClr val="FFFF00"/>
                        </a:highlight>
                      </a:endParaRP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4040912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F67B2-A61C-26FC-300B-C2FD3C2DC1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79E20D-0CB4-D4BE-0444-403C6FD1D449}"/>
              </a:ext>
            </a:extLst>
          </p:cNvPr>
          <p:cNvSpPr/>
          <p:nvPr/>
        </p:nvSpPr>
        <p:spPr>
          <a:xfrm>
            <a:off x="613063" y="3678492"/>
            <a:ext cx="10965873" cy="2505808"/>
          </a:xfrm>
          <a:prstGeom prst="rect">
            <a:avLst/>
          </a:prstGeom>
          <a:solidFill>
            <a:schemeClr val="bg1"/>
          </a:solidFill>
          <a:ln>
            <a:solidFill>
              <a:schemeClr val="tx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400" b="0" i="0" dirty="0">
              <a:solidFill>
                <a:schemeClr val="accent1"/>
              </a:solidFill>
              <a:effectLst/>
              <a:latin typeface="NordeaSansSmall"/>
            </a:endParaRPr>
          </a:p>
        </p:txBody>
      </p:sp>
      <p:sp>
        <p:nvSpPr>
          <p:cNvPr id="9" name="TextBox 8">
            <a:extLst>
              <a:ext uri="{FF2B5EF4-FFF2-40B4-BE49-F238E27FC236}">
                <a16:creationId xmlns:a16="http://schemas.microsoft.com/office/drawing/2014/main" id="{99F33F3B-D71B-E919-F2A6-21D7B1D0FE03}"/>
              </a:ext>
            </a:extLst>
          </p:cNvPr>
          <p:cNvSpPr txBox="1"/>
          <p:nvPr/>
        </p:nvSpPr>
        <p:spPr>
          <a:xfrm>
            <a:off x="838200" y="2155758"/>
            <a:ext cx="10779177" cy="1723549"/>
          </a:xfrm>
          <a:prstGeom prst="rect">
            <a:avLst/>
          </a:prstGeom>
          <a:noFill/>
        </p:spPr>
        <p:txBody>
          <a:bodyPr wrap="square">
            <a:spAutoFit/>
          </a:bodyPr>
          <a:lstStyle/>
          <a:p>
            <a:r>
              <a:rPr lang="en-US" sz="1800" dirty="0">
                <a:solidFill>
                  <a:schemeClr val="accent1"/>
                </a:solidFill>
              </a:rPr>
              <a:t>Third: Assess </a:t>
            </a:r>
            <a:r>
              <a:rPr lang="en-US" dirty="0">
                <a:solidFill>
                  <a:schemeClr val="accent1"/>
                </a:solidFill>
              </a:rPr>
              <a:t>if </a:t>
            </a:r>
            <a:r>
              <a:rPr lang="en-US" sz="1800" dirty="0">
                <a:solidFill>
                  <a:schemeClr val="accent1"/>
                </a:solidFill>
              </a:rPr>
              <a:t>the identified activities also comply with the minimum safeguards.</a:t>
            </a:r>
          </a:p>
          <a:p>
            <a:endParaRPr lang="en-US" dirty="0">
              <a:solidFill>
                <a:schemeClr val="accent1"/>
              </a:solidFill>
            </a:endParaRPr>
          </a:p>
          <a:p>
            <a:r>
              <a:rPr lang="en-US" sz="1800" b="1" dirty="0">
                <a:solidFill>
                  <a:schemeClr val="accent1"/>
                </a:solidFill>
              </a:rPr>
              <a:t>The Minimum Safeguards </a:t>
            </a:r>
            <a:r>
              <a:rPr lang="en-US" sz="1800" dirty="0">
                <a:solidFill>
                  <a:schemeClr val="accent1"/>
                </a:solidFill>
              </a:rPr>
              <a:t>require companies involved in sustainable activities to adhere to specific standards regarding human and labor rights, anti-bribery measures, taxation, and fair competition.</a:t>
            </a:r>
          </a:p>
          <a:p>
            <a:endParaRPr lang="en-US" dirty="0">
              <a:solidFill>
                <a:schemeClr val="accent1"/>
              </a:solidFill>
            </a:endParaRPr>
          </a:p>
          <a:p>
            <a:endParaRPr lang="en-US" sz="1600" dirty="0">
              <a:solidFill>
                <a:schemeClr val="accent1"/>
              </a:solidFill>
            </a:endParaRPr>
          </a:p>
        </p:txBody>
      </p:sp>
      <p:sp>
        <p:nvSpPr>
          <p:cNvPr id="5" name="Oval 4">
            <a:extLst>
              <a:ext uri="{FF2B5EF4-FFF2-40B4-BE49-F238E27FC236}">
                <a16:creationId xmlns:a16="http://schemas.microsoft.com/office/drawing/2014/main" id="{91FD6A87-4D81-BAA1-31E9-294EDC3A3908}"/>
              </a:ext>
            </a:extLst>
          </p:cNvPr>
          <p:cNvSpPr/>
          <p:nvPr/>
        </p:nvSpPr>
        <p:spPr>
          <a:xfrm>
            <a:off x="609197" y="923191"/>
            <a:ext cx="674557" cy="61459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FB95BCB1-2581-E1A3-3EF6-FC67CA427C54}"/>
              </a:ext>
            </a:extLst>
          </p:cNvPr>
          <p:cNvSpPr txBox="1"/>
          <p:nvPr/>
        </p:nvSpPr>
        <p:spPr>
          <a:xfrm>
            <a:off x="609196" y="999656"/>
            <a:ext cx="674557" cy="461665"/>
          </a:xfrm>
          <a:prstGeom prst="rect">
            <a:avLst/>
          </a:prstGeom>
          <a:noFill/>
        </p:spPr>
        <p:txBody>
          <a:bodyPr wrap="square" rtlCol="0">
            <a:spAutoFit/>
          </a:bodyPr>
          <a:lstStyle/>
          <a:p>
            <a:pPr algn="ctr"/>
            <a:r>
              <a:rPr lang="en-NL" sz="2400" b="1" dirty="0">
                <a:solidFill>
                  <a:schemeClr val="bg1"/>
                </a:solidFill>
                <a:latin typeface="Circular Std Black" panose="020B0604020101020102" pitchFamily="34" charset="77"/>
                <a:cs typeface="Circular Std Black" panose="020B0604020101020102" pitchFamily="34" charset="77"/>
              </a:rPr>
              <a:t>3</a:t>
            </a:r>
          </a:p>
        </p:txBody>
      </p:sp>
      <p:sp>
        <p:nvSpPr>
          <p:cNvPr id="7" name="TextBox 6">
            <a:extLst>
              <a:ext uri="{FF2B5EF4-FFF2-40B4-BE49-F238E27FC236}">
                <a16:creationId xmlns:a16="http://schemas.microsoft.com/office/drawing/2014/main" id="{8713C6AE-C562-B10B-F9D8-32FE1E768A01}"/>
              </a:ext>
            </a:extLst>
          </p:cNvPr>
          <p:cNvSpPr txBox="1"/>
          <p:nvPr/>
        </p:nvSpPr>
        <p:spPr>
          <a:xfrm>
            <a:off x="1574812" y="673700"/>
            <a:ext cx="10965873" cy="1323439"/>
          </a:xfrm>
          <a:prstGeom prst="rect">
            <a:avLst/>
          </a:prstGeom>
          <a:noFill/>
        </p:spPr>
        <p:txBody>
          <a:bodyPr wrap="square">
            <a:spAutoFit/>
          </a:bodyPr>
          <a:lstStyle/>
          <a:p>
            <a:r>
              <a:rPr lang="en-US" sz="4000" b="1" dirty="0">
                <a:solidFill>
                  <a:schemeClr val="accent1"/>
                </a:solidFill>
              </a:rPr>
              <a:t>Check compliance of the activities with </a:t>
            </a:r>
          </a:p>
          <a:p>
            <a:r>
              <a:rPr lang="en-US" sz="4000" b="1" dirty="0">
                <a:solidFill>
                  <a:schemeClr val="accent1"/>
                </a:solidFill>
              </a:rPr>
              <a:t>minimum safeguards</a:t>
            </a:r>
          </a:p>
        </p:txBody>
      </p:sp>
      <p:sp>
        <p:nvSpPr>
          <p:cNvPr id="4" name="TextBox 3">
            <a:extLst>
              <a:ext uri="{FF2B5EF4-FFF2-40B4-BE49-F238E27FC236}">
                <a16:creationId xmlns:a16="http://schemas.microsoft.com/office/drawing/2014/main" id="{6B00DEED-DD5E-A589-321F-D862509E737E}"/>
              </a:ext>
            </a:extLst>
          </p:cNvPr>
          <p:cNvSpPr txBox="1"/>
          <p:nvPr/>
        </p:nvSpPr>
        <p:spPr>
          <a:xfrm>
            <a:off x="838200" y="3773242"/>
            <a:ext cx="10690628" cy="2246769"/>
          </a:xfrm>
          <a:prstGeom prst="rect">
            <a:avLst/>
          </a:prstGeom>
          <a:noFill/>
        </p:spPr>
        <p:txBody>
          <a:bodyPr wrap="square">
            <a:spAutoFit/>
          </a:bodyPr>
          <a:lstStyle/>
          <a:p>
            <a:r>
              <a:rPr lang="en-US" sz="1400" dirty="0">
                <a:solidFill>
                  <a:schemeClr val="accent1"/>
                </a:solidFill>
              </a:rPr>
              <a:t>The Minimum Safeguards criteria are based on guidance from recognized international bodies (listed below) and upcoming EU regulations (CSDDD, CSRD, SFDR). To demonstrate compliance with the minimum safeguards, ensure that your company has defined the relevant policies, procedures, systems and indicators to adhere to:</a:t>
            </a:r>
          </a:p>
          <a:p>
            <a:pPr marL="285750" indent="-285750" algn="l">
              <a:buFont typeface="Arial" panose="020B0604020202020204" pitchFamily="34" charset="0"/>
              <a:buChar char="•"/>
            </a:pPr>
            <a:r>
              <a:rPr lang="en-GB" sz="1400" b="0" i="0" dirty="0">
                <a:solidFill>
                  <a:schemeClr val="accent1"/>
                </a:solidFill>
                <a:effectLst/>
                <a:latin typeface="NordeaSansSmall"/>
              </a:rPr>
              <a:t>The</a:t>
            </a:r>
            <a:r>
              <a:rPr lang="en-GB" sz="1400" b="0" i="0" dirty="0">
                <a:solidFill>
                  <a:srgbClr val="181818"/>
                </a:solidFill>
                <a:effectLst/>
                <a:latin typeface="NordeaSansSmall"/>
              </a:rPr>
              <a:t> </a:t>
            </a:r>
            <a:r>
              <a:rPr lang="en-GB" sz="1400" b="0" i="0" u="sng" dirty="0">
                <a:solidFill>
                  <a:srgbClr val="181818"/>
                </a:solidFill>
                <a:effectLst/>
                <a:latin typeface="NordeaSansSmall"/>
                <a:hlinkClick r:id="rId3"/>
              </a:rPr>
              <a:t>OECD Guidelines for Multinational Enterprises</a:t>
            </a:r>
            <a:r>
              <a:rPr lang="en-GB" sz="1400" b="0" i="0" dirty="0">
                <a:solidFill>
                  <a:srgbClr val="181818"/>
                </a:solidFill>
                <a:effectLst/>
                <a:latin typeface="NordeaSansSmall"/>
              </a:rPr>
              <a:t> </a:t>
            </a:r>
            <a:r>
              <a:rPr lang="en-GB" sz="1400" b="0" i="0" dirty="0">
                <a:solidFill>
                  <a:schemeClr val="accent1"/>
                </a:solidFill>
                <a:effectLst/>
                <a:latin typeface="NordeaSansSmall"/>
              </a:rPr>
              <a:t>(OECD MNE Guidelines)</a:t>
            </a:r>
          </a:p>
          <a:p>
            <a:pPr marL="285750" indent="-285750" algn="l">
              <a:buFont typeface="Arial" panose="020B0604020202020204" pitchFamily="34" charset="0"/>
              <a:buChar char="•"/>
            </a:pPr>
            <a:r>
              <a:rPr lang="en-GB" sz="1400" b="0" i="0" dirty="0">
                <a:solidFill>
                  <a:schemeClr val="accent1"/>
                </a:solidFill>
                <a:effectLst/>
                <a:latin typeface="NordeaSansSmall"/>
              </a:rPr>
              <a:t>The</a:t>
            </a:r>
            <a:r>
              <a:rPr lang="en-GB" sz="1400" b="0" i="0" dirty="0">
                <a:solidFill>
                  <a:srgbClr val="181818"/>
                </a:solidFill>
                <a:effectLst/>
                <a:latin typeface="NordeaSansSmall"/>
              </a:rPr>
              <a:t> </a:t>
            </a:r>
            <a:r>
              <a:rPr lang="en-GB" sz="1400" b="0" i="0" u="sng" dirty="0">
                <a:solidFill>
                  <a:srgbClr val="181818"/>
                </a:solidFill>
                <a:effectLst/>
                <a:latin typeface="NordeaSansSmall"/>
                <a:hlinkClick r:id="rId4"/>
              </a:rPr>
              <a:t>UN Guiding Principles on Business and Human Rights</a:t>
            </a:r>
            <a:r>
              <a:rPr lang="en-GB" sz="1400" b="0" i="0" dirty="0">
                <a:solidFill>
                  <a:srgbClr val="181818"/>
                </a:solidFill>
                <a:effectLst/>
                <a:latin typeface="NordeaSansSmall"/>
              </a:rPr>
              <a:t> </a:t>
            </a:r>
            <a:r>
              <a:rPr lang="en-GB" sz="1400" b="0" i="0" dirty="0">
                <a:solidFill>
                  <a:schemeClr val="accent1"/>
                </a:solidFill>
                <a:effectLst/>
                <a:latin typeface="NordeaSansSmall"/>
              </a:rPr>
              <a:t>(UNGPs)</a:t>
            </a:r>
          </a:p>
          <a:p>
            <a:pPr marL="285750" indent="-285750" algn="l">
              <a:buFont typeface="Arial" panose="020B0604020202020204" pitchFamily="34" charset="0"/>
              <a:buChar char="•"/>
            </a:pPr>
            <a:r>
              <a:rPr lang="en-GB" sz="1400" b="0" i="0" dirty="0">
                <a:solidFill>
                  <a:schemeClr val="accent1"/>
                </a:solidFill>
                <a:effectLst/>
                <a:latin typeface="NordeaSansSmall"/>
              </a:rPr>
              <a:t>The</a:t>
            </a:r>
            <a:r>
              <a:rPr lang="en-GB" sz="1400" b="0" i="0" dirty="0">
                <a:solidFill>
                  <a:srgbClr val="181818"/>
                </a:solidFill>
                <a:effectLst/>
                <a:latin typeface="NordeaSansSmall"/>
              </a:rPr>
              <a:t> </a:t>
            </a:r>
            <a:r>
              <a:rPr lang="en-GB" sz="1400" b="0" i="0" u="sng" dirty="0">
                <a:solidFill>
                  <a:srgbClr val="181818"/>
                </a:solidFill>
                <a:effectLst/>
                <a:latin typeface="NordeaSansSmall"/>
                <a:hlinkClick r:id="rId5"/>
              </a:rPr>
              <a:t>Declaration of the International Labour Organisation on Fundamental Principles and Rights at Work</a:t>
            </a:r>
            <a:endParaRPr lang="en-GB" sz="1400" b="0" i="0" dirty="0">
              <a:solidFill>
                <a:srgbClr val="181818"/>
              </a:solidFill>
              <a:effectLst/>
              <a:latin typeface="NordeaSansSmall"/>
            </a:endParaRPr>
          </a:p>
          <a:p>
            <a:pPr marL="285750" indent="-285750" algn="l">
              <a:buFont typeface="Arial" panose="020B0604020202020204" pitchFamily="34" charset="0"/>
              <a:buChar char="•"/>
            </a:pPr>
            <a:r>
              <a:rPr lang="en-GB" sz="1400" b="0" i="0" dirty="0">
                <a:solidFill>
                  <a:schemeClr val="accent1"/>
                </a:solidFill>
                <a:effectLst/>
                <a:latin typeface="NordeaSansSmall"/>
              </a:rPr>
              <a:t>The</a:t>
            </a:r>
            <a:r>
              <a:rPr lang="en-GB" sz="1400" b="0" i="0" dirty="0">
                <a:solidFill>
                  <a:srgbClr val="181818"/>
                </a:solidFill>
                <a:effectLst/>
                <a:latin typeface="NordeaSansSmall"/>
              </a:rPr>
              <a:t> </a:t>
            </a:r>
            <a:r>
              <a:rPr lang="en-GB" sz="1400" b="0" i="0" u="sng" dirty="0">
                <a:solidFill>
                  <a:srgbClr val="181818"/>
                </a:solidFill>
                <a:effectLst/>
                <a:latin typeface="NordeaSansSmall"/>
                <a:hlinkClick r:id="rId6"/>
              </a:rPr>
              <a:t>International Bill of Human Rights</a:t>
            </a:r>
            <a:endParaRPr lang="en-GB" sz="1400" b="0" i="0" dirty="0">
              <a:solidFill>
                <a:srgbClr val="181818"/>
              </a:solidFill>
              <a:effectLst/>
              <a:latin typeface="NordeaSansSmall"/>
            </a:endParaRPr>
          </a:p>
          <a:p>
            <a:endParaRPr lang="en-US" sz="1400" dirty="0">
              <a:solidFill>
                <a:schemeClr val="accent1"/>
              </a:solidFill>
            </a:endParaRPr>
          </a:p>
          <a:p>
            <a:r>
              <a:rPr lang="en-GB" sz="1400" b="0" i="0" dirty="0">
                <a:solidFill>
                  <a:schemeClr val="accent1"/>
                </a:solidFill>
                <a:effectLst/>
                <a:latin typeface="NordeaSansSmall"/>
                <a:hlinkClick r:id="rId7"/>
              </a:rPr>
              <a:t>The final report </a:t>
            </a:r>
            <a:r>
              <a:rPr lang="en-GB" sz="1400" b="0" i="0" dirty="0">
                <a:solidFill>
                  <a:schemeClr val="accent1"/>
                </a:solidFill>
                <a:effectLst/>
                <a:latin typeface="NordeaSansSmall"/>
              </a:rPr>
              <a:t>offers guidance on applying the Minimum Safeguards in relation to the Taxonomy Regulation (Articles 3 and 18). It provides specific and practical details about the upcoming requirements.</a:t>
            </a:r>
          </a:p>
        </p:txBody>
      </p:sp>
    </p:spTree>
    <p:extLst>
      <p:ext uri="{BB962C8B-B14F-4D97-AF65-F5344CB8AC3E}">
        <p14:creationId xmlns:p14="http://schemas.microsoft.com/office/powerpoint/2010/main" val="20585521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70</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84373216"/>
              </p:ext>
            </p:extLst>
          </p:nvPr>
        </p:nvGraphicFramePr>
        <p:xfrm>
          <a:off x="691503" y="817880"/>
          <a:ext cx="11008932" cy="4663440"/>
        </p:xfrm>
        <a:graphic>
          <a:graphicData uri="http://schemas.openxmlformats.org/drawingml/2006/table">
            <a:tbl>
              <a:tblPr firstRow="1" bandRow="1">
                <a:tableStyleId>{7DF18680-E054-41AD-8BC1-D1AEF772440D}</a:tableStyleId>
              </a:tblPr>
              <a:tblGrid>
                <a:gridCol w="3863564">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Greenhouse Gas Emissions in Final Manufacturing - Accounting for Bioenergy and Achieving the Bioenergy Credit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b="0" dirty="0"/>
                        <a:t>- If bioenergy is produced or used on site, or green gas certificates are used to achieve the Bioenergy Credit, conditions must be met.</a:t>
                      </a:r>
                      <a:endParaRPr lang="en-NL" sz="12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Greenhouse Gas Emissions in Final Manufacturing -  Achieving the Performance Improvement Credit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For the Bronze through Gold levels</a:t>
                      </a:r>
                      <a:r>
                        <a:rPr lang="en-GB" sz="1200" b="0" dirty="0"/>
                        <a:t>, the renewable electricity and/or greenhouse gas emissions targets may be reduced when performance improvement(s) resulting from energy conservation and efficiency projects have been demonstrated and verified by a qualified third party. The performance improvement credit may be applied to (1) purchased electricity in terms of kWh or equivalent and direct emissions separately, or (2) combined scope 1 and 2 emissions.</a:t>
                      </a:r>
                      <a:endParaRPr lang="en-NL" sz="12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p>
                      <a:endParaRPr lang="en-NL" sz="1200" dirty="0">
                        <a:highlight>
                          <a:srgbClr val="FFFF00"/>
                        </a:highlight>
                      </a:endParaRP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29144451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71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4074612276"/>
              </p:ext>
            </p:extLst>
          </p:nvPr>
        </p:nvGraphicFramePr>
        <p:xfrm>
          <a:off x="691501" y="817880"/>
          <a:ext cx="11008934" cy="5486400"/>
        </p:xfrm>
        <a:graphic>
          <a:graphicData uri="http://schemas.openxmlformats.org/drawingml/2006/table">
            <a:tbl>
              <a:tblPr firstRow="1" bandRow="1">
                <a:tableStyleId>{7DF18680-E054-41AD-8BC1-D1AEF772440D}</a:tableStyleId>
              </a:tblPr>
              <a:tblGrid>
                <a:gridCol w="3863566">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6.5 Energy Efficiency During Product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b="0" dirty="0"/>
                        <a:t>- For products that use energy during the use phase (e.g., appliances) or that greatly impact the energy efficiency of buildings (e.g., windows, insulation), obtain a certification and/or label using a C2CPII-recognized energy efficiency standard, labelling program, or similar, if available.</a:t>
                      </a:r>
                      <a:endParaRPr lang="en-NL" sz="12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Objective: Climate Change Mitigation</a:t>
                      </a:r>
                      <a:endParaRPr lang="en-GB" sz="1200" dirty="0"/>
                    </a:p>
                    <a:p>
                      <a:endParaRPr lang="en-GB" sz="1200" dirty="0"/>
                    </a:p>
                    <a:p>
                      <a:r>
                        <a:rPr lang="en-GB" sz="1200" dirty="0"/>
                        <a:t>The relevant economic activity mentioned in the EU Taxonomy is the following: </a:t>
                      </a:r>
                    </a:p>
                    <a:p>
                      <a:endParaRPr lang="en-GB" sz="1200" dirty="0"/>
                    </a:p>
                    <a:p>
                      <a:r>
                        <a:rPr lang="en-GB" sz="1200" i="1" dirty="0"/>
                        <a:t>MANUFACTURE OF ENERGY-EFFICIENT EQUIPMENT FOR BUILDINGS </a:t>
                      </a:r>
                      <a:r>
                        <a:rPr lang="en-GB" sz="1200" dirty="0"/>
                        <a:t>(EU Taxonomy Climate Delegated Act, Annex I, 3.5.)</a:t>
                      </a:r>
                    </a:p>
                    <a:p>
                      <a:pPr marL="171450" indent="-171450">
                        <a:buFont typeface="Arial" panose="020B0604020202020204" pitchFamily="34" charset="0"/>
                        <a:buChar char="•"/>
                      </a:pPr>
                      <a:r>
                        <a:rPr lang="en-GB" sz="1200" dirty="0"/>
                        <a:t>If the company in question manufactures construction products that meet the energy performance thresholds outlined below, then related </a:t>
                      </a:r>
                      <a:r>
                        <a:rPr lang="en-GB" sz="1200" dirty="0" err="1"/>
                        <a:t>CapEx</a:t>
                      </a:r>
                      <a:r>
                        <a:rPr lang="en-GB" sz="1200" dirty="0"/>
                        <a:t>, </a:t>
                      </a:r>
                      <a:r>
                        <a:rPr lang="en-GB" sz="1200" dirty="0" err="1"/>
                        <a:t>OpEx</a:t>
                      </a:r>
                      <a:r>
                        <a:rPr lang="en-GB" sz="1200" dirty="0"/>
                        <a:t>, and revenue can be reported as EU Taxonomy-aligned or as having the potential for future EU Taxonomy alignment.</a:t>
                      </a:r>
                    </a:p>
                    <a:p>
                      <a:pPr marL="171450" indent="-171450">
                        <a:buFont typeface="Arial" panose="020B0604020202020204" pitchFamily="34" charset="0"/>
                        <a:buChar char="•"/>
                      </a:pPr>
                      <a:r>
                        <a:rPr lang="en-GB" sz="1200" dirty="0"/>
                        <a:t>The relevant technical screening criteria are provided per product and component type, and requires that the company performs economic activities to manufacture one or more of the following products and their key components:</a:t>
                      </a:r>
                    </a:p>
                    <a:p>
                      <a:r>
                        <a:rPr lang="en-GB" sz="1200" dirty="0"/>
                        <a:t>(a) windows with U-value lower or equal to 1,0 W/m 2 K; </a:t>
                      </a:r>
                    </a:p>
                    <a:p>
                      <a:r>
                        <a:rPr lang="en-GB" sz="1200" dirty="0"/>
                        <a:t>(b) doors with U-value lower or equal to 1,2 W/m 2 K; </a:t>
                      </a:r>
                    </a:p>
                    <a:p>
                      <a:r>
                        <a:rPr lang="en-GB" sz="1200" dirty="0"/>
                        <a:t>(c) external wall systems with U-value lower or equal to 0,5 W/m 2 K; </a:t>
                      </a:r>
                    </a:p>
                    <a:p>
                      <a:r>
                        <a:rPr lang="en-GB" sz="1200" dirty="0"/>
                        <a:t>(d) roofing systems with U-value lower or equal to 0,3 W/m 2 K; </a:t>
                      </a:r>
                    </a:p>
                    <a:p>
                      <a:r>
                        <a:rPr lang="en-GB" sz="1200" dirty="0"/>
                        <a:t>(e) insulating products with a lambda value lower or equal to 0,06 W/</a:t>
                      </a:r>
                      <a:r>
                        <a:rPr lang="en-GB" sz="1200" dirty="0" err="1"/>
                        <a:t>mK</a:t>
                      </a:r>
                      <a:r>
                        <a:rPr lang="en-GB" sz="1200" dirty="0"/>
                        <a:t>; </a:t>
                      </a:r>
                    </a:p>
                    <a:p>
                      <a:r>
                        <a:rPr lang="en-GB" sz="1200" dirty="0"/>
                        <a:t>(f) household appliances falling into the highest two populated classes of energy efficiency following Regulation (EU) 2017/1369 of the European Parliament and of the Council ( 95 ) and delegated acts adopted under that Regulation; </a:t>
                      </a:r>
                    </a:p>
                    <a:p>
                      <a:r>
                        <a:rPr lang="en-GB" sz="1200" dirty="0"/>
                        <a:t>(g) light sources rated in the highest two populated classes of energy efficiency following Regulation (EU) 2017/1369 and delegated acts adopted under that Regulation; </a:t>
                      </a:r>
                    </a:p>
                    <a:p>
                      <a:r>
                        <a:rPr lang="en-GB" sz="1200" dirty="0"/>
                        <a:t>(h) space heating and domestic hot water systems rated in the highest two populated classes of energy efficiency following Regulation (EU) 2017/1369 and delegated acts adopted under that Regulation; </a:t>
                      </a:r>
                    </a:p>
                    <a:p>
                      <a:r>
                        <a:rPr lang="en-GB" sz="1200" dirty="0"/>
                        <a:t>(</a:t>
                      </a:r>
                      <a:r>
                        <a:rPr lang="en-GB" sz="1200" dirty="0" err="1"/>
                        <a:t>i</a:t>
                      </a:r>
                      <a:r>
                        <a:rPr lang="en-GB" sz="1200" dirty="0"/>
                        <a:t>) cooling and ventilation systems rated in the highest two populated classes of energy efficiency following Regulation (EU) 2017/1369 and delegated acts adopted under that Regulation; </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719324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539F8-F9CD-CA4B-0D85-63BDB34AE47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D1C9AA-94CC-D424-B663-EB1EA7E9453D}"/>
              </a:ext>
            </a:extLst>
          </p:cNvPr>
          <p:cNvSpPr>
            <a:spLocks noGrp="1"/>
          </p:cNvSpPr>
          <p:nvPr>
            <p:ph type="sldNum" sz="quarter" idx="12"/>
          </p:nvPr>
        </p:nvSpPr>
        <p:spPr/>
        <p:txBody>
          <a:bodyPr/>
          <a:lstStyle/>
          <a:p>
            <a:fld id="{A6B50053-EC5D-F648-9B13-092A20055004}" type="slidenum">
              <a:rPr lang="en-US" smtClean="0"/>
              <a:pPr/>
              <a:t>72</a:t>
            </a:fld>
            <a:endParaRPr lang="en-US" dirty="0"/>
          </a:p>
        </p:txBody>
      </p:sp>
      <p:graphicFrame>
        <p:nvGraphicFramePr>
          <p:cNvPr id="5" name="Table 4">
            <a:extLst>
              <a:ext uri="{FF2B5EF4-FFF2-40B4-BE49-F238E27FC236}">
                <a16:creationId xmlns:a16="http://schemas.microsoft.com/office/drawing/2014/main" id="{6DCE107B-9BC9-E145-ADA4-B5909318ACF9}"/>
              </a:ext>
            </a:extLst>
          </p:cNvPr>
          <p:cNvGraphicFramePr>
            <a:graphicFrameLocks noGrp="1"/>
          </p:cNvGraphicFramePr>
          <p:nvPr>
            <p:extLst>
              <p:ext uri="{D42A27DB-BD31-4B8C-83A1-F6EECF244321}">
                <p14:modId xmlns:p14="http://schemas.microsoft.com/office/powerpoint/2010/main" val="1195952880"/>
              </p:ext>
            </p:extLst>
          </p:nvPr>
        </p:nvGraphicFramePr>
        <p:xfrm>
          <a:off x="691501" y="817880"/>
          <a:ext cx="11008934" cy="4572000"/>
        </p:xfrm>
        <a:graphic>
          <a:graphicData uri="http://schemas.openxmlformats.org/drawingml/2006/table">
            <a:tbl>
              <a:tblPr firstRow="1" bandRow="1">
                <a:tableStyleId>{7DF18680-E054-41AD-8BC1-D1AEF772440D}</a:tableStyleId>
              </a:tblPr>
              <a:tblGrid>
                <a:gridCol w="3863566">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6.5 Energy Efficiency During Product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b="0" dirty="0"/>
                        <a:t>- For products that use energy during the use phase (e.g., appliances) or that greatly impact the energy efficiency of buildings (e.g., windows, insulation), obtain a certification and/or label using a C2CPII-recognized energy efficiency standard, labelling program, or similar, if available.</a:t>
                      </a:r>
                      <a:endParaRPr lang="en-NL" sz="1200" b="0" dirty="0"/>
                    </a:p>
                  </a:txBody>
                  <a:tcPr/>
                </a:tc>
                <a:tc>
                  <a:txBody>
                    <a:bodyPr/>
                    <a:lstStyle/>
                    <a:p>
                      <a:r>
                        <a:rPr lang="en-GB" sz="1200" i="1" dirty="0"/>
                        <a:t>MANUFACTURE OF ENERGY-EFFICIENT EQUIPMENT FOR BUILDINGS </a:t>
                      </a:r>
                      <a:r>
                        <a:rPr lang="en-GB" sz="1200" dirty="0"/>
                        <a:t>(EU Taxonomy Climate Delegated Act, Annex I, 3.5.)</a:t>
                      </a:r>
                    </a:p>
                    <a:p>
                      <a:r>
                        <a:rPr lang="en-GB" sz="1200" dirty="0"/>
                        <a:t>(j) presence and daylight controls for lighting systems; </a:t>
                      </a:r>
                    </a:p>
                    <a:p>
                      <a:r>
                        <a:rPr lang="en-GB" sz="1200" dirty="0"/>
                        <a:t>(k) heat pumps compliant with the technical screening criteria set out in Section 4.16 of this Annex; </a:t>
                      </a:r>
                    </a:p>
                    <a:p>
                      <a:r>
                        <a:rPr lang="en-GB" sz="1200" dirty="0"/>
                        <a:t>(l) façade and roofing elements with a solar shading or solar control function, including those that support the growing of vegetation; </a:t>
                      </a:r>
                    </a:p>
                    <a:p>
                      <a:r>
                        <a:rPr lang="en-GB" sz="1200" dirty="0"/>
                        <a:t>(m) energy-efficient building automation and control systems for residential and non-residential buildings; </a:t>
                      </a:r>
                    </a:p>
                    <a:p>
                      <a:r>
                        <a:rPr lang="en-GB" sz="1200" dirty="0"/>
                        <a:t>(n) zoned thermostats and devices for the smart monitoring of the main electricity loads or heat loads for buildings, and </a:t>
                      </a:r>
                      <a:r>
                        <a:rPr lang="en-GB" sz="1200" dirty="0" err="1"/>
                        <a:t>sensoring</a:t>
                      </a:r>
                      <a:r>
                        <a:rPr lang="en-GB" sz="1200" dirty="0"/>
                        <a:t> equipment; </a:t>
                      </a:r>
                    </a:p>
                    <a:p>
                      <a:r>
                        <a:rPr lang="en-GB" sz="1200" dirty="0"/>
                        <a:t>(o) products for heat metering and thermostatic controls for individual homes connected to district heating systems, for individual flats connected to central heating systems serving a whole building, and for central heating systems; </a:t>
                      </a:r>
                    </a:p>
                    <a:p>
                      <a:r>
                        <a:rPr lang="en-GB" sz="1200" dirty="0"/>
                        <a:t>(p) district heating exchangers and substations compliant with the district heating/cooling distribution activity set out in Section 4.15 of this Annex; </a:t>
                      </a:r>
                    </a:p>
                    <a:p>
                      <a:r>
                        <a:rPr lang="en-GB" sz="1200" dirty="0"/>
                        <a:t>(q) products for smart monitoring and regulating of heating system, and </a:t>
                      </a:r>
                      <a:r>
                        <a:rPr lang="en-GB" sz="1200" dirty="0" err="1"/>
                        <a:t>sensoring</a:t>
                      </a:r>
                      <a:r>
                        <a:rPr lang="en-GB" sz="1200" dirty="0"/>
                        <a:t> equipment.</a:t>
                      </a:r>
                    </a:p>
                    <a:p>
                      <a:pPr marL="171450" indent="-171450">
                        <a:buFont typeface="Arial" panose="020B0604020202020204" pitchFamily="34" charset="0"/>
                        <a:buChar char="•"/>
                      </a:pPr>
                      <a:r>
                        <a:rPr lang="en-GB" sz="1200" dirty="0"/>
                        <a:t>The corresponding relevant NACE codes per Regulation 1893/2006 are C16.23, C23.11, C23.20, C23.31, C23.32, C23.43, C.23.61, C25.11, C25.12, C25.21, C25.29, C25.93, C27.31, C27.32, C27.33, C27.40, C27.51, C28.11, C28.12, C28.13, C28.14.</a:t>
                      </a:r>
                    </a:p>
                    <a:p>
                      <a:pPr marL="171450" indent="-171450">
                        <a:buFont typeface="Arial" panose="020B0604020202020204" pitchFamily="34" charset="0"/>
                        <a:buChar char="•"/>
                      </a:pPr>
                      <a:r>
                        <a:rPr lang="en-GB" sz="1200" dirty="0"/>
                        <a:t>The Do No Significant Harm criteria must be evaluated to ensure that by contributing to one EU Taxonomy Objective, the implemented economic activity does not cause significant harm to any other Taxonomy Objective. These are at the end of the indicated sub-section outlining technical screening criteria. </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25802138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D9551-C606-590A-4D20-65FD2275208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DC9C58-F540-5713-4A84-94CA928CAAB8}"/>
              </a:ext>
            </a:extLst>
          </p:cNvPr>
          <p:cNvSpPr>
            <a:spLocks noGrp="1"/>
          </p:cNvSpPr>
          <p:nvPr>
            <p:ph type="sldNum" sz="quarter" idx="12"/>
          </p:nvPr>
        </p:nvSpPr>
        <p:spPr/>
        <p:txBody>
          <a:bodyPr/>
          <a:lstStyle/>
          <a:p>
            <a:fld id="{A6B50053-EC5D-F648-9B13-092A20055004}" type="slidenum">
              <a:rPr lang="en-US" smtClean="0"/>
              <a:pPr/>
              <a:t>73</a:t>
            </a:fld>
            <a:endParaRPr lang="en-US" dirty="0"/>
          </a:p>
        </p:txBody>
      </p:sp>
      <p:graphicFrame>
        <p:nvGraphicFramePr>
          <p:cNvPr id="5" name="Table 4">
            <a:extLst>
              <a:ext uri="{FF2B5EF4-FFF2-40B4-BE49-F238E27FC236}">
                <a16:creationId xmlns:a16="http://schemas.microsoft.com/office/drawing/2014/main" id="{5ABD3683-A59B-1CEB-9EB1-C619D4095205}"/>
              </a:ext>
            </a:extLst>
          </p:cNvPr>
          <p:cNvGraphicFramePr>
            <a:graphicFrameLocks noGrp="1"/>
          </p:cNvGraphicFramePr>
          <p:nvPr>
            <p:extLst>
              <p:ext uri="{D42A27DB-BD31-4B8C-83A1-F6EECF244321}">
                <p14:modId xmlns:p14="http://schemas.microsoft.com/office/powerpoint/2010/main" val="145252966"/>
              </p:ext>
            </p:extLst>
          </p:nvPr>
        </p:nvGraphicFramePr>
        <p:xfrm>
          <a:off x="691501" y="817880"/>
          <a:ext cx="11008934" cy="3840480"/>
        </p:xfrm>
        <a:graphic>
          <a:graphicData uri="http://schemas.openxmlformats.org/drawingml/2006/table">
            <a:tbl>
              <a:tblPr firstRow="1" bandRow="1">
                <a:tableStyleId>{7DF18680-E054-41AD-8BC1-D1AEF772440D}</a:tableStyleId>
              </a:tblPr>
              <a:tblGrid>
                <a:gridCol w="3863566">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6.6 Transparency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b="0" dirty="0"/>
                        <a:t>- Make greenhouse gas emissions data for the applicant company, all final manufacturing stage facilities, or the final manufacturing stage of the product available to stakeholders.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Silver </a:t>
                      </a:r>
                      <a:r>
                        <a:rPr lang="en-NL" sz="1200" b="0" dirty="0"/>
                        <a:t>- </a:t>
                      </a:r>
                      <a:r>
                        <a:rPr lang="en-GB" sz="1200" b="0" dirty="0"/>
                        <a:t>For construction products and building materials used to construct the primary building elements (i.e., product types for which life cycle assessment is common practice), make an Environmental Product Declaration (EPD) available to stakeholders.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product types other than construction products and building materials used to construct the primary building elements, make an Environmental Product Declaration (EPD) available to stakeholders.</a:t>
                      </a:r>
                    </a:p>
                  </a:txBody>
                  <a:tcPr/>
                </a:tc>
                <a:tc>
                  <a:txBody>
                    <a:bodyPr/>
                    <a:lstStyle/>
                    <a:p>
                      <a:r>
                        <a:rPr lang="en-NL" sz="1200" dirty="0"/>
                        <a:t>Not applicable.</a:t>
                      </a: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18833397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74</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056466158"/>
              </p:ext>
            </p:extLst>
          </p:nvPr>
        </p:nvGraphicFramePr>
        <p:xfrm>
          <a:off x="691503" y="817880"/>
          <a:ext cx="11008932" cy="4114800"/>
        </p:xfrm>
        <a:graphic>
          <a:graphicData uri="http://schemas.openxmlformats.org/drawingml/2006/table">
            <a:tbl>
              <a:tblPr firstRow="1" bandRow="1">
                <a:tableStyleId>{7DF18680-E054-41AD-8BC1-D1AEF772440D}</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6.7 Using Blowing Agents with Low or No Global Warming Potential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For blowing agents used to manufacture foam materials, use blowing agents with low to no global warming potential (GWP) and no ozone depletion potential (ODP).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p>
                      <a:endParaRPr lang="en-NL" sz="1200" dirty="0"/>
                    </a:p>
                  </a:txBody>
                  <a:tcPr/>
                </a:tc>
                <a:extLst>
                  <a:ext uri="{0D108BD9-81ED-4DB2-BD59-A6C34878D82A}">
                    <a16:rowId xmlns:a16="http://schemas.microsoft.com/office/drawing/2014/main" val="376815866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6.8 Addressing Embodied Greenhouse Gas Emissions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Offset or otherwise address 25% of embodied greenhouse gas emissions attributable to the product from resource extraction through final manufacturing or through end of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 </a:t>
                      </a:r>
                      <a:r>
                        <a:rPr lang="en-GB" sz="1200" dirty="0"/>
                        <a:t>- Offset or otherwise address 100% of embodied greenhouse gas emissions attributable to the product from resource extraction through final manufacturing or through end of use.</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dirty="0"/>
                        <a:t>Not applicable.</a:t>
                      </a:r>
                    </a:p>
                    <a:p>
                      <a:endParaRPr lang="en-NL" sz="1200" dirty="0"/>
                    </a:p>
                  </a:txBody>
                  <a:tcPr/>
                </a:tc>
                <a:extLst>
                  <a:ext uri="{0D108BD9-81ED-4DB2-BD59-A6C34878D82A}">
                    <a16:rowId xmlns:a16="http://schemas.microsoft.com/office/drawing/2014/main" val="2784867440"/>
                  </a:ext>
                </a:extLst>
              </a:tr>
            </a:tbl>
          </a:graphicData>
        </a:graphic>
      </p:graphicFrame>
    </p:spTree>
    <p:extLst>
      <p:ext uri="{BB962C8B-B14F-4D97-AF65-F5344CB8AC3E}">
        <p14:creationId xmlns:p14="http://schemas.microsoft.com/office/powerpoint/2010/main" val="38610996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75</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670779622"/>
              </p:ext>
            </p:extLst>
          </p:nvPr>
        </p:nvGraphicFramePr>
        <p:xfrm>
          <a:off x="691503" y="817880"/>
          <a:ext cx="11008932" cy="548640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GB" sz="1200" b="1" dirty="0"/>
                        <a:t>7.1 Characterizing Local and Product Relevant Water and Soil Issues</a:t>
                      </a:r>
                    </a:p>
                    <a:p>
                      <a:endParaRPr lang="en-GB" sz="1200" dirty="0"/>
                    </a:p>
                    <a:p>
                      <a:r>
                        <a:rPr lang="en-GB" sz="1200" b="1" dirty="0"/>
                        <a:t>Bronze</a:t>
                      </a:r>
                      <a:r>
                        <a:rPr lang="en-GB" sz="1200" dirty="0"/>
                        <a:t> - Characterize water and soil related issues for all final manufacturing stage facilities and issues relevant to the product.</a:t>
                      </a:r>
                    </a:p>
                    <a:p>
                      <a:endParaRPr lang="en-GB" sz="1200" dirty="0"/>
                    </a:p>
                    <a:p>
                      <a:r>
                        <a:rPr lang="en-GB" sz="1200" dirty="0"/>
                        <a:t>For all final manufacturing stage facilities:</a:t>
                      </a:r>
                    </a:p>
                    <a:p>
                      <a:endParaRPr lang="en-GB" sz="1200" dirty="0"/>
                    </a:p>
                    <a:p>
                      <a:pPr marL="228600" indent="-228600">
                        <a:buAutoNum type="arabicPeriod"/>
                      </a:pPr>
                      <a:r>
                        <a:rPr lang="en-GB" sz="1200" dirty="0"/>
                        <a:t>Determine the basin/catchment/watershed name.</a:t>
                      </a:r>
                    </a:p>
                    <a:p>
                      <a:pPr marL="228600" indent="-228600">
                        <a:buAutoNum type="arabicPeriod"/>
                      </a:pPr>
                      <a:r>
                        <a:rPr lang="en-GB" sz="1200" dirty="0"/>
                        <a:t> Identify risks to water quantity (including baseline water stress) and water quality, and risk of unimproved or no access to drinking water and sanitation as defined by the most recent version of the World Resources Institute Aqueduct database or equivalent.</a:t>
                      </a:r>
                    </a:p>
                    <a:p>
                      <a:pPr marL="228600" indent="-228600">
                        <a:buAutoNum type="arabicPeriod"/>
                      </a:pPr>
                      <a:r>
                        <a:rPr lang="en-GB" sz="1200" dirty="0"/>
                        <a:t>If a catchment level plan is available, obtain, review, and determine how the plan is relevant to the site. This must include a determination of whether a groundwater abstraction cap (i.e., a regulatory limit on total withdrawals) based on water resource availability has been set, and if so, the cap’s relevance to the site.</a:t>
                      </a:r>
                    </a:p>
                    <a:p>
                      <a:pPr marL="228600" indent="-228600">
                        <a:buAutoNum type="arabicPeriod"/>
                      </a:pPr>
                      <a:r>
                        <a:rPr lang="en-GB" sz="1200" dirty="0"/>
                        <a:t>Describe effluent and sludge treatment process(es).</a:t>
                      </a:r>
                    </a:p>
                    <a:p>
                      <a:pPr marL="228600" indent="-228600">
                        <a:buAutoNum type="arabicPeriod"/>
                      </a:pPr>
                      <a:r>
                        <a:rPr lang="en-GB" sz="1200" dirty="0"/>
                        <a:t>Identify any known issues with source and/or receiving water contamination (e.g., due to the use of reclaimed water) or high concentrations of naturally occurring hazardous substances.</a:t>
                      </a:r>
                      <a:endParaRPr lang="en-NL" sz="1200" dirty="0"/>
                    </a:p>
                  </a:txBody>
                  <a:tcPr/>
                </a:tc>
                <a:tc>
                  <a:txBody>
                    <a:bodyPr/>
                    <a:lstStyle/>
                    <a:p>
                      <a:r>
                        <a:rPr lang="en-NL" sz="1200" b="1" dirty="0">
                          <a:solidFill>
                            <a:schemeClr val="tx1"/>
                          </a:solidFill>
                        </a:rPr>
                        <a:t>Objective: </a:t>
                      </a:r>
                      <a:r>
                        <a:rPr lang="en-GB" sz="1200" b="1" dirty="0">
                          <a:solidFill>
                            <a:schemeClr val="tx1"/>
                          </a:solidFill>
                        </a:rPr>
                        <a:t>Sustainable Use and Protection of Water and Marine Resources</a:t>
                      </a:r>
                    </a:p>
                    <a:p>
                      <a:endParaRPr lang="en-GB" sz="1200" dirty="0">
                        <a:solidFill>
                          <a:schemeClr val="tx1"/>
                        </a:solidFill>
                      </a:endParaRPr>
                    </a:p>
                    <a:p>
                      <a:r>
                        <a:rPr lang="en-GB" sz="1200" dirty="0">
                          <a:solidFill>
                            <a:schemeClr val="tx1"/>
                          </a:solidFill>
                        </a:rPr>
                        <a:t>This is part of the Do No Significant Harm criteria that economic activities contributing primarily towards any of the other EU Taxonomy objectives must adhere to stay within the guardrails for Sustainable Use of Water and Marine Resources. </a:t>
                      </a:r>
                    </a:p>
                    <a:p>
                      <a:endParaRPr lang="en-GB" sz="1200" dirty="0">
                        <a:solidFill>
                          <a:schemeClr val="tx1"/>
                        </a:solidFill>
                      </a:endParaRPr>
                    </a:p>
                    <a:p>
                      <a:r>
                        <a:rPr lang="en-GB" sz="1200" dirty="0">
                          <a:solidFill>
                            <a:schemeClr val="tx1"/>
                          </a:solidFill>
                        </a:rPr>
                        <a:t>As a part of those requirements, companies must do the following: </a:t>
                      </a:r>
                    </a:p>
                    <a:p>
                      <a:r>
                        <a:rPr lang="en-GB" sz="1200" dirty="0">
                          <a:solidFill>
                            <a:schemeClr val="tx1"/>
                          </a:solidFill>
                        </a:rPr>
                        <a:t>(1) Companies must identify and address degradation risks related to preserving water quality and avoiding water stress to achieve good water status and good ecological potential as defined in Article 2, points (22) and (23) of Regulation (EU) 2020/852, following Directive 2000/60/EC and relevant water use and protection management plans. They must also consult relevant stakeholders in this process, and consider national watershed management plans. </a:t>
                      </a:r>
                    </a:p>
                    <a:p>
                      <a:r>
                        <a:rPr lang="en-GB" sz="1200" dirty="0">
                          <a:solidFill>
                            <a:schemeClr val="tx1"/>
                          </a:solidFill>
                        </a:rPr>
                        <a:t>(2) If an Environmental Impact Assessment is carried out following Directive 2011/92/EU and includes an assessment of the impact on water following Directive 2000/60/EC, no additional assessment of the impact on water is required, if the identified risks have been addressed.</a:t>
                      </a:r>
                    </a:p>
                    <a:p>
                      <a:r>
                        <a:rPr lang="en-GB" sz="1200" dirty="0">
                          <a:solidFill>
                            <a:schemeClr val="tx1"/>
                          </a:solidFill>
                        </a:rPr>
                        <a:t>(3) The activity may not the achievement of good environmental status of marine waters or deteriorate marine waters that are already in good environmental status as defined in point 5 of Article 3 of Directive 2008/56/EC, taking into account the Decision (EU) 2017/848 in relation to the relevant criteria and methodological standards for those descriptors. </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2585004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0B45B-5834-ACC0-AB7A-7505A374F54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6C84E0-E305-0248-BC67-F28FD6DAAF57}"/>
              </a:ext>
            </a:extLst>
          </p:cNvPr>
          <p:cNvSpPr>
            <a:spLocks noGrp="1"/>
          </p:cNvSpPr>
          <p:nvPr>
            <p:ph type="sldNum" sz="quarter" idx="12"/>
          </p:nvPr>
        </p:nvSpPr>
        <p:spPr/>
        <p:txBody>
          <a:bodyPr/>
          <a:lstStyle/>
          <a:p>
            <a:fld id="{A6B50053-EC5D-F648-9B13-092A20055004}" type="slidenum">
              <a:rPr lang="en-US" smtClean="0"/>
              <a:pPr/>
              <a:t>76</a:t>
            </a:fld>
            <a:endParaRPr lang="en-US" dirty="0"/>
          </a:p>
        </p:txBody>
      </p:sp>
      <p:graphicFrame>
        <p:nvGraphicFramePr>
          <p:cNvPr id="5" name="Table 4">
            <a:extLst>
              <a:ext uri="{FF2B5EF4-FFF2-40B4-BE49-F238E27FC236}">
                <a16:creationId xmlns:a16="http://schemas.microsoft.com/office/drawing/2014/main" id="{BC53EF72-7EDD-A5E0-0D06-78882F15D086}"/>
              </a:ext>
            </a:extLst>
          </p:cNvPr>
          <p:cNvGraphicFramePr>
            <a:graphicFrameLocks noGrp="1"/>
          </p:cNvGraphicFramePr>
          <p:nvPr>
            <p:extLst>
              <p:ext uri="{D42A27DB-BD31-4B8C-83A1-F6EECF244321}">
                <p14:modId xmlns:p14="http://schemas.microsoft.com/office/powerpoint/2010/main" val="487310294"/>
              </p:ext>
            </p:extLst>
          </p:nvPr>
        </p:nvGraphicFramePr>
        <p:xfrm>
          <a:off x="691503" y="817880"/>
          <a:ext cx="11008932" cy="475488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GB" sz="1200" b="1" dirty="0"/>
                        <a:t>7.1 Characterizing Local and Product Relevant Water and Soil Issues</a:t>
                      </a:r>
                    </a:p>
                    <a:p>
                      <a:endParaRPr lang="en-GB" sz="1200" dirty="0"/>
                    </a:p>
                    <a:p>
                      <a:r>
                        <a:rPr lang="en-GB" sz="1200" b="1" dirty="0"/>
                        <a:t>Bronze</a:t>
                      </a:r>
                      <a:r>
                        <a:rPr lang="en-GB" sz="1200" dirty="0"/>
                        <a:t> - Characterize water and soil related issues for all final manufacturing stage facilities and issues relevant to the product.</a:t>
                      </a:r>
                      <a:endParaRPr lang="en-NL" sz="1200" dirty="0"/>
                    </a:p>
                    <a:p>
                      <a:pPr marL="0" indent="0">
                        <a:buNone/>
                      </a:pPr>
                      <a:endParaRPr lang="en-NL" sz="1200" dirty="0"/>
                    </a:p>
                    <a:p>
                      <a:pPr marL="0" indent="0">
                        <a:buNone/>
                      </a:pPr>
                      <a:r>
                        <a:rPr lang="en-GB" sz="1200" dirty="0"/>
                        <a:t>For all final manufacturing stage facilities:</a:t>
                      </a:r>
                    </a:p>
                    <a:p>
                      <a:pPr marL="0" indent="0">
                        <a:buNone/>
                      </a:pPr>
                      <a:endParaRPr lang="en-NL" sz="1200" dirty="0"/>
                    </a:p>
                    <a:p>
                      <a:pPr marL="0" indent="0">
                        <a:buNone/>
                      </a:pPr>
                      <a:r>
                        <a:rPr lang="en-NL" sz="1200" dirty="0"/>
                        <a:t>6. </a:t>
                      </a:r>
                      <a:r>
                        <a:rPr lang="en-GB" sz="1200" dirty="0"/>
                        <a:t>Describe any known issues with soil contamination, erosion, or other types of degradation at the site. </a:t>
                      </a:r>
                    </a:p>
                    <a:p>
                      <a:pPr marL="0" indent="0">
                        <a:buNone/>
                      </a:pPr>
                      <a:endParaRPr lang="en-GB" sz="1200" dirty="0"/>
                    </a:p>
                    <a:p>
                      <a:pPr marL="0" indent="0">
                        <a:buNone/>
                      </a:pPr>
                      <a:r>
                        <a:rPr lang="en-GB" sz="1200" dirty="0"/>
                        <a:t>7. Determine if the facility is potentially impacting any sensitive ecosystems, protected areas, or similar.</a:t>
                      </a:r>
                      <a:endParaRPr lang="en-NL" sz="1200" dirty="0"/>
                    </a:p>
                  </a:txBody>
                  <a:tcPr/>
                </a:tc>
                <a:tc>
                  <a:txBody>
                    <a:bodyPr/>
                    <a:lstStyle/>
                    <a:p>
                      <a:r>
                        <a:rPr lang="en-NL" sz="1200" b="1" dirty="0">
                          <a:solidFill>
                            <a:schemeClr val="tx1"/>
                          </a:solidFill>
                        </a:rPr>
                        <a:t>Objective: </a:t>
                      </a:r>
                      <a:r>
                        <a:rPr lang="en-GB" sz="1200" b="1" dirty="0">
                          <a:solidFill>
                            <a:schemeClr val="tx1"/>
                          </a:solidFill>
                        </a:rPr>
                        <a:t>Protection and Restoration of Biodiversity and Ecosystems</a:t>
                      </a:r>
                      <a:endParaRPr lang="en-GB" sz="1200" dirty="0">
                        <a:solidFill>
                          <a:schemeClr val="tx1"/>
                        </a:solidFill>
                      </a:endParaRPr>
                    </a:p>
                    <a:p>
                      <a:endParaRPr lang="en-GB" sz="1200" dirty="0">
                        <a:solidFill>
                          <a:schemeClr val="tx1"/>
                        </a:solidFill>
                      </a:endParaRPr>
                    </a:p>
                    <a:p>
                      <a:r>
                        <a:rPr lang="en-GB" sz="1200" dirty="0">
                          <a:solidFill>
                            <a:schemeClr val="tx1"/>
                          </a:solidFill>
                        </a:rPr>
                        <a:t>This is part of the Do No Significant Harm criteria that economic activities contributing primarily towards any of the other EU Taxonomy objectives must adhere to stay within the guardrails for the Protection and Restoration of Biodiversity and Ecosystems. </a:t>
                      </a:r>
                    </a:p>
                    <a:p>
                      <a:endParaRPr lang="en-GB" sz="1200" dirty="0">
                        <a:solidFill>
                          <a:schemeClr val="tx1"/>
                        </a:solidFill>
                      </a:endParaRPr>
                    </a:p>
                    <a:p>
                      <a:r>
                        <a:rPr lang="en-GB" sz="1200" dirty="0">
                          <a:solidFill>
                            <a:schemeClr val="tx1"/>
                          </a:solidFill>
                        </a:rPr>
                        <a:t>As a part of those requirements, companies must do the following: </a:t>
                      </a:r>
                    </a:p>
                    <a:p>
                      <a:r>
                        <a:rPr lang="en-GB" sz="1200" dirty="0">
                          <a:solidFill>
                            <a:schemeClr val="tx1"/>
                          </a:solidFill>
                        </a:rPr>
                        <a:t>(1) An Environmental Impact Assessment (EIA) or screening must be completed in accordance with Directive 2011/92/EU. Among other things, this EIA requires that the direct and indirect effects of a project on the following factors are considered:</a:t>
                      </a:r>
                    </a:p>
                    <a:p>
                      <a:r>
                        <a:rPr lang="en-GB" sz="1200" dirty="0">
                          <a:solidFill>
                            <a:schemeClr val="tx1"/>
                          </a:solidFill>
                        </a:rPr>
                        <a:t>(a) human beings, fauna and flora;</a:t>
                      </a:r>
                    </a:p>
                    <a:p>
                      <a:r>
                        <a:rPr lang="en-GB" sz="1200" dirty="0">
                          <a:solidFill>
                            <a:schemeClr val="tx1"/>
                          </a:solidFill>
                        </a:rPr>
                        <a:t>(b) soil, water, air, climate and the landscape;</a:t>
                      </a:r>
                    </a:p>
                    <a:p>
                      <a:r>
                        <a:rPr lang="en-GB" sz="1200" dirty="0">
                          <a:solidFill>
                            <a:schemeClr val="tx1"/>
                          </a:solidFill>
                        </a:rPr>
                        <a:t>(c) material assets and the cultural heritage;</a:t>
                      </a:r>
                    </a:p>
                    <a:p>
                      <a:r>
                        <a:rPr lang="en-GB" sz="1200" dirty="0">
                          <a:solidFill>
                            <a:schemeClr val="tx1"/>
                          </a:solidFill>
                        </a:rPr>
                        <a:t>(d) the interaction between the factors referred to in points (a), (b) and (c)</a:t>
                      </a:r>
                    </a:p>
                    <a:p>
                      <a:endParaRPr lang="en-GB" sz="1200" dirty="0">
                        <a:solidFill>
                          <a:schemeClr val="tx1"/>
                        </a:solidFill>
                      </a:endParaRPr>
                    </a:p>
                    <a:p>
                      <a:r>
                        <a:rPr lang="en-GB" sz="1200" dirty="0">
                          <a:solidFill>
                            <a:schemeClr val="tx1"/>
                          </a:solidFill>
                        </a:rPr>
                        <a:t>(2) Where an EIA has been carried out, the required mitigation and compensation measures for protecting the environment must be implemented.</a:t>
                      </a:r>
                    </a:p>
                    <a:p>
                      <a:endParaRPr lang="en-GB" sz="1200" dirty="0">
                        <a:solidFill>
                          <a:schemeClr val="tx1"/>
                        </a:solidFill>
                      </a:endParaRPr>
                    </a:p>
                    <a:p>
                      <a:r>
                        <a:rPr lang="en-GB" sz="1200" dirty="0">
                          <a:solidFill>
                            <a:schemeClr val="tx1"/>
                          </a:solidFill>
                        </a:rPr>
                        <a:t>(3) For sites/operations located in or near biodiversity-sensitive areas (including the Natura 2000 network of protected areas, UNESCO World Heritage sites and Key Biodiversity Areas, as well as other protected areas), an appropriate assessment, where applicable, has been conducted and based on its conclusions the necessary mitigation measures have been implemented.</a:t>
                      </a:r>
                    </a:p>
                  </a:txBody>
                  <a:tcPr/>
                </a:tc>
                <a:extLst>
                  <a:ext uri="{0D108BD9-81ED-4DB2-BD59-A6C34878D82A}">
                    <a16:rowId xmlns:a16="http://schemas.microsoft.com/office/drawing/2014/main" val="3879163828"/>
                  </a:ext>
                </a:extLst>
              </a:tr>
            </a:tbl>
          </a:graphicData>
        </a:graphic>
      </p:graphicFrame>
    </p:spTree>
    <p:extLst>
      <p:ext uri="{BB962C8B-B14F-4D97-AF65-F5344CB8AC3E}">
        <p14:creationId xmlns:p14="http://schemas.microsoft.com/office/powerpoint/2010/main" val="30006374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8EF0B-A56A-F38C-75CD-B3498733269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38C869-DDCC-500A-9ABA-8B073788DBCF}"/>
              </a:ext>
            </a:extLst>
          </p:cNvPr>
          <p:cNvSpPr>
            <a:spLocks noGrp="1"/>
          </p:cNvSpPr>
          <p:nvPr>
            <p:ph type="sldNum" sz="quarter" idx="12"/>
          </p:nvPr>
        </p:nvSpPr>
        <p:spPr/>
        <p:txBody>
          <a:bodyPr/>
          <a:lstStyle/>
          <a:p>
            <a:fld id="{A6B50053-EC5D-F648-9B13-092A20055004}" type="slidenum">
              <a:rPr lang="en-US" smtClean="0"/>
              <a:pPr/>
              <a:t>77</a:t>
            </a:fld>
            <a:endParaRPr lang="en-US" dirty="0"/>
          </a:p>
        </p:txBody>
      </p:sp>
      <p:graphicFrame>
        <p:nvGraphicFramePr>
          <p:cNvPr id="5" name="Table 4">
            <a:extLst>
              <a:ext uri="{FF2B5EF4-FFF2-40B4-BE49-F238E27FC236}">
                <a16:creationId xmlns:a16="http://schemas.microsoft.com/office/drawing/2014/main" id="{07ECB34A-7893-6702-A91C-01A290ED9981}"/>
              </a:ext>
            </a:extLst>
          </p:cNvPr>
          <p:cNvGraphicFramePr>
            <a:graphicFrameLocks noGrp="1"/>
          </p:cNvGraphicFramePr>
          <p:nvPr>
            <p:extLst>
              <p:ext uri="{D42A27DB-BD31-4B8C-83A1-F6EECF244321}">
                <p14:modId xmlns:p14="http://schemas.microsoft.com/office/powerpoint/2010/main" val="2426359237"/>
              </p:ext>
            </p:extLst>
          </p:nvPr>
        </p:nvGraphicFramePr>
        <p:xfrm>
          <a:off x="691503" y="817880"/>
          <a:ext cx="11008932" cy="5212080"/>
        </p:xfrm>
        <a:graphic>
          <a:graphicData uri="http://schemas.openxmlformats.org/drawingml/2006/table">
            <a:tbl>
              <a:tblPr firstRow="1" bandRow="1">
                <a:tableStyleId>{5C22544A-7EE6-4342-B048-85BDC9FD1C3A}</a:tableStyleId>
              </a:tblPr>
              <a:tblGrid>
                <a:gridCol w="3863564">
                  <a:extLst>
                    <a:ext uri="{9D8B030D-6E8A-4147-A177-3AD203B41FA5}">
                      <a16:colId xmlns:a16="http://schemas.microsoft.com/office/drawing/2014/main" val="215615957"/>
                    </a:ext>
                  </a:extLst>
                </a:gridCol>
                <a:gridCol w="714536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7.1 Characterizing Local and Product Relevant Water and Soil Issues</a:t>
                      </a:r>
                    </a:p>
                    <a:p>
                      <a:endParaRPr lang="en-GB" sz="1200" b="1" dirty="0"/>
                    </a:p>
                    <a:p>
                      <a:r>
                        <a:rPr lang="en-GB" sz="1200" b="1" dirty="0"/>
                        <a:t>Silver </a:t>
                      </a:r>
                      <a:r>
                        <a:rPr lang="en-GB" sz="1200" dirty="0"/>
                        <a:t>- Characterize water and soil related issues at select tier 1 supplier facilities.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GB" sz="1200" dirty="0"/>
                    </a:p>
                    <a:p>
                      <a:r>
                        <a:rPr lang="en-GB" sz="1200" dirty="0"/>
                        <a:t>This is a part of the general DNSH criteria for the Protection and Restoration of Biodiversity and Ecosystems and Sustainable Use and Protection of Water and Marine resources. </a:t>
                      </a:r>
                    </a:p>
                  </a:txBody>
                  <a:tcPr/>
                </a:tc>
                <a:extLst>
                  <a:ext uri="{0D108BD9-81ED-4DB2-BD59-A6C34878D82A}">
                    <a16:rowId xmlns:a16="http://schemas.microsoft.com/office/drawing/2014/main" val="485779348"/>
                  </a:ext>
                </a:extLst>
              </a:tr>
              <a:tr h="370840">
                <a:tc>
                  <a:txBody>
                    <a:bodyPr/>
                    <a:lstStyle/>
                    <a:p>
                      <a:pPr marL="0" indent="0">
                        <a:buNone/>
                      </a:pPr>
                      <a:r>
                        <a:rPr lang="en-GB" sz="1200" dirty="0"/>
                        <a:t>For facilities of tier 1 suppliers using high volume or pollutant intense processes to produce key materials that make up ≥ 25% of the product by weight or by cost, or for all tier 1 suppliers:</a:t>
                      </a:r>
                    </a:p>
                    <a:p>
                      <a:pPr marL="0" indent="0">
                        <a:buNone/>
                      </a:pPr>
                      <a:endParaRPr lang="en-GB" sz="1200" dirty="0"/>
                    </a:p>
                    <a:p>
                      <a:pPr marL="228600" indent="-228600">
                        <a:buAutoNum type="arabicPeriod"/>
                      </a:pPr>
                      <a:r>
                        <a:rPr lang="en-GB" sz="1200" dirty="0"/>
                        <a:t>Determine the basin/catchment/watershed name</a:t>
                      </a:r>
                    </a:p>
                    <a:p>
                      <a:pPr marL="228600" indent="-228600">
                        <a:buAutoNum type="arabicPeriod"/>
                      </a:pPr>
                      <a:r>
                        <a:rPr lang="en-GB" sz="1200" dirty="0"/>
                        <a:t>2. Identify risks to water quantity (including baseline water stress) and water quality, and risk of unimproved or no access to drinking water and sanitation as defined by the most recent version of the World Resources Institute Aqueduct database or equivalent.</a:t>
                      </a:r>
                    </a:p>
                    <a:p>
                      <a:pPr marL="228600" indent="-228600">
                        <a:buAutoNum type="arabicPeriod"/>
                      </a:pPr>
                      <a:endParaRPr lang="en-NL" sz="1200" dirty="0"/>
                    </a:p>
                  </a:txBody>
                  <a:tcPr/>
                </a:tc>
                <a:tc>
                  <a:txBody>
                    <a:bodyPr/>
                    <a:lstStyle/>
                    <a:p>
                      <a:r>
                        <a:rPr lang="en-NL" sz="1200" b="1" dirty="0">
                          <a:solidFill>
                            <a:schemeClr val="tx1"/>
                          </a:solidFill>
                        </a:rPr>
                        <a:t>Objective: </a:t>
                      </a:r>
                      <a:r>
                        <a:rPr lang="en-GB" sz="1200" b="1" dirty="0">
                          <a:solidFill>
                            <a:schemeClr val="tx1"/>
                          </a:solidFill>
                        </a:rPr>
                        <a:t>Sustainable Use and Protection of Water and Marine Resources</a:t>
                      </a:r>
                    </a:p>
                    <a:p>
                      <a:endParaRPr lang="en-GB" sz="1200" dirty="0">
                        <a:solidFill>
                          <a:schemeClr val="tx1"/>
                        </a:solidFill>
                      </a:endParaRPr>
                    </a:p>
                    <a:p>
                      <a:r>
                        <a:rPr lang="en-GB" sz="1200" dirty="0">
                          <a:solidFill>
                            <a:schemeClr val="tx1"/>
                          </a:solidFill>
                        </a:rPr>
                        <a:t>This is part of the Do No Significant Harm criteria that economic activities contributing primarily towards any of the other EU Taxonomy objectives must adhere to stay within the guardrails for Sustainable Use of Water and Marine Resources. </a:t>
                      </a:r>
                    </a:p>
                    <a:p>
                      <a:endParaRPr lang="en-GB" sz="1200" dirty="0">
                        <a:solidFill>
                          <a:schemeClr val="tx1"/>
                        </a:solidFill>
                      </a:endParaRPr>
                    </a:p>
                    <a:p>
                      <a:r>
                        <a:rPr lang="en-GB" sz="1200" dirty="0">
                          <a:solidFill>
                            <a:schemeClr val="tx1"/>
                          </a:solidFill>
                        </a:rPr>
                        <a:t>As a part of those requirements, companies must do the following: </a:t>
                      </a:r>
                    </a:p>
                    <a:p>
                      <a:r>
                        <a:rPr lang="en-GB" sz="1200" dirty="0">
                          <a:solidFill>
                            <a:schemeClr val="tx1"/>
                          </a:solidFill>
                        </a:rPr>
                        <a:t>(1) Companies must identify and address degradation risks related to preserving water quality and avoiding water stress to achieve good water status and good ecological potential as defined in Article 2, points (22) and (23) of Regulation (EU) 2020/852, following Directive 2000/60/EC and relevant water use and protection management plans. They must also consult relevant stakeholders in this process, and consider national watershed management plans. </a:t>
                      </a:r>
                    </a:p>
                    <a:p>
                      <a:r>
                        <a:rPr lang="en-GB" sz="1200" dirty="0">
                          <a:solidFill>
                            <a:schemeClr val="tx1"/>
                          </a:solidFill>
                        </a:rPr>
                        <a:t>(2) If an Environmental Impact Assessment is carried out following Directive 2011/92/EU and includes an assessment of the impact on water following Directive 2000/60/EC, no additional assessment of the impact on water is required, if the identified risks have been addressed.</a:t>
                      </a:r>
                    </a:p>
                    <a:p>
                      <a:r>
                        <a:rPr lang="en-GB" sz="1200" dirty="0">
                          <a:solidFill>
                            <a:schemeClr val="tx1"/>
                          </a:solidFill>
                        </a:rPr>
                        <a:t>(3) The activity may not the achievement of good environmental status of marine waters or deteriorate marine waters that are already in good environmental status as defined in point 5 of Article 3 of Directive 2008/56/EC, taking into account the Decision (EU) 2017/848 in relation to the relevant criteria and methodological standards for those descriptors. </a:t>
                      </a:r>
                    </a:p>
                  </a:txBody>
                  <a:tcPr/>
                </a:tc>
                <a:extLst>
                  <a:ext uri="{0D108BD9-81ED-4DB2-BD59-A6C34878D82A}">
                    <a16:rowId xmlns:a16="http://schemas.microsoft.com/office/drawing/2014/main" val="1898963444"/>
                  </a:ext>
                </a:extLst>
              </a:tr>
            </a:tbl>
          </a:graphicData>
        </a:graphic>
      </p:graphicFrame>
    </p:spTree>
    <p:extLst>
      <p:ext uri="{BB962C8B-B14F-4D97-AF65-F5344CB8AC3E}">
        <p14:creationId xmlns:p14="http://schemas.microsoft.com/office/powerpoint/2010/main" val="15972547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78</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225018566"/>
              </p:ext>
            </p:extLst>
          </p:nvPr>
        </p:nvGraphicFramePr>
        <p:xfrm>
          <a:off x="691503" y="817880"/>
          <a:ext cx="11008932" cy="384048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a:t>C2C Certified requirements</a:t>
                      </a:r>
                    </a:p>
                    <a:p>
                      <a:r>
                        <a:rPr lang="en-NL"/>
                        <a:t>WATER &amp; SOIL STEWARDSHIP</a:t>
                      </a:r>
                      <a:endParaRPr lang="en-N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GB" sz="1200" b="1" dirty="0"/>
                        <a:t>7.2 Effluent Quality Compliance </a:t>
                      </a:r>
                    </a:p>
                    <a:p>
                      <a:endParaRPr lang="en-GB" sz="1200" b="1" dirty="0"/>
                    </a:p>
                    <a:p>
                      <a:r>
                        <a:rPr lang="en-GB" sz="1200" b="1" dirty="0"/>
                        <a:t>Bronze </a:t>
                      </a:r>
                      <a:r>
                        <a:rPr lang="en-GB" sz="1200" dirty="0"/>
                        <a:t>- For the final manufacturing stage, treat effluent (either on or off site) prior to discharge to the environment and adhere to effluent quality regulations or guidelines.</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Silver</a:t>
                      </a:r>
                      <a:r>
                        <a:rPr lang="en-NL" sz="1200" dirty="0"/>
                        <a:t> - </a:t>
                      </a:r>
                      <a:r>
                        <a:rPr lang="en-GB" sz="1200" dirty="0"/>
                        <a:t>For privately owned, off-site, independently operated effluent treatment facilities (if any), treat effluent prior to discharge to the environment and adhere to effluent quality guidelines or regulations.</a:t>
                      </a:r>
                      <a:endParaRPr lang="en-NL" sz="1200" dirty="0"/>
                    </a:p>
                    <a:p>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Alternatively, if privately owned, off-site, treatment facilities are out of compliance, create a strategy to address the issue and report on progress at recertification. </a:t>
                      </a:r>
                      <a:endParaRPr lang="en-NL" sz="1200" dirty="0"/>
                    </a:p>
                    <a:p>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solidFill>
                            <a:schemeClr val="tx1"/>
                          </a:solidFill>
                        </a:rPr>
                        <a:t>Objective: </a:t>
                      </a:r>
                      <a:r>
                        <a:rPr lang="en-GB" sz="1200" b="1" dirty="0">
                          <a:solidFill>
                            <a:schemeClr val="tx1"/>
                          </a:solidFill>
                        </a:rPr>
                        <a:t>Sustainable Use and Protection of Water and Marine Resources</a:t>
                      </a:r>
                    </a:p>
                    <a:p>
                      <a:endParaRPr lang="en-GB" sz="1200" dirty="0"/>
                    </a:p>
                    <a:p>
                      <a:r>
                        <a:rPr lang="en-GB" sz="1200" dirty="0"/>
                        <a:t>If the company has constructed, extended, upgraded, operated, and/or renewed urban wastewater treatment facilities that treat purely residential wastewater or a mix of residential and industrial wastewater, then the </a:t>
                      </a:r>
                      <a:r>
                        <a:rPr lang="en-GB" sz="1200" dirty="0" err="1"/>
                        <a:t>OpEx</a:t>
                      </a:r>
                      <a:r>
                        <a:rPr lang="en-GB" sz="1200" dirty="0"/>
                        <a:t> and </a:t>
                      </a:r>
                      <a:r>
                        <a:rPr lang="en-GB" sz="1200" dirty="0" err="1"/>
                        <a:t>CapEx</a:t>
                      </a:r>
                      <a:r>
                        <a:rPr lang="en-GB" sz="1200" dirty="0"/>
                        <a:t> made for those economic activities can be reported as EU Taxonomy-aligned or eligible.</a:t>
                      </a:r>
                    </a:p>
                    <a:p>
                      <a:endParaRPr lang="en-GB" sz="1200" dirty="0"/>
                    </a:p>
                    <a:p>
                      <a:r>
                        <a:rPr lang="en-GB" sz="1200" i="1" dirty="0"/>
                        <a:t>URBAN WASTE WATER TREATMENT </a:t>
                      </a:r>
                      <a:r>
                        <a:rPr lang="en-GB" sz="1200" dirty="0"/>
                        <a:t>(EU Taxonomy, Environmental Delegated Act, Annex I, 2.2.)</a:t>
                      </a:r>
                    </a:p>
                    <a:p>
                      <a:pPr marL="171450" indent="-171450">
                        <a:buFont typeface="Arial" panose="020B0604020202020204" pitchFamily="34" charset="0"/>
                        <a:buChar char="•"/>
                      </a:pPr>
                      <a:r>
                        <a:rPr lang="en-GB" sz="1200" dirty="0"/>
                        <a:t>If the reporting company constructed, extended, upgraded, operated and/or renewed urban wastewater treatment facilities to meet this criterion, then the investments made to reach that criterion can be classified as EU Taxonomy-aligned or -eligible, provided all relevant criteria are met. Only urban wastewater treatment facilities that treat purely residential wastewater or a mix of residential and industrial wastewater are eligible.</a:t>
                      </a:r>
                    </a:p>
                    <a:p>
                      <a:pPr marL="171450" indent="-171450">
                        <a:buFont typeface="Arial" panose="020B0604020202020204" pitchFamily="34" charset="0"/>
                        <a:buChar char="•"/>
                      </a:pPr>
                      <a:r>
                        <a:rPr lang="en-GB" sz="1200" dirty="0"/>
                        <a:t>To qualify, the additional technical criteria listed in EU Taxonomy, Environmental Delegated Act, Annex I, 2.2. have to be fulfilled.</a:t>
                      </a:r>
                    </a:p>
                    <a:p>
                      <a:pPr marL="171450" indent="-171450">
                        <a:buFont typeface="Arial" panose="020B0604020202020204" pitchFamily="34" charset="0"/>
                        <a:buChar char="•"/>
                      </a:pPr>
                      <a:r>
                        <a:rPr lang="en-GB" sz="1200" dirty="0"/>
                        <a:t>Associated NACE codes in accordance with Regulation 1893/2006: E37.00 and F42.9.</a:t>
                      </a:r>
                    </a:p>
                    <a:p>
                      <a:pPr marL="171450" indent="-171450">
                        <a:buFont typeface="Arial" panose="020B0604020202020204" pitchFamily="34" charset="0"/>
                        <a:buChar cha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txBody>
                  <a:tcPr/>
                </a:tc>
                <a:extLst>
                  <a:ext uri="{0D108BD9-81ED-4DB2-BD59-A6C34878D82A}">
                    <a16:rowId xmlns:a16="http://schemas.microsoft.com/office/drawing/2014/main" val="2099755370"/>
                  </a:ext>
                </a:extLst>
              </a:tr>
            </a:tbl>
          </a:graphicData>
        </a:graphic>
      </p:graphicFrame>
    </p:spTree>
    <p:extLst>
      <p:ext uri="{BB962C8B-B14F-4D97-AF65-F5344CB8AC3E}">
        <p14:creationId xmlns:p14="http://schemas.microsoft.com/office/powerpoint/2010/main" val="20090964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79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902100285"/>
              </p:ext>
            </p:extLst>
          </p:nvPr>
        </p:nvGraphicFramePr>
        <p:xfrm>
          <a:off x="691503" y="817880"/>
          <a:ext cx="11008932" cy="548640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7.2 Effluent Quality Compliance </a:t>
                      </a:r>
                      <a:endParaRPr lang="en-NL" sz="1200" b="1" dirty="0"/>
                    </a:p>
                    <a:p>
                      <a:endParaRPr lang="en-NL" sz="1200" b="1" dirty="0"/>
                    </a:p>
                    <a:p>
                      <a:r>
                        <a:rPr lang="en-NL" sz="1200" b="1" dirty="0"/>
                        <a:t>Bronze</a:t>
                      </a:r>
                      <a:r>
                        <a:rPr lang="en-NL" sz="1200" dirty="0"/>
                        <a:t> - </a:t>
                      </a:r>
                      <a:r>
                        <a:rPr lang="en-GB" sz="1200" dirty="0"/>
                        <a:t>For off-site, independently operated effluent treatment facilities (if any), request data that will demonstrate if the facility is complying with all applicable laws and regulations. </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For government owned, off-site, independently operated effluent treatment facilities (if any), treat effluent prior to discharge to the environment and adhere to effluent quality guidelines or regulations.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Alternatively, if government owned off-site treatment facilities are out of compliance, create a strategy to address the issue.</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r>
                        <a:rPr lang="en-GB" sz="1200" dirty="0"/>
                        <a:t>Not applicable.</a:t>
                      </a:r>
                    </a:p>
                  </a:txBody>
                  <a:tcPr/>
                </a:tc>
                <a:extLst>
                  <a:ext uri="{0D108BD9-81ED-4DB2-BD59-A6C34878D82A}">
                    <a16:rowId xmlns:a16="http://schemas.microsoft.com/office/drawing/2014/main" val="3960881332"/>
                  </a:ext>
                </a:extLst>
              </a:tr>
              <a:tr h="370840">
                <a:tc>
                  <a:txBody>
                    <a:bodyPr/>
                    <a:lstStyle/>
                    <a:p>
                      <a:r>
                        <a:rPr lang="en-GB" sz="1200" b="1" dirty="0"/>
                        <a:t>7.3 Quantifying Water Use</a:t>
                      </a:r>
                    </a:p>
                    <a:p>
                      <a:endParaRPr lang="en-GB" sz="1200" b="1" dirty="0"/>
                    </a:p>
                    <a:p>
                      <a:r>
                        <a:rPr lang="en-NL" sz="1200" b="1" dirty="0"/>
                        <a:t>Bronze </a:t>
                      </a:r>
                      <a:r>
                        <a:rPr lang="en-NL" sz="1200" dirty="0"/>
                        <a:t>- </a:t>
                      </a:r>
                      <a:r>
                        <a:rPr lang="en-GB" sz="1200" dirty="0"/>
                        <a:t>Quantify annual water withdrawals, discharge, and consumption for all final manufacturing stage facilities.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Not applicable.</a:t>
                      </a:r>
                    </a:p>
                    <a:p>
                      <a:endParaRPr lang="en-GB" sz="1200" dirty="0"/>
                    </a:p>
                  </a:txBody>
                  <a:tcPr/>
                </a:tc>
                <a:extLst>
                  <a:ext uri="{0D108BD9-81ED-4DB2-BD59-A6C34878D82A}">
                    <a16:rowId xmlns:a16="http://schemas.microsoft.com/office/drawing/2014/main" val="15513725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7.4 Providing Drinking Water, Sanitation, and Hygiene </a:t>
                      </a:r>
                    </a:p>
                    <a:p>
                      <a:endParaRPr lang="en-NL" sz="1200" b="1" dirty="0"/>
                    </a:p>
                    <a:p>
                      <a:r>
                        <a:rPr lang="en-NL" sz="1200" b="1" dirty="0"/>
                        <a:t>Bronze </a:t>
                      </a:r>
                      <a:r>
                        <a:rPr lang="en-NL" sz="1200" dirty="0"/>
                        <a:t>- </a:t>
                      </a:r>
                      <a:r>
                        <a:rPr lang="en-GB" sz="1200" dirty="0"/>
                        <a:t>Provide potable drinking water, adequate sanitation, and hygiene to all workers at all final manufacturing stage facilities.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Not applicable.</a:t>
                      </a:r>
                    </a:p>
                    <a:p>
                      <a:endParaRPr lang="en-GB" sz="1200" dirty="0"/>
                    </a:p>
                  </a:txBody>
                  <a:tcPr/>
                </a:tc>
                <a:extLst>
                  <a:ext uri="{0D108BD9-81ED-4DB2-BD59-A6C34878D82A}">
                    <a16:rowId xmlns:a16="http://schemas.microsoft.com/office/drawing/2014/main" val="3789983932"/>
                  </a:ext>
                </a:extLst>
              </a:tr>
            </a:tbl>
          </a:graphicData>
        </a:graphic>
      </p:graphicFrame>
    </p:spTree>
    <p:extLst>
      <p:ext uri="{BB962C8B-B14F-4D97-AF65-F5344CB8AC3E}">
        <p14:creationId xmlns:p14="http://schemas.microsoft.com/office/powerpoint/2010/main" val="2658968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A2A45-9C76-7C75-27D0-76FEF9B0035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3A2E7391-7091-9C38-30D9-22871B3A071E}"/>
              </a:ext>
            </a:extLst>
          </p:cNvPr>
          <p:cNvSpPr txBox="1"/>
          <p:nvPr/>
        </p:nvSpPr>
        <p:spPr>
          <a:xfrm>
            <a:off x="838200" y="1781264"/>
            <a:ext cx="10965873" cy="2557623"/>
          </a:xfrm>
          <a:prstGeom prst="rect">
            <a:avLst/>
          </a:prstGeom>
          <a:noFill/>
        </p:spPr>
        <p:txBody>
          <a:bodyPr wrap="square">
            <a:spAutoFit/>
          </a:bodyPr>
          <a:lstStyle/>
          <a:p>
            <a:pPr>
              <a:lnSpc>
                <a:spcPct val="115000"/>
              </a:lnSpc>
              <a:buClr>
                <a:schemeClr val="tx2"/>
              </a:buClr>
            </a:pPr>
            <a:r>
              <a:rPr lang="en-US" sz="1800" dirty="0">
                <a:solidFill>
                  <a:schemeClr val="accent1"/>
                </a:solidFill>
              </a:rPr>
              <a:t>Fourth: </a:t>
            </a:r>
            <a:r>
              <a:rPr lang="en-US" sz="18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Companies subject to the Corporate Sustainability Reporting Directive (CSRD) must include in their annual reports the extent to which their activities are covered by the EU Taxonomy (</a:t>
            </a:r>
            <a:r>
              <a:rPr lang="en-US" sz="1800" b="1" u="none" strike="noStrike" dirty="0">
                <a:solidFill>
                  <a:schemeClr val="tx2"/>
                </a:solidFill>
                <a:effectLst/>
                <a:latin typeface="Circular Std Book" panose="020B0604020101020102" pitchFamily="34" charset="77"/>
                <a:ea typeface="Avenir" panose="02000503020000020003" pitchFamily="2" charset="0"/>
                <a:cs typeface="Circular Std Book" panose="020B0604020101020102" pitchFamily="34" charset="77"/>
              </a:rPr>
              <a:t>Taxonomy-eligibility</a:t>
            </a:r>
            <a:r>
              <a:rPr lang="en-US" sz="18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and meet the criteria outlined in the Taxonomy delegated acts (</a:t>
            </a:r>
            <a:r>
              <a:rPr lang="en-US" sz="1800" b="1" u="none" strike="noStrike" dirty="0">
                <a:solidFill>
                  <a:schemeClr val="tx2"/>
                </a:solidFill>
                <a:effectLst/>
                <a:latin typeface="Circular Std Book" panose="020B0604020101020102" pitchFamily="34" charset="77"/>
                <a:ea typeface="Avenir" panose="02000503020000020003" pitchFamily="2" charset="0"/>
                <a:cs typeface="Circular Std Book" panose="020B0604020101020102" pitchFamily="34" charset="77"/>
              </a:rPr>
              <a:t>Taxonomy-alignment</a:t>
            </a:r>
            <a:r>
              <a:rPr lang="en-US" sz="18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Companies not covered by the CSRD may choose to disclose this information voluntarily to gain access to sustainable financing or for other business-related purposes.</a:t>
            </a:r>
            <a:endParaRPr lang="en-US" dirty="0">
              <a:solidFill>
                <a:schemeClr val="accent1"/>
              </a:solidFill>
              <a:latin typeface="Circular Std Book" panose="020B0604020101020102" pitchFamily="34" charset="77"/>
              <a:ea typeface="Avenir" panose="02000503020000020003" pitchFamily="2" charset="0"/>
              <a:cs typeface="Circular Std Book" panose="020B0604020101020102" pitchFamily="34" charset="77"/>
            </a:endParaRPr>
          </a:p>
          <a:p>
            <a:pPr>
              <a:lnSpc>
                <a:spcPct val="115000"/>
              </a:lnSpc>
              <a:buClr>
                <a:schemeClr val="tx2"/>
              </a:buClr>
            </a:pPr>
            <a:endParaRPr lang="en-US" sz="18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endParaRPr>
          </a:p>
          <a:p>
            <a:endParaRPr lang="en-US" dirty="0">
              <a:solidFill>
                <a:schemeClr val="accent1"/>
              </a:solidFill>
            </a:endParaRPr>
          </a:p>
          <a:p>
            <a:endParaRPr lang="en-US" sz="1800" dirty="0">
              <a:solidFill>
                <a:schemeClr val="accent1"/>
              </a:solidFill>
            </a:endParaRPr>
          </a:p>
        </p:txBody>
      </p:sp>
      <p:sp>
        <p:nvSpPr>
          <p:cNvPr id="3" name="TextBox 2">
            <a:extLst>
              <a:ext uri="{FF2B5EF4-FFF2-40B4-BE49-F238E27FC236}">
                <a16:creationId xmlns:a16="http://schemas.microsoft.com/office/drawing/2014/main" id="{6E8AFFE9-6610-E996-7781-9D013AE85EAB}"/>
              </a:ext>
            </a:extLst>
          </p:cNvPr>
          <p:cNvSpPr txBox="1"/>
          <p:nvPr/>
        </p:nvSpPr>
        <p:spPr>
          <a:xfrm>
            <a:off x="838200" y="2846963"/>
            <a:ext cx="11451799" cy="1491434"/>
          </a:xfrm>
          <a:prstGeom prst="rect">
            <a:avLst/>
          </a:prstGeom>
          <a:noFill/>
        </p:spPr>
        <p:txBody>
          <a:bodyPr wrap="square">
            <a:spAutoFit/>
          </a:bodyPr>
          <a:lstStyle/>
          <a:p>
            <a:pPr>
              <a:lnSpc>
                <a:spcPct val="115000"/>
              </a:lnSpc>
              <a:buClr>
                <a:schemeClr val="tx2"/>
              </a:buClr>
            </a:pPr>
            <a:endParaRPr lang="en-US" sz="1600" dirty="0">
              <a:solidFill>
                <a:schemeClr val="accent1"/>
              </a:solidFill>
              <a:latin typeface="Circular Std Book" panose="020B0604020101020102" pitchFamily="34" charset="77"/>
              <a:ea typeface="Avenir" panose="02000503020000020003" pitchFamily="2" charset="0"/>
              <a:cs typeface="Circular Std Book" panose="020B0604020101020102" pitchFamily="34" charset="77"/>
            </a:endParaRPr>
          </a:p>
          <a:p>
            <a:pPr marL="285750" indent="-285750">
              <a:lnSpc>
                <a:spcPct val="115000"/>
              </a:lnSpc>
              <a:buClr>
                <a:schemeClr val="tx2"/>
              </a:buClr>
              <a:buFont typeface="Arial" panose="020B0604020202020204" pitchFamily="34" charset="0"/>
              <a:buChar char="•"/>
            </a:pPr>
            <a:endParaRPr lang="en-US" sz="16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endParaRPr>
          </a:p>
          <a:p>
            <a:pPr marL="285750" indent="-285750">
              <a:lnSpc>
                <a:spcPct val="115000"/>
              </a:lnSpc>
              <a:buClr>
                <a:schemeClr val="tx2"/>
              </a:buClr>
              <a:buFont typeface="Arial" panose="020B0604020202020204" pitchFamily="34" charset="0"/>
              <a:buChar char="•"/>
            </a:pPr>
            <a:endParaRPr lang="en-US" sz="16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endParaRPr>
          </a:p>
          <a:p>
            <a:pPr marL="285750" lvl="0" indent="-285750">
              <a:lnSpc>
                <a:spcPct val="115000"/>
              </a:lnSpc>
              <a:buClr>
                <a:schemeClr val="tx2"/>
              </a:buClr>
              <a:buFont typeface="Arial" panose="020B0604020202020204" pitchFamily="34" charset="0"/>
              <a:buChar char="•"/>
            </a:pPr>
            <a:endParaRPr lang="en-GB" sz="1600" b="1" dirty="0">
              <a:solidFill>
                <a:schemeClr val="accent1"/>
              </a:solidFill>
              <a:latin typeface="Circular Std Book" panose="020B0604020101020102" pitchFamily="34" charset="77"/>
              <a:ea typeface="Arial" panose="020B0604020202020204" pitchFamily="34" charset="0"/>
              <a:cs typeface="Circular Std Book" panose="020B0604020101020102" pitchFamily="34" charset="77"/>
            </a:endParaRPr>
          </a:p>
          <a:p>
            <a:pPr marL="285750" lvl="0" indent="-285750">
              <a:lnSpc>
                <a:spcPct val="115000"/>
              </a:lnSpc>
              <a:buClr>
                <a:schemeClr val="tx2"/>
              </a:buClr>
              <a:buFont typeface="Arial" panose="020B0604020202020204" pitchFamily="34" charset="0"/>
              <a:buChar char="•"/>
            </a:pPr>
            <a:endParaRPr lang="en-NL" sz="1600" u="none" strike="noStrike" dirty="0">
              <a:solidFill>
                <a:schemeClr val="accent1"/>
              </a:solidFill>
              <a:effectLst/>
              <a:latin typeface="Circular Std Book" panose="020B0604020101020102" pitchFamily="34" charset="77"/>
              <a:ea typeface="Arial" panose="020B0604020202020204" pitchFamily="34" charset="0"/>
              <a:cs typeface="Circular Std Book" panose="020B0604020101020102" pitchFamily="34" charset="77"/>
            </a:endParaRPr>
          </a:p>
        </p:txBody>
      </p:sp>
      <p:sp>
        <p:nvSpPr>
          <p:cNvPr id="4" name="Oval 3">
            <a:extLst>
              <a:ext uri="{FF2B5EF4-FFF2-40B4-BE49-F238E27FC236}">
                <a16:creationId xmlns:a16="http://schemas.microsoft.com/office/drawing/2014/main" id="{52BED80F-926B-EFDD-BBBA-7CAF42B68CB1}"/>
              </a:ext>
            </a:extLst>
          </p:cNvPr>
          <p:cNvSpPr/>
          <p:nvPr/>
        </p:nvSpPr>
        <p:spPr>
          <a:xfrm>
            <a:off x="609197" y="923191"/>
            <a:ext cx="674557" cy="61459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30BFF41-A083-EDB2-89C7-93B90BAB8667}"/>
              </a:ext>
            </a:extLst>
          </p:cNvPr>
          <p:cNvSpPr txBox="1"/>
          <p:nvPr/>
        </p:nvSpPr>
        <p:spPr>
          <a:xfrm>
            <a:off x="609196" y="999656"/>
            <a:ext cx="674557" cy="461665"/>
          </a:xfrm>
          <a:prstGeom prst="rect">
            <a:avLst/>
          </a:prstGeom>
          <a:noFill/>
        </p:spPr>
        <p:txBody>
          <a:bodyPr wrap="square" rtlCol="0">
            <a:spAutoFit/>
          </a:bodyPr>
          <a:lstStyle/>
          <a:p>
            <a:pPr algn="ctr"/>
            <a:r>
              <a:rPr lang="en-NL" sz="2400" b="1" dirty="0">
                <a:solidFill>
                  <a:schemeClr val="bg1"/>
                </a:solidFill>
                <a:latin typeface="Circular Std Black" panose="020B0604020101020102" pitchFamily="34" charset="77"/>
                <a:cs typeface="Circular Std Black" panose="020B0604020101020102" pitchFamily="34" charset="77"/>
              </a:rPr>
              <a:t>4</a:t>
            </a:r>
          </a:p>
        </p:txBody>
      </p:sp>
      <p:sp>
        <p:nvSpPr>
          <p:cNvPr id="6" name="TextBox 5">
            <a:extLst>
              <a:ext uri="{FF2B5EF4-FFF2-40B4-BE49-F238E27FC236}">
                <a16:creationId xmlns:a16="http://schemas.microsoft.com/office/drawing/2014/main" id="{83AFA17D-C400-4B2D-5D05-2EEBEA01A5EA}"/>
              </a:ext>
            </a:extLst>
          </p:cNvPr>
          <p:cNvSpPr txBox="1"/>
          <p:nvPr/>
        </p:nvSpPr>
        <p:spPr>
          <a:xfrm>
            <a:off x="1574812" y="876545"/>
            <a:ext cx="10965873" cy="707886"/>
          </a:xfrm>
          <a:prstGeom prst="rect">
            <a:avLst/>
          </a:prstGeom>
          <a:noFill/>
        </p:spPr>
        <p:txBody>
          <a:bodyPr wrap="square">
            <a:spAutoFit/>
          </a:bodyPr>
          <a:lstStyle/>
          <a:p>
            <a:r>
              <a:rPr lang="en-US" sz="4000" b="1" dirty="0">
                <a:solidFill>
                  <a:schemeClr val="accent1"/>
                </a:solidFill>
              </a:rPr>
              <a:t>Report on the Taxonomy-aligned activities</a:t>
            </a:r>
          </a:p>
        </p:txBody>
      </p:sp>
      <p:sp>
        <p:nvSpPr>
          <p:cNvPr id="2" name="Rectangle 1">
            <a:extLst>
              <a:ext uri="{FF2B5EF4-FFF2-40B4-BE49-F238E27FC236}">
                <a16:creationId xmlns:a16="http://schemas.microsoft.com/office/drawing/2014/main" id="{F29AAEB5-8D81-EC33-D515-024FC4BCAC44}"/>
              </a:ext>
            </a:extLst>
          </p:cNvPr>
          <p:cNvSpPr/>
          <p:nvPr/>
        </p:nvSpPr>
        <p:spPr>
          <a:xfrm>
            <a:off x="387926" y="3597640"/>
            <a:ext cx="11621138" cy="2806900"/>
          </a:xfrm>
          <a:prstGeom prst="rect">
            <a:avLst/>
          </a:prstGeom>
          <a:solidFill>
            <a:schemeClr val="bg1"/>
          </a:solidFill>
          <a:ln>
            <a:solidFill>
              <a:schemeClr val="tx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FF6E358-AA8D-050A-DB1B-9EA3131FD196}"/>
              </a:ext>
            </a:extLst>
          </p:cNvPr>
          <p:cNvSpPr txBox="1"/>
          <p:nvPr/>
        </p:nvSpPr>
        <p:spPr>
          <a:xfrm>
            <a:off x="557266" y="3782539"/>
            <a:ext cx="11246808" cy="2622000"/>
          </a:xfrm>
          <a:prstGeom prst="rect">
            <a:avLst/>
          </a:prstGeom>
          <a:noFill/>
        </p:spPr>
        <p:txBody>
          <a:bodyPr wrap="square">
            <a:spAutoFit/>
          </a:bodyPr>
          <a:lstStyle/>
          <a:p>
            <a:pPr>
              <a:lnSpc>
                <a:spcPct val="115000"/>
              </a:lnSpc>
              <a:buClr>
                <a:schemeClr val="tx2"/>
              </a:buClr>
            </a:pPr>
            <a:r>
              <a:rPr lang="en-US" sz="1400"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The EU Taxonomy mandates transparency in reporting: </a:t>
            </a:r>
          </a:p>
          <a:p>
            <a:pPr marL="285750" indent="-285750">
              <a:lnSpc>
                <a:spcPct val="115000"/>
              </a:lnSpc>
              <a:buClr>
                <a:schemeClr val="tx2"/>
              </a:buClr>
              <a:buFont typeface="Arial" panose="020B0604020202020204" pitchFamily="34" charset="0"/>
              <a:buChar char="•"/>
            </a:pPr>
            <a:r>
              <a:rPr lang="en-US" sz="1400" b="1"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Scope</a:t>
            </a: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the scope mirrors the CSRD requirements. </a:t>
            </a:r>
          </a:p>
          <a:p>
            <a:pPr marL="285750" indent="-285750">
              <a:lnSpc>
                <a:spcPct val="115000"/>
              </a:lnSpc>
              <a:buClr>
                <a:schemeClr val="tx2"/>
              </a:buClr>
              <a:buFont typeface="Arial" panose="020B0604020202020204" pitchFamily="34" charset="0"/>
              <a:buChar char="•"/>
            </a:pPr>
            <a:r>
              <a:rPr lang="en-US" sz="1400" b="1"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Disclosure</a:t>
            </a: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non-financial companies must disclose the eligibility and alignment of activities with </a:t>
            </a:r>
            <a:r>
              <a:rPr lang="en-US" sz="1400" dirty="0">
                <a:solidFill>
                  <a:schemeClr val="accent1"/>
                </a:solidFill>
                <a:latin typeface="Circular Std Book" panose="020B0604020101020102" pitchFamily="34" charset="77"/>
                <a:ea typeface="Avenir" panose="02000503020000020003" pitchFamily="2" charset="0"/>
                <a:cs typeface="Circular Std Book" panose="020B0604020101020102" pitchFamily="34" charset="77"/>
              </a:rPr>
              <a:t>the E</a:t>
            </a: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U Taxonomy. </a:t>
            </a:r>
          </a:p>
          <a:p>
            <a:pPr marL="285750" indent="-285750">
              <a:lnSpc>
                <a:spcPct val="115000"/>
              </a:lnSpc>
              <a:buClr>
                <a:schemeClr val="tx2"/>
              </a:buClr>
              <a:buFont typeface="Arial" panose="020B0604020202020204" pitchFamily="34" charset="0"/>
              <a:buChar char="•"/>
            </a:pPr>
            <a:r>
              <a:rPr lang="en-US" sz="1400" b="1"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KPIs</a:t>
            </a: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related to turnover, capital expenditure (</a:t>
            </a:r>
            <a:r>
              <a:rPr lang="en-US" sz="1400" u="none" strike="noStrike" dirty="0" err="1">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CapEx</a:t>
            </a: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and operational expenditure (</a:t>
            </a:r>
            <a:r>
              <a:rPr lang="en-US" sz="1400" u="none" strike="noStrike" dirty="0" err="1">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OpEx</a:t>
            </a: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a:t>
            </a:r>
          </a:p>
          <a:p>
            <a:pPr>
              <a:lnSpc>
                <a:spcPct val="115000"/>
              </a:lnSpc>
              <a:buClr>
                <a:schemeClr val="tx2"/>
              </a:buClr>
            </a:pP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KPIs measure Taxonomy alignment; </a:t>
            </a:r>
            <a:r>
              <a:rPr lang="en-US" sz="1400" u="none" strike="noStrike" dirty="0" err="1">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CapEx</a:t>
            </a: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and </a:t>
            </a:r>
            <a:r>
              <a:rPr lang="en-US" sz="1400" u="none" strike="noStrike" dirty="0" err="1">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OpEx</a:t>
            </a: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plans require management approval and must align within 10 years. </a:t>
            </a:r>
          </a:p>
          <a:p>
            <a:pPr>
              <a:lnSpc>
                <a:spcPct val="115000"/>
              </a:lnSpc>
              <a:buClr>
                <a:schemeClr val="tx2"/>
              </a:buClr>
            </a:pPr>
            <a:endParaRPr lang="en-US" sz="1400" dirty="0">
              <a:solidFill>
                <a:schemeClr val="accent1"/>
              </a:solidFill>
              <a:latin typeface="Circular Std Book" panose="020B0604020101020102" pitchFamily="34" charset="77"/>
              <a:ea typeface="Avenir" panose="02000503020000020003" pitchFamily="2" charset="0"/>
              <a:cs typeface="Circular Std Book" panose="020B0604020101020102" pitchFamily="34" charset="77"/>
            </a:endParaRPr>
          </a:p>
          <a:p>
            <a:pPr>
              <a:lnSpc>
                <a:spcPct val="115000"/>
              </a:lnSpc>
              <a:buClr>
                <a:schemeClr val="tx2"/>
              </a:buClr>
            </a:pP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hlinkClick r:id="rId3"/>
              </a:rPr>
              <a:t>The Disclosures Delegated Act</a:t>
            </a:r>
            <a:r>
              <a:rPr lang="en-US" sz="14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rPr>
              <a:t> outlines the reporting obligations and timelines for these companies. It specifies the content, methodology, and presentation of information that financial and non-financial companies must disclose regarding the proportion of environmentally sustainable economic activities in their business, investments, or lending activities.</a:t>
            </a:r>
          </a:p>
          <a:p>
            <a:pPr>
              <a:lnSpc>
                <a:spcPct val="115000"/>
              </a:lnSpc>
              <a:buClr>
                <a:schemeClr val="tx2"/>
              </a:buClr>
            </a:pPr>
            <a:endParaRPr lang="en-US" sz="1800" u="none" strike="noStrike" dirty="0">
              <a:solidFill>
                <a:schemeClr val="accent1"/>
              </a:solidFill>
              <a:effectLst/>
              <a:latin typeface="Circular Std Book" panose="020B0604020101020102" pitchFamily="34" charset="77"/>
              <a:ea typeface="Avenir" panose="02000503020000020003" pitchFamily="2" charset="0"/>
              <a:cs typeface="Circular Std Book" panose="020B0604020101020102" pitchFamily="34" charset="77"/>
            </a:endParaRPr>
          </a:p>
        </p:txBody>
      </p:sp>
    </p:spTree>
    <p:extLst>
      <p:ext uri="{BB962C8B-B14F-4D97-AF65-F5344CB8AC3E}">
        <p14:creationId xmlns:p14="http://schemas.microsoft.com/office/powerpoint/2010/main" val="6806908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80</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029011317"/>
              </p:ext>
            </p:extLst>
          </p:nvPr>
        </p:nvGraphicFramePr>
        <p:xfrm>
          <a:off x="691503" y="817880"/>
          <a:ext cx="11008932" cy="502920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GB" sz="1200" b="1" dirty="0"/>
                        <a:t>7.5 Water &amp; Soil Stewardship Strategy </a:t>
                      </a:r>
                    </a:p>
                    <a:p>
                      <a:endParaRPr lang="en-GB" sz="1200" b="1" dirty="0"/>
                    </a:p>
                    <a:p>
                      <a:r>
                        <a:rPr lang="en-GB" sz="1200" b="1" dirty="0"/>
                        <a:t>Bronze </a:t>
                      </a:r>
                      <a:r>
                        <a:rPr lang="en-GB" sz="1200" dirty="0"/>
                        <a:t>- Develop a strategy for achieving the Silver level water and soil conservation requirements.</a:t>
                      </a:r>
                    </a:p>
                    <a:p>
                      <a:endParaRPr lang="en-GB" sz="1200" dirty="0"/>
                    </a:p>
                    <a:p>
                      <a:r>
                        <a:rPr lang="en-GB" sz="1200" b="1" dirty="0"/>
                        <a:t>Silver </a:t>
                      </a:r>
                      <a:r>
                        <a:rPr lang="en-GB" sz="1200" dirty="0"/>
                        <a:t>- Develop a strategy for achieving the Gold level water and soil conservation requirements.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GB" sz="1200" dirty="0"/>
                    </a:p>
                    <a:p>
                      <a:r>
                        <a:rPr lang="en-GB" sz="1200" dirty="0"/>
                        <a:t>Provided that the strategy to reach the Silver Level includes any of the economic activities listed below, then it can form the basis for the required disclosure of an EU Taxonomy alignment plan:</a:t>
                      </a:r>
                    </a:p>
                    <a:p>
                      <a:pPr marL="171450" indent="-171450">
                        <a:buFont typeface="Arial" panose="020B0604020202020204" pitchFamily="34" charset="0"/>
                        <a:buChar char="•"/>
                      </a:pPr>
                      <a:r>
                        <a:rPr lang="en-GB" sz="1200" i="1" dirty="0"/>
                        <a:t>MANUFACTURE, INSTALLATION AND ASSOCIATED SERVICES FOR LEAKAGE CONTROL TECHNOLOGIES ENABLING LEAKAGE REDUCTION AND PREVENTION IN WATER SUPPLY SYSTEMS </a:t>
                      </a:r>
                      <a:r>
                        <a:rPr lang="en-GB" sz="1200" dirty="0"/>
                        <a:t>(EU Taxonomy Environmental Delegated Act, Annex I, Section 1.1)</a:t>
                      </a:r>
                    </a:p>
                    <a:p>
                      <a:pPr marL="171450" indent="-171450">
                        <a:buFont typeface="Arial" panose="020B0604020202020204" pitchFamily="34" charset="0"/>
                        <a:buChar char="•"/>
                      </a:pPr>
                      <a:r>
                        <a:rPr lang="en-GB" sz="1200" i="1" dirty="0"/>
                        <a:t>WATER SUPPLY </a:t>
                      </a:r>
                      <a:r>
                        <a:rPr lang="en-GB" sz="1200" dirty="0"/>
                        <a:t>(EU Taxonomy Environmental Delegated Act, Annex I (</a:t>
                      </a:r>
                      <a:r>
                        <a:rPr lang="en-GB" sz="1200" b="1" dirty="0"/>
                        <a:t>Sustainable use of water and marine resources</a:t>
                      </a:r>
                      <a:r>
                        <a:rPr lang="en-GB" sz="1200" dirty="0"/>
                        <a:t>), Section 2.1)</a:t>
                      </a:r>
                    </a:p>
                    <a:p>
                      <a:pPr marL="171450" indent="-171450">
                        <a:buFont typeface="Arial" panose="020B0604020202020204" pitchFamily="34" charset="0"/>
                        <a:buChar char="•"/>
                      </a:pPr>
                      <a:r>
                        <a:rPr lang="en-GB" sz="1200" i="1" dirty="0"/>
                        <a:t>URBAN WASTE WATER TREATMENT </a:t>
                      </a:r>
                      <a:r>
                        <a:rPr lang="en-GB" sz="1200" dirty="0"/>
                        <a:t>(EU Taxonomy Environmental Delegated Act, Annex I (</a:t>
                      </a:r>
                      <a:r>
                        <a:rPr lang="en-GB" sz="1200" b="1" dirty="0"/>
                        <a:t>Sustainable use of water and marine resources</a:t>
                      </a:r>
                      <a:r>
                        <a:rPr lang="en-GB" sz="1200" dirty="0"/>
                        <a:t>), Section 2.2)</a:t>
                      </a:r>
                    </a:p>
                    <a:p>
                      <a:pPr marL="171450" indent="-171450">
                        <a:buFont typeface="Arial" panose="020B0604020202020204" pitchFamily="34" charset="0"/>
                        <a:buChar char="•"/>
                      </a:pPr>
                      <a:r>
                        <a:rPr lang="en-GB" sz="1200" i="1" dirty="0"/>
                        <a:t>SUSTAINABLE URBAN DRAINAGE SYSTEM </a:t>
                      </a:r>
                      <a:r>
                        <a:rPr lang="en-GB" sz="1200" dirty="0"/>
                        <a:t>(EU Taxonomy Environmental Delegated Act, Annex I (</a:t>
                      </a:r>
                      <a:r>
                        <a:rPr lang="en-GB" sz="1200" b="1" dirty="0"/>
                        <a:t>Sustainable use of water and marine resources</a:t>
                      </a:r>
                      <a:r>
                        <a:rPr lang="en-GB" sz="1200" dirty="0"/>
                        <a:t>), Section 2.3)</a:t>
                      </a:r>
                    </a:p>
                    <a:p>
                      <a:pPr marL="171450" indent="-171450">
                        <a:buFont typeface="Arial" panose="020B0604020202020204" pitchFamily="34" charset="0"/>
                        <a:buChar char="•"/>
                      </a:pPr>
                      <a:r>
                        <a:rPr lang="en-GB" sz="1200" i="1" dirty="0"/>
                        <a:t>NATURE-BASED SOLUTIONS FOR FLOOD AND DROUGHT RISK PREVENTION AND PROTECTION </a:t>
                      </a:r>
                      <a:r>
                        <a:rPr lang="en-GB" sz="1200" dirty="0"/>
                        <a:t>(EU Taxonomy Environmental Delegated Act, Annex I (</a:t>
                      </a:r>
                      <a:r>
                        <a:rPr lang="en-GB" sz="1200" b="1" dirty="0"/>
                        <a:t>Sustainable use of water and marine resources</a:t>
                      </a:r>
                      <a:r>
                        <a:rPr lang="en-GB" sz="1200" dirty="0"/>
                        <a:t>), Section 3.1)</a:t>
                      </a:r>
                    </a:p>
                    <a:p>
                      <a:pPr marL="171450" indent="-171450">
                        <a:buFont typeface="Arial" panose="020B0604020202020204" pitchFamily="34" charset="0"/>
                        <a:buChar char="•"/>
                      </a:pPr>
                      <a:r>
                        <a:rPr lang="en-GB" sz="1200" i="1" dirty="0"/>
                        <a:t>PROVISION OF IT/OT DATA-DRIVEN SOLUTIONS FOR LEAKAGE REDUCTION </a:t>
                      </a:r>
                      <a:r>
                        <a:rPr lang="en-GB" sz="1200" dirty="0"/>
                        <a:t>(EU Taxonomy Environmental Delegated Act, Annex I (</a:t>
                      </a:r>
                      <a:r>
                        <a:rPr lang="en-GB" sz="1200" b="1" dirty="0"/>
                        <a:t>Sustainable use of water and marine resources</a:t>
                      </a:r>
                      <a:r>
                        <a:rPr lang="en-GB" sz="1200" dirty="0"/>
                        <a:t>), Section 4.1)</a:t>
                      </a:r>
                    </a:p>
                    <a:p>
                      <a:pPr marL="171450" indent="-171450">
                        <a:buFont typeface="Arial" panose="020B0604020202020204" pitchFamily="34" charset="0"/>
                        <a:buChar char="•"/>
                      </a:pPr>
                      <a:r>
                        <a:rPr lang="en-GB" sz="1200" i="1" dirty="0"/>
                        <a:t>CONSERVATION, INCLUDING RESTORATION, OF HABITATS, ECOSYSTEMS, AND SPECIES </a:t>
                      </a:r>
                      <a:r>
                        <a:rPr lang="en-GB" sz="1200" dirty="0"/>
                        <a:t>(EU Taxonomy Environmental Delegated Act, Annex IV (</a:t>
                      </a:r>
                      <a:r>
                        <a:rPr lang="en-GB" sz="1200" b="1" dirty="0"/>
                        <a:t>Protection and restoration of biodiversity and ecosystems</a:t>
                      </a:r>
                      <a:r>
                        <a:rPr lang="en-GB" sz="1200" dirty="0"/>
                        <a:t>), Section 1.1)</a:t>
                      </a:r>
                    </a:p>
                  </a:txBody>
                  <a:tcPr/>
                </a:tc>
                <a:extLst>
                  <a:ext uri="{0D108BD9-81ED-4DB2-BD59-A6C34878D82A}">
                    <a16:rowId xmlns:a16="http://schemas.microsoft.com/office/drawing/2014/main" val="1986289512"/>
                  </a:ext>
                </a:extLst>
              </a:tr>
              <a:tr h="370840">
                <a:tc>
                  <a:txBody>
                    <a:bodyPr/>
                    <a:lstStyle/>
                    <a:p>
                      <a:r>
                        <a:rPr lang="en-GB" sz="1200" dirty="0"/>
                        <a:t>Report on progress made toward achieving the Bronze/Silver level water and soil conservation strategy at each </a:t>
                      </a:r>
                      <a:r>
                        <a:rPr lang="en-GB" sz="1200" b="1" dirty="0"/>
                        <a:t>recertification</a:t>
                      </a:r>
                      <a:r>
                        <a:rPr lang="en-GB" sz="1200" dirty="0"/>
                        <a:t>.</a:t>
                      </a:r>
                      <a:endParaRPr lang="en-NL" sz="1200" dirty="0"/>
                    </a:p>
                  </a:txBody>
                  <a:tcPr/>
                </a:tc>
                <a:tc>
                  <a:txBody>
                    <a:bodyPr/>
                    <a:lstStyle/>
                    <a:p>
                      <a:r>
                        <a:rPr lang="en-GB" sz="1200" dirty="0"/>
                        <a:t>Not applicable.</a:t>
                      </a:r>
                    </a:p>
                  </a:txBody>
                  <a:tcPr/>
                </a:tc>
                <a:extLst>
                  <a:ext uri="{0D108BD9-81ED-4DB2-BD59-A6C34878D82A}">
                    <a16:rowId xmlns:a16="http://schemas.microsoft.com/office/drawing/2014/main" val="1508628647"/>
                  </a:ext>
                </a:extLst>
              </a:tr>
            </a:tbl>
          </a:graphicData>
        </a:graphic>
      </p:graphicFrame>
    </p:spTree>
    <p:extLst>
      <p:ext uri="{BB962C8B-B14F-4D97-AF65-F5344CB8AC3E}">
        <p14:creationId xmlns:p14="http://schemas.microsoft.com/office/powerpoint/2010/main" val="22521939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81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814897023"/>
              </p:ext>
            </p:extLst>
          </p:nvPr>
        </p:nvGraphicFramePr>
        <p:xfrm>
          <a:off x="691503" y="817880"/>
          <a:ext cx="11008932" cy="1005840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GB" sz="1200" b="1" dirty="0"/>
                        <a:t>7.6 Water and Soil Conservation </a:t>
                      </a:r>
                    </a:p>
                    <a:p>
                      <a:endParaRPr lang="en-GB" sz="1200" dirty="0"/>
                    </a:p>
                    <a:p>
                      <a:r>
                        <a:rPr lang="en-GB" sz="1200" b="1" dirty="0"/>
                        <a:t>Silver</a:t>
                      </a:r>
                      <a:r>
                        <a:rPr lang="en-GB" sz="1200" dirty="0"/>
                        <a:t> - Implement at least one conservation technology or best practice at: (a.) All final manufacturing stage facilities with high volume processes in stressed locations, and/or (b.) All final manufacturing stage facilities with pollutant intense processes, and</a:t>
                      </a:r>
                    </a:p>
                    <a:p>
                      <a:endParaRPr lang="en-GB" sz="1200" dirty="0"/>
                    </a:p>
                    <a:p>
                      <a:r>
                        <a:rPr lang="en-GB" sz="1200" dirty="0"/>
                        <a:t>Take at least one additional action to conserve water and/or soil at final manufacturing stage facilities or in the supply chain.</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 - </a:t>
                      </a:r>
                      <a:r>
                        <a:rPr lang="en-GB" sz="1200" dirty="0"/>
                        <a:t>1. Implement conservation technologies or best practices at all final manufacturing stage facilities with high volume or pollutant intense processes, and/or in stressed locations. </a:t>
                      </a:r>
                    </a:p>
                    <a:p>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GB" sz="1200" dirty="0"/>
                    </a:p>
                    <a:p>
                      <a:r>
                        <a:rPr lang="en-GB" sz="1200" dirty="0"/>
                        <a:t>Suppose these technologies are installed as part of a building renovation and includes the technologies listed below. In that case, the installation of the following water-saving technologies can be marked as </a:t>
                      </a:r>
                      <a:r>
                        <a:rPr lang="en-GB" sz="1200" dirty="0" err="1"/>
                        <a:t>CapEx</a:t>
                      </a:r>
                      <a:r>
                        <a:rPr lang="en-GB" sz="1200" dirty="0"/>
                        <a:t> with EU Taxonomy alignment or eligibility: </a:t>
                      </a:r>
                    </a:p>
                    <a:p>
                      <a:r>
                        <a:rPr lang="en-GB" sz="1200" dirty="0"/>
                        <a:t>(a) wash-hand basin taps and kitchen taps have a maximum water flow of 6 litres/min;</a:t>
                      </a:r>
                    </a:p>
                    <a:p>
                      <a:r>
                        <a:rPr lang="en-GB" sz="1200" dirty="0"/>
                        <a:t>(b) showers have a maximum water flow of 8 litres/min;</a:t>
                      </a:r>
                    </a:p>
                    <a:p>
                      <a:r>
                        <a:rPr lang="en-GB" sz="1200" dirty="0"/>
                        <a:t>(c) WCs, including suites, bowls and flushing cisterns, have a full flush volume of a maximum of 6 litres and a maximum average flush volume of 3,5 litres;</a:t>
                      </a:r>
                    </a:p>
                    <a:p>
                      <a:r>
                        <a:rPr lang="en-GB" sz="1200" dirty="0"/>
                        <a:t>(d) urinals use a maximum of 2 litres/bowl/hour. Flushing urinals have a maximum full flush volume of 1 litre.</a:t>
                      </a:r>
                    </a:p>
                    <a:p>
                      <a:endParaRPr lang="en-GB" sz="1200" dirty="0"/>
                    </a:p>
                    <a:p>
                      <a:r>
                        <a:rPr lang="en-GB" sz="1200" dirty="0"/>
                        <a:t>These are part of the trade-off criteria for water and marine resource use that must be respected to attain EU Taxonomy alignment/eligibility for </a:t>
                      </a:r>
                      <a:r>
                        <a:rPr lang="en-GB" sz="1200" i="1" dirty="0"/>
                        <a:t>RENOVATION OF EXISTING BUILDINGS</a:t>
                      </a:r>
                      <a:r>
                        <a:rPr lang="en-GB" sz="1200" dirty="0"/>
                        <a:t>. </a:t>
                      </a:r>
                    </a:p>
                    <a:p>
                      <a:endParaRPr lang="en-GB" sz="1200" dirty="0"/>
                    </a:p>
                    <a:p>
                      <a:r>
                        <a:rPr lang="en-GB" sz="1200" dirty="0"/>
                        <a:t>Economic activities that qualify within the following category may also be EU Taxonomy aligned or eligible.</a:t>
                      </a:r>
                    </a:p>
                    <a:p>
                      <a:endParaRPr lang="en-GB" sz="1200" dirty="0"/>
                    </a:p>
                    <a:p>
                      <a:r>
                        <a:rPr lang="en-GB" sz="1200" i="1" dirty="0"/>
                        <a:t>SUSTAINABLE URBAN DRAINAGE SYSTEM </a:t>
                      </a:r>
                      <a:r>
                        <a:rPr lang="en-GB" sz="1200" dirty="0"/>
                        <a:t>(EU Taxonomy, Environmental Delegated Act, Annex I, 2.3.)</a:t>
                      </a:r>
                    </a:p>
                    <a:p>
                      <a:pPr marL="171450" indent="-171450">
                        <a:buFont typeface="Arial" panose="020B0604020202020204" pitchFamily="34" charset="0"/>
                        <a:buChar char="•"/>
                      </a:pPr>
                      <a:r>
                        <a:rPr lang="en-GB" sz="1200" dirty="0"/>
                        <a:t>If the reporting company constructs, extends, operates and renews urban drainage systems facilities mitigating pollution and flood hazards due to urban runoff discharges and improving urban water quality and quantity by harnessing natural processes, the expenses made for those economic activities may qualify as EU Taxonomy-aligned or -eligible. </a:t>
                      </a:r>
                    </a:p>
                    <a:p>
                      <a:pPr marL="171450" indent="-171450">
                        <a:buFont typeface="Arial" panose="020B0604020202020204" pitchFamily="34" charset="0"/>
                        <a:buChar char="•"/>
                      </a:pPr>
                      <a:r>
                        <a:rPr lang="en-GB" sz="1200" dirty="0"/>
                        <a:t>The activity includes, for instance, systems that promote infiltration, evaporation and other stormwater treatments (including water butts, site layout and management, pervious pavements, filter drains, swales, filter strips, ponds, wetlands, soakaways, infiltration trenches and basins, green roofs, bioretention areas and stormwater pre-treatment devices, including sand filters or silt removal devices) and other innovative systems. It does not include nature-based solutions for flood and drought risk prevention and protection outside the urban environment.</a:t>
                      </a:r>
                    </a:p>
                    <a:p>
                      <a:pPr marL="171450" indent="-171450">
                        <a:buFont typeface="Arial" panose="020B0604020202020204" pitchFamily="34" charset="0"/>
                        <a:buChar char="•"/>
                      </a:pPr>
                      <a:r>
                        <a:rPr lang="en-GB" sz="1200" dirty="0"/>
                        <a:t>To qualify, the activity must lead to retaining rainwater in specific areas or improving water quality by complying with several relevant criteria outlined in EU Taxonomy, Environmental Delegated Act, Annex I, 2.3.</a:t>
                      </a:r>
                    </a:p>
                    <a:p>
                      <a:pPr marL="171450" indent="-171450">
                        <a:buFont typeface="Arial" panose="020B0604020202020204" pitchFamily="34" charset="0"/>
                        <a:buChar char="•"/>
                      </a:pPr>
                      <a:r>
                        <a:rPr lang="en-GB" sz="1200" dirty="0"/>
                        <a:t>Associated NACE codes following Regulation 1893/2006: E36.00, E37.00 and F42.9.</a:t>
                      </a:r>
                    </a:p>
                    <a:p>
                      <a:pPr marL="171450" indent="-171450">
                        <a:buFont typeface="Arial" panose="020B0604020202020204" pitchFamily="34" charset="0"/>
                        <a:buChar cha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p>
                      <a:endParaRPr lang="en-GB" sz="1200" dirty="0"/>
                    </a:p>
                    <a:p>
                      <a:r>
                        <a:rPr lang="en-GB" sz="1200" dirty="0"/>
                        <a:t>Also eligible may be the following economic activities: </a:t>
                      </a:r>
                    </a:p>
                    <a:p>
                      <a:pPr marL="171450" indent="-171450">
                        <a:buFont typeface="Arial" panose="020B0604020202020204" pitchFamily="34" charset="0"/>
                        <a:buChar char="•"/>
                      </a:pPr>
                      <a:r>
                        <a:rPr lang="en-GB" sz="1200" i="1" dirty="0"/>
                        <a:t>MANUFACTURE, INSTALLATION AND ASSOCIATED SERVICES FOR LEAKAGE CONTROL TECHNOLOGIES ENABLING LEAKAGE REDUCTION AND PREVENTION IN WATER SUPPLY SYSTEMS </a:t>
                      </a:r>
                      <a:r>
                        <a:rPr lang="en-GB" sz="1200" dirty="0"/>
                        <a:t>(EU Taxonomy Environmental Delegated Act, Annex I, Section 1.1)</a:t>
                      </a:r>
                    </a:p>
                    <a:p>
                      <a:pPr marL="171450" indent="-171450">
                        <a:buFont typeface="Arial" panose="020B0604020202020204" pitchFamily="34" charset="0"/>
                        <a:buChar char="•"/>
                      </a:pPr>
                      <a:r>
                        <a:rPr lang="en-GB" sz="1200" i="1" dirty="0"/>
                        <a:t>WATER SUPPLY </a:t>
                      </a:r>
                      <a:r>
                        <a:rPr lang="en-GB" sz="1200" dirty="0"/>
                        <a:t>(EU Taxonomy Environmental Delegated Act, Annex I (</a:t>
                      </a:r>
                      <a:r>
                        <a:rPr lang="en-GB" sz="1200" b="1" dirty="0"/>
                        <a:t>Sustainable use of water and marine resources</a:t>
                      </a:r>
                      <a:r>
                        <a:rPr lang="en-GB" sz="1200" dirty="0"/>
                        <a:t>), Section 2.1)</a:t>
                      </a:r>
                    </a:p>
                    <a:p>
                      <a:pPr marL="171450" indent="-171450">
                        <a:buFont typeface="Arial" panose="020B0604020202020204" pitchFamily="34" charset="0"/>
                        <a:buChar char="•"/>
                      </a:pPr>
                      <a:r>
                        <a:rPr lang="en-GB" sz="1200" i="1" dirty="0"/>
                        <a:t>URBAN WASTE WATER TREATMENT </a:t>
                      </a:r>
                      <a:r>
                        <a:rPr lang="en-GB" sz="1200" dirty="0"/>
                        <a:t>(EU Taxonomy Environmental Delegated Act, Annex I (</a:t>
                      </a:r>
                      <a:r>
                        <a:rPr lang="en-GB" sz="1200" b="1" dirty="0"/>
                        <a:t>Sustainable use of water and marine resources</a:t>
                      </a:r>
                      <a:r>
                        <a:rPr lang="en-GB" sz="1200" dirty="0"/>
                        <a:t>), Section 2.2)</a:t>
                      </a:r>
                    </a:p>
                    <a:p>
                      <a:pPr marL="171450" indent="-171450">
                        <a:buFont typeface="Arial" panose="020B0604020202020204" pitchFamily="34" charset="0"/>
                        <a:buChar char="•"/>
                      </a:pPr>
                      <a:r>
                        <a:rPr lang="en-GB" sz="1200" i="1" dirty="0"/>
                        <a:t>SUSTAINABLE URBAN DRAINAGE SYSTEM </a:t>
                      </a:r>
                      <a:r>
                        <a:rPr lang="en-GB" sz="1200" dirty="0"/>
                        <a:t>(EU Taxonomy Environmental Delegated Act, Annex I (</a:t>
                      </a:r>
                      <a:r>
                        <a:rPr lang="en-GB" sz="1200" b="1" dirty="0"/>
                        <a:t>Sustainable use of water and marine resources</a:t>
                      </a:r>
                      <a:r>
                        <a:rPr lang="en-GB" sz="1200" dirty="0"/>
                        <a:t>), Section 2.3)</a:t>
                      </a:r>
                    </a:p>
                    <a:p>
                      <a:pPr marL="171450" indent="-171450">
                        <a:buFont typeface="Arial" panose="020B0604020202020204" pitchFamily="34" charset="0"/>
                        <a:buChar char="•"/>
                      </a:pPr>
                      <a:r>
                        <a:rPr lang="en-GB" sz="1200" i="1" dirty="0"/>
                        <a:t>NATURE-BASED SOLUTIONS FOR FLOOD AND DROUGHT RISK PREVENTION AND PROTECTION </a:t>
                      </a:r>
                      <a:r>
                        <a:rPr lang="en-GB" sz="1200" dirty="0"/>
                        <a:t>(EU Taxonomy Environmental Delegated Act, Annex I (</a:t>
                      </a:r>
                      <a:r>
                        <a:rPr lang="en-GB" sz="1200" b="1" dirty="0"/>
                        <a:t>Sustainable use of water and marine resources</a:t>
                      </a:r>
                      <a:r>
                        <a:rPr lang="en-GB" sz="1200" dirty="0"/>
                        <a:t>), Section 3.1)</a:t>
                      </a:r>
                    </a:p>
                    <a:p>
                      <a:pPr marL="171450" indent="-171450">
                        <a:buFont typeface="Arial" panose="020B0604020202020204" pitchFamily="34" charset="0"/>
                        <a:buChar char="•"/>
                      </a:pPr>
                      <a:r>
                        <a:rPr lang="en-GB" sz="1200" i="1" dirty="0"/>
                        <a:t>PROVISION OF IT/OT DATA-DRIVEN SOLUTIONS FOR LEAKAGE REDUCTION </a:t>
                      </a:r>
                      <a:r>
                        <a:rPr lang="en-GB" sz="1200" dirty="0"/>
                        <a:t>(EU Taxonomy Environmental Delegated Act, Annex I (</a:t>
                      </a:r>
                      <a:r>
                        <a:rPr lang="en-GB" sz="1200" b="1" dirty="0"/>
                        <a:t>Sustainable use of water and marine resources</a:t>
                      </a:r>
                      <a:r>
                        <a:rPr lang="en-GB" sz="1200" dirty="0"/>
                        <a:t>), Section 4.1)</a:t>
                      </a:r>
                    </a:p>
                    <a:p>
                      <a:pPr marL="171450" indent="-171450">
                        <a:buFont typeface="Arial" panose="020B0604020202020204" pitchFamily="34" charset="0"/>
                        <a:buChar char="•"/>
                      </a:pPr>
                      <a:r>
                        <a:rPr lang="en-GB" sz="1200" i="1" dirty="0"/>
                        <a:t>CONSERVATION, INCLUDING RESTORATION, OF HABITATS, ECOSYSTEMS, AND SPECIES </a:t>
                      </a:r>
                      <a:r>
                        <a:rPr lang="en-GB" sz="1200" dirty="0"/>
                        <a:t>(EU Taxonomy Environmental Delegated Act, Annex IV (</a:t>
                      </a:r>
                      <a:r>
                        <a:rPr lang="en-GB" sz="1200" b="1" dirty="0"/>
                        <a:t>Protection and restoration of biodiversity and ecosystems</a:t>
                      </a:r>
                      <a:r>
                        <a:rPr lang="en-GB" sz="1200" dirty="0"/>
                        <a:t>), Section 1.1)</a:t>
                      </a:r>
                    </a:p>
                  </a:txBody>
                  <a:tcPr/>
                </a:tc>
                <a:extLst>
                  <a:ext uri="{0D108BD9-81ED-4DB2-BD59-A6C34878D82A}">
                    <a16:rowId xmlns:a16="http://schemas.microsoft.com/office/drawing/2014/main" val="2099755370"/>
                  </a:ext>
                </a:extLst>
              </a:tr>
            </a:tbl>
          </a:graphicData>
        </a:graphic>
      </p:graphicFrame>
    </p:spTree>
    <p:extLst>
      <p:ext uri="{BB962C8B-B14F-4D97-AF65-F5344CB8AC3E}">
        <p14:creationId xmlns:p14="http://schemas.microsoft.com/office/powerpoint/2010/main" val="31278288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82</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046033563"/>
              </p:ext>
            </p:extLst>
          </p:nvPr>
        </p:nvGraphicFramePr>
        <p:xfrm>
          <a:off x="691503" y="817880"/>
          <a:ext cx="11008932" cy="566928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7.7 Assessing and Optimizing Product Relevant Chemicals in Effluent and Sludge</a:t>
                      </a:r>
                      <a:endParaRPr lang="en-NL" sz="1200" dirty="0"/>
                    </a:p>
                    <a:p>
                      <a:endParaRPr lang="en-GB" sz="1200" dirty="0"/>
                    </a:p>
                  </a:txBody>
                  <a:tcPr/>
                </a:tc>
                <a:tc>
                  <a:txBody>
                    <a:bodyPr/>
                    <a:lstStyle/>
                    <a:p>
                      <a:r>
                        <a:rPr lang="en-GB" sz="1200" dirty="0"/>
                        <a:t>Not applicable.</a:t>
                      </a:r>
                    </a:p>
                  </a:txBody>
                  <a:tcPr/>
                </a:tc>
                <a:extLst>
                  <a:ext uri="{0D108BD9-81ED-4DB2-BD59-A6C34878D82A}">
                    <a16:rowId xmlns:a16="http://schemas.microsoft.com/office/drawing/2014/main" val="4857793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7.8 Transparency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Not applicable.</a:t>
                      </a:r>
                    </a:p>
                    <a:p>
                      <a:endParaRPr lang="en-GB" sz="1200" dirty="0"/>
                    </a:p>
                  </a:txBody>
                  <a:tcPr/>
                </a:tc>
                <a:extLst>
                  <a:ext uri="{0D108BD9-81ED-4DB2-BD59-A6C34878D82A}">
                    <a16:rowId xmlns:a16="http://schemas.microsoft.com/office/drawing/2014/main" val="3850042441"/>
                  </a:ext>
                </a:extLst>
              </a:tr>
              <a:tr h="370840">
                <a:tc>
                  <a:txBody>
                    <a:bodyPr/>
                    <a:lstStyle/>
                    <a:p>
                      <a:r>
                        <a:rPr lang="en-GB" sz="1200" b="1" dirty="0"/>
                        <a:t>7.9 Positive Impact Project</a:t>
                      </a:r>
                    </a:p>
                    <a:p>
                      <a:endParaRPr lang="en-GB" sz="1200" dirty="0"/>
                    </a:p>
                    <a:p>
                      <a:r>
                        <a:rPr lang="en-GB" sz="1200" b="1" dirty="0"/>
                        <a:t>Gold </a:t>
                      </a:r>
                      <a:r>
                        <a:rPr lang="en-GB" sz="1200" dirty="0"/>
                        <a:t>- Implement a project that will positively impact local and/or product relevant water or soil issues.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Objective: Protection and Restoration of Biodiversity and Ecosystems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If the implemented project meets the following criteria, relevant </a:t>
                      </a:r>
                      <a:r>
                        <a:rPr lang="en-GB" sz="1200" dirty="0" err="1"/>
                        <a:t>CapEx</a:t>
                      </a:r>
                      <a:r>
                        <a:rPr lang="en-GB" sz="1200" dirty="0"/>
                        <a:t> and/or </a:t>
                      </a:r>
                      <a:r>
                        <a:rPr lang="en-GB" sz="1200" dirty="0" err="1"/>
                        <a:t>OpEx</a:t>
                      </a:r>
                      <a:r>
                        <a:rPr lang="en-GB" sz="1200" dirty="0"/>
                        <a:t> put into the project can be marked as Taxonomy-aligned or -eligible.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CONSERVATION, INCLUDING RESTORATION OF HABITATS, ECOSYSTEMS, AND SPECIES </a:t>
                      </a:r>
                      <a:r>
                        <a:rPr lang="en-GB" sz="1200" dirty="0"/>
                        <a:t>(EU Taxonomy, Environmental Delegated Act, Annex IV, 1.1)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Suppose the company in question has initiated, developed and realised conservation activities, including restoration activities, to maintain or improve the status and trends of terrestrial, freshwater and marine habitats, ecosystems and populations of related fauna and flora species on its account or a fee or contract basis. In that case, the related economic activities can qualify as EU Taxonomy-aligned.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qualifying activities include: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 activities of in situ conservation, defined by the Convention on Biological Diversity (CBD) as the conservation of ecosystems and natural habitats and the maintenance and recovery of viable populations of species in their natural surroundings;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(b) activities of restoration are defined as activities actively or passively assisting the recovery (</a:t>
                      </a:r>
                      <a:r>
                        <a:rPr lang="en-GB" sz="1200" dirty="0" err="1"/>
                        <a:t>i</a:t>
                      </a:r>
                      <a:r>
                        <a:rPr lang="en-GB" sz="1200" dirty="0"/>
                        <a:t>) of an ecosystem towards or to good condition; (ii) of a habitat type to the highest level of condition attainable and to its favourable reference area or natural extent; (iii) of a habitat of a species to a sufficient quality and quantity; or (iv) of species populations to satisfactory levels.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economic activity </a:t>
                      </a:r>
                      <a:r>
                        <a:rPr lang="en-GB" sz="1200" u="sng" dirty="0"/>
                        <a:t>does not</a:t>
                      </a:r>
                      <a:r>
                        <a:rPr lang="en-GB" sz="1200" dirty="0"/>
                        <a:t> include ex-situ conservation of components of biological diversity, such as in botanical gardens, zoos, aquaria, or seed banks.</a:t>
                      </a:r>
                    </a:p>
                  </a:txBody>
                  <a:tcPr/>
                </a:tc>
                <a:extLst>
                  <a:ext uri="{0D108BD9-81ED-4DB2-BD59-A6C34878D82A}">
                    <a16:rowId xmlns:a16="http://schemas.microsoft.com/office/drawing/2014/main" val="1090408281"/>
                  </a:ext>
                </a:extLst>
              </a:tr>
            </a:tbl>
          </a:graphicData>
        </a:graphic>
      </p:graphicFrame>
    </p:spTree>
    <p:extLst>
      <p:ext uri="{BB962C8B-B14F-4D97-AF65-F5344CB8AC3E}">
        <p14:creationId xmlns:p14="http://schemas.microsoft.com/office/powerpoint/2010/main" val="9170661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8F2F5-E57F-574D-2BD1-467F261171C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75283D-FE12-620C-D092-21CC1D73BD96}"/>
              </a:ext>
            </a:extLst>
          </p:cNvPr>
          <p:cNvSpPr>
            <a:spLocks noGrp="1"/>
          </p:cNvSpPr>
          <p:nvPr>
            <p:ph type="sldNum" sz="quarter" idx="12"/>
          </p:nvPr>
        </p:nvSpPr>
        <p:spPr/>
        <p:txBody>
          <a:bodyPr/>
          <a:lstStyle/>
          <a:p>
            <a:fld id="{A6B50053-EC5D-F648-9B13-092A20055004}" type="slidenum">
              <a:rPr lang="en-US" smtClean="0"/>
              <a:pPr/>
              <a:t>83</a:t>
            </a:fld>
            <a:endParaRPr lang="en-US" dirty="0"/>
          </a:p>
        </p:txBody>
      </p:sp>
      <p:graphicFrame>
        <p:nvGraphicFramePr>
          <p:cNvPr id="5" name="Table 4">
            <a:extLst>
              <a:ext uri="{FF2B5EF4-FFF2-40B4-BE49-F238E27FC236}">
                <a16:creationId xmlns:a16="http://schemas.microsoft.com/office/drawing/2014/main" id="{430F83ED-1B11-5D9F-EDF3-B9C2F925DC7B}"/>
              </a:ext>
            </a:extLst>
          </p:cNvPr>
          <p:cNvGraphicFramePr>
            <a:graphicFrameLocks noGrp="1"/>
          </p:cNvGraphicFramePr>
          <p:nvPr>
            <p:extLst>
              <p:ext uri="{D42A27DB-BD31-4B8C-83A1-F6EECF244321}">
                <p14:modId xmlns:p14="http://schemas.microsoft.com/office/powerpoint/2010/main" val="2479920782"/>
              </p:ext>
            </p:extLst>
          </p:nvPr>
        </p:nvGraphicFramePr>
        <p:xfrm>
          <a:off x="691503" y="817880"/>
          <a:ext cx="11008932" cy="566928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GB" sz="1200" b="1" dirty="0"/>
                        <a:t>7.9 Positive Impact Project</a:t>
                      </a:r>
                    </a:p>
                    <a:p>
                      <a:endParaRPr lang="en-GB" sz="1200" dirty="0"/>
                    </a:p>
                    <a:p>
                      <a:r>
                        <a:rPr lang="en-GB" sz="1200" b="1" dirty="0"/>
                        <a:t>Gold </a:t>
                      </a:r>
                      <a:r>
                        <a:rPr lang="en-GB" sz="1200" dirty="0"/>
                        <a:t>- Implement a project that will positively impact local and/or product relevant water or soil issues.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CONSERVATION, INCLUDING RESTORATION OF HABITATS, ECOSYSTEMS, AND SPECIES </a:t>
                      </a:r>
                      <a:r>
                        <a:rPr lang="en-GB" sz="1200" dirty="0"/>
                        <a:t>(EU Taxonomy, Environmental Delegated Act, Annex IV, 1.1)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To qualify, the activity must also meet technical screening criteria related to the following topics: general conditions, initial description of the area covered, management plan or equivalent instrument, audit, guarantee of permanence, and additional minimum requirements outlined in EU Taxonomy, Environmental Delegated Act, Annex IV, 1.1.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Associated NACE codes following Regulation 1893/2006 could be R91.04. The activities relate to Class 6 of the statistical classification of environmental protection activities (CEPA) established by Regulation (EU) No 691/2011.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REMEDIATION OF LEGALLY NON-CONFORMING LANDFILLS AND ABANDONED OR ILLEGAL WASTE DUMPS </a:t>
                      </a:r>
                      <a:r>
                        <a:rPr lang="en-GB" sz="1200" dirty="0"/>
                        <a:t>(EU Taxonomy, Environmental Delegated Act, Annex III, 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company has economic activities dedicated to the remediation of legally non-conforming landfills and of abandoned or illegal waste dumps, the </a:t>
                      </a:r>
                      <a:r>
                        <a:rPr lang="en-GB" sz="1200" dirty="0" err="1"/>
                        <a:t>CapEx</a:t>
                      </a:r>
                      <a:r>
                        <a:rPr lang="en-GB" sz="1200" dirty="0"/>
                        <a:t> and </a:t>
                      </a:r>
                      <a:r>
                        <a:rPr lang="en-GB" sz="1200" dirty="0" err="1"/>
                        <a:t>OpEx</a:t>
                      </a:r>
                      <a:r>
                        <a:rPr lang="en-GB" sz="1200" dirty="0"/>
                        <a:t> made to implement that project may be EU Taxonomy-aligned or -eligible. Economic activity can include a variety of remediation strategies and sub-activities, usually implemented in a project that removes, controls, contains, or diminishes polluting emissions from non-conforming landfills and abandoned or illegal dumpsites.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For a detailed overview of the qualifying and non-qualifying activities and the technical screening criteria, please consider EU Taxonomy, Environmental Delegated Act, Annex III, 2.3.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Associated NACE codes following Regulation 1893/2006 could be E39, E38.2, E38.32, and E42.9.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extLst>
                  <a:ext uri="{0D108BD9-81ED-4DB2-BD59-A6C34878D82A}">
                    <a16:rowId xmlns:a16="http://schemas.microsoft.com/office/drawing/2014/main" val="1090408281"/>
                  </a:ext>
                </a:extLst>
              </a:tr>
            </a:tbl>
          </a:graphicData>
        </a:graphic>
      </p:graphicFrame>
    </p:spTree>
    <p:extLst>
      <p:ext uri="{BB962C8B-B14F-4D97-AF65-F5344CB8AC3E}">
        <p14:creationId xmlns:p14="http://schemas.microsoft.com/office/powerpoint/2010/main" val="11268385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7F1F8-94B3-515E-D6F5-5C9D63A35A6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9184F6-B6EC-C899-6665-F0DFB56AFB1C}"/>
              </a:ext>
            </a:extLst>
          </p:cNvPr>
          <p:cNvSpPr>
            <a:spLocks noGrp="1"/>
          </p:cNvSpPr>
          <p:nvPr>
            <p:ph type="sldNum" sz="quarter" idx="12"/>
          </p:nvPr>
        </p:nvSpPr>
        <p:spPr/>
        <p:txBody>
          <a:bodyPr/>
          <a:lstStyle/>
          <a:p>
            <a:fld id="{A6B50053-EC5D-F648-9B13-092A20055004}" type="slidenum">
              <a:rPr lang="en-US" smtClean="0"/>
              <a:pPr/>
              <a:t>84</a:t>
            </a:fld>
            <a:endParaRPr lang="en-US" dirty="0"/>
          </a:p>
        </p:txBody>
      </p:sp>
      <p:graphicFrame>
        <p:nvGraphicFramePr>
          <p:cNvPr id="5" name="Table 4">
            <a:extLst>
              <a:ext uri="{FF2B5EF4-FFF2-40B4-BE49-F238E27FC236}">
                <a16:creationId xmlns:a16="http://schemas.microsoft.com/office/drawing/2014/main" id="{B429524E-6DC4-5BB3-3D49-5501751DFBC4}"/>
              </a:ext>
            </a:extLst>
          </p:cNvPr>
          <p:cNvGraphicFramePr>
            <a:graphicFrameLocks noGrp="1"/>
          </p:cNvGraphicFramePr>
          <p:nvPr>
            <p:extLst>
              <p:ext uri="{D42A27DB-BD31-4B8C-83A1-F6EECF244321}">
                <p14:modId xmlns:p14="http://schemas.microsoft.com/office/powerpoint/2010/main" val="44287431"/>
              </p:ext>
            </p:extLst>
          </p:nvPr>
        </p:nvGraphicFramePr>
        <p:xfrm>
          <a:off x="691503" y="817880"/>
          <a:ext cx="11008932" cy="356616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r>
                        <a:rPr lang="en-GB" sz="1200" b="1" dirty="0"/>
                        <a:t>7.9 Positive Impact Project</a:t>
                      </a:r>
                    </a:p>
                    <a:p>
                      <a:endParaRPr lang="en-GB" sz="1200" dirty="0"/>
                    </a:p>
                    <a:p>
                      <a:r>
                        <a:rPr lang="en-GB" sz="1200" b="1" dirty="0"/>
                        <a:t>Gold </a:t>
                      </a:r>
                      <a:r>
                        <a:rPr lang="en-GB" sz="1200" dirty="0"/>
                        <a:t>- Implement a project that will positively impact local and/or product relevant water or soil issues.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REMEDIATION OF CONTAMINATED SITES AND AREAS </a:t>
                      </a:r>
                      <a:r>
                        <a:rPr lang="en-GB" sz="1200" dirty="0"/>
                        <a:t>(EU Taxonomy, Environmental Delegated Act, Annex III, 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If the company has economic activities dedicated to the decontamination of specific sites and areas, the </a:t>
                      </a:r>
                      <a:r>
                        <a:rPr lang="en-GB" sz="1200" dirty="0" err="1"/>
                        <a:t>CapEx</a:t>
                      </a:r>
                      <a:r>
                        <a:rPr lang="en-GB" sz="1200" dirty="0"/>
                        <a:t> and </a:t>
                      </a:r>
                      <a:r>
                        <a:rPr lang="en-GB" sz="1200" dirty="0" err="1"/>
                        <a:t>OpEx</a:t>
                      </a:r>
                      <a:r>
                        <a:rPr lang="en-GB" sz="1200" dirty="0"/>
                        <a:t> made to implement that project may be EU Taxonomy-aligned or -eligible. Economic activity can include a variety of remediation strategies and sub-activities.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For a detailed overview of the qualifying and non-qualifying activities and the technical screening criteria, please consider EU Taxonomy, Environmental Delegated Act, Annex III, 2.4.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Associated NACE codes following Regulation 1893/2006 could be E39, E33.20, E43.11, E43.12, E71.12, E71.20, E74.90 and E81.30.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txBody>
                  <a:tcPr/>
                </a:tc>
                <a:extLst>
                  <a:ext uri="{0D108BD9-81ED-4DB2-BD59-A6C34878D82A}">
                    <a16:rowId xmlns:a16="http://schemas.microsoft.com/office/drawing/2014/main" val="1090408281"/>
                  </a:ext>
                </a:extLst>
              </a:tr>
              <a:tr h="370840">
                <a:tc>
                  <a:txBody>
                    <a:bodyPr/>
                    <a:lstStyle/>
                    <a:p>
                      <a:r>
                        <a:rPr lang="en-GB" sz="1200" b="1" dirty="0"/>
                        <a:t>7.9 Positive Impact Project</a:t>
                      </a:r>
                    </a:p>
                    <a:p>
                      <a:endParaRPr lang="en-GB" sz="1200" dirty="0"/>
                    </a:p>
                    <a:p>
                      <a:r>
                        <a:rPr lang="en-GB" sz="1200" b="1" dirty="0"/>
                        <a:t>Platinum </a:t>
                      </a:r>
                      <a:r>
                        <a:rPr lang="en-GB" sz="1200" dirty="0"/>
                        <a:t>- Demonstrate the impact of the positive impact project using quantitative metric(s).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Objective: Protection and Restoration of Biodiversity and Ecosystems</a:t>
                      </a:r>
                      <a:endParaRPr lang="en-GB" sz="1200" dirty="0"/>
                    </a:p>
                    <a:p>
                      <a:endParaRPr lang="en-GB" sz="1200" dirty="0"/>
                    </a:p>
                    <a:p>
                      <a:r>
                        <a:rPr lang="en-GB" sz="1200" dirty="0"/>
                        <a:t>The technical screening criteria for the activities outlined for the Gold level all require that meaningful quantitative metrics to approximate positive impact are tracked throughout project implementation.</a:t>
                      </a:r>
                    </a:p>
                  </a:txBody>
                  <a:tcPr/>
                </a:tc>
                <a:extLst>
                  <a:ext uri="{0D108BD9-81ED-4DB2-BD59-A6C34878D82A}">
                    <a16:rowId xmlns:a16="http://schemas.microsoft.com/office/drawing/2014/main" val="1870854586"/>
                  </a:ext>
                </a:extLst>
              </a:tr>
            </a:tbl>
          </a:graphicData>
        </a:graphic>
      </p:graphicFrame>
    </p:spTree>
    <p:extLst>
      <p:ext uri="{BB962C8B-B14F-4D97-AF65-F5344CB8AC3E}">
        <p14:creationId xmlns:p14="http://schemas.microsoft.com/office/powerpoint/2010/main" val="40394937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85</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293311618"/>
              </p:ext>
            </p:extLst>
          </p:nvPr>
        </p:nvGraphicFramePr>
        <p:xfrm>
          <a:off x="691503" y="817880"/>
          <a:ext cx="11008932" cy="530352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7.10 Optimizing Effluent and Sludge Quality at the Facility-Level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 </a:t>
                      </a:r>
                      <a:r>
                        <a:rPr lang="en-GB" sz="1200" dirty="0"/>
                        <a:t>- For the final manufacturing stage facilities, establish a comprehensive effluent and sludge quality management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For the final manufacturing stage facilities, optimize the effluent and sludge produced as a result of all manufacturing processes used at the facility.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ym typeface="Wingdings" pitchFamily="2" charset="2"/>
                      </a:endParaRPr>
                    </a:p>
                  </a:txBody>
                  <a:tcPr/>
                </a:tc>
                <a:tc>
                  <a:txBody>
                    <a:bodyPr/>
                    <a:lstStyle/>
                    <a:p>
                      <a:r>
                        <a:rPr lang="en-GB" sz="1200" b="1" dirty="0"/>
                        <a:t>Objective: Sustainable Use and Protection of Water and Marine Resources</a:t>
                      </a:r>
                    </a:p>
                    <a:p>
                      <a:endParaRPr lang="en-GB" sz="1200" dirty="0"/>
                    </a:p>
                    <a:p>
                      <a:r>
                        <a:rPr lang="en-GB" sz="1200" dirty="0"/>
                        <a:t>Where that plan and implementation involve the following economic activities, those may qualify for EU Taxonomy alignment or eligibility. </a:t>
                      </a:r>
                    </a:p>
                    <a:p>
                      <a:endParaRPr lang="en-GB" sz="1200" dirty="0"/>
                    </a:p>
                    <a:p>
                      <a:r>
                        <a:rPr lang="en-GB" sz="1200" i="1" dirty="0"/>
                        <a:t>URBAN WASTE WATER TREATMENT </a:t>
                      </a:r>
                      <a:r>
                        <a:rPr lang="en-GB" sz="1200" dirty="0"/>
                        <a:t>(EU Taxonomy, Environmental Delegated Act, Annex I, 2.2.)</a:t>
                      </a:r>
                    </a:p>
                    <a:p>
                      <a:pPr marL="171450" indent="-171450">
                        <a:buFont typeface="Arial" panose="020B0604020202020204" pitchFamily="34" charset="0"/>
                        <a:buChar char="•"/>
                      </a:pPr>
                      <a:r>
                        <a:rPr lang="en-GB" sz="1200" dirty="0"/>
                        <a:t>If the reporting company constructed, extended, upgraded, operated and/or renewed urban wastewater treatment facilities to meet this criterion, then the investments made to reach that criterion can be classified as EU Taxonomy-aligned or -eligible, provided all relevant criteria are met. Only urban wastewater treatment facilities that treat purely residential wastewater or a mix of residential and industrial wastewater are eligible.</a:t>
                      </a:r>
                    </a:p>
                    <a:p>
                      <a:pPr marL="171450" indent="-171450">
                        <a:buFont typeface="Arial" panose="020B0604020202020204" pitchFamily="34" charset="0"/>
                        <a:buChar char="•"/>
                      </a:pPr>
                      <a:r>
                        <a:rPr lang="en-GB" sz="1200" dirty="0"/>
                        <a:t>To qualify, the additional technical criteria listed in EU Taxonomy, Environmental Delegated Act, Annex I, 2.2. must be fulfilled. Most relevant are:</a:t>
                      </a:r>
                    </a:p>
                    <a:p>
                      <a:r>
                        <a:rPr lang="en-GB" sz="1200" dirty="0"/>
                        <a:t>- the discharge criteria laid out in Directive 91/271/EEC or as required by applicable national provision; these lay out the maximum permissible pollutant levels for discharges</a:t>
                      </a:r>
                    </a:p>
                    <a:p>
                      <a:r>
                        <a:rPr lang="en-GB" sz="1200" dirty="0"/>
                        <a:t>- the treatment system must contribute significantly to the achievement of good status and potential of affected water bodies as laid out in Directive 2000/60/EU and operate in compliance with the river basin management developed by relevant EU member states or comparable plans developed by the relevant national authority; these plans will provide discharge requirements </a:t>
                      </a:r>
                    </a:p>
                    <a:p>
                      <a:r>
                        <a:rPr lang="en-GB" sz="1200" dirty="0"/>
                        <a:t>- the treatment system must have a collecting system and provide secondary wastewater treatment</a:t>
                      </a:r>
                    </a:p>
                    <a:p>
                      <a:r>
                        <a:rPr lang="en-GB" sz="1200" dirty="0"/>
                        <a:t>- the treatment system must comply with relevant, size-specific requirements for discharges from urban wastewater treatment described in Directive 91/271/EEC (in particular: Art. (3) to (13) and Annex I)</a:t>
                      </a:r>
                    </a:p>
                    <a:p>
                      <a:pPr marL="171450" indent="-171450">
                        <a:buFont typeface="Arial" panose="020B0604020202020204" pitchFamily="34" charset="0"/>
                        <a:buChar char="•"/>
                      </a:pPr>
                      <a:r>
                        <a:rPr lang="en-GB" sz="1200" dirty="0"/>
                        <a:t>Associated NACE codes following Regulation 1893/2006: E37.00 and F42.9.</a:t>
                      </a:r>
                    </a:p>
                    <a:p>
                      <a:pPr marL="171450" indent="-171450">
                        <a:buFont typeface="Arial" panose="020B0604020202020204" pitchFamily="34" charset="0"/>
                        <a:buChar cha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3907484274"/>
      </p:ext>
    </p:extLst>
  </p:cSld>
  <p:clrMapOvr>
    <a:masterClrMapping/>
  </p:clrMapOvr>
  <p:extLst>
    <p:ext uri="{6950BFC3-D8DA-4A85-94F7-54DA5524770B}">
      <p188:commentRel xmlns:p188="http://schemas.microsoft.com/office/powerpoint/2018/8/main" r:id="rId2"/>
    </p:ext>
  </p:extLs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E06FA-8E97-C34B-E06E-74E362FB68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788E09-8E6C-61CB-9B3A-E6EEDED63782}"/>
              </a:ext>
            </a:extLst>
          </p:cNvPr>
          <p:cNvSpPr>
            <a:spLocks noGrp="1"/>
          </p:cNvSpPr>
          <p:nvPr>
            <p:ph type="sldNum" sz="quarter" idx="12"/>
          </p:nvPr>
        </p:nvSpPr>
        <p:spPr/>
        <p:txBody>
          <a:bodyPr/>
          <a:lstStyle/>
          <a:p>
            <a:fld id="{A6B50053-EC5D-F648-9B13-092A20055004}" type="slidenum">
              <a:rPr lang="en-US" smtClean="0"/>
              <a:pPr/>
              <a:t>86</a:t>
            </a:fld>
            <a:endParaRPr lang="en-US" dirty="0"/>
          </a:p>
        </p:txBody>
      </p:sp>
      <p:graphicFrame>
        <p:nvGraphicFramePr>
          <p:cNvPr id="5" name="Table 4">
            <a:extLst>
              <a:ext uri="{FF2B5EF4-FFF2-40B4-BE49-F238E27FC236}">
                <a16:creationId xmlns:a16="http://schemas.microsoft.com/office/drawing/2014/main" id="{2F5E5B02-5E83-35A3-1626-B99F3F4B7BD8}"/>
              </a:ext>
            </a:extLst>
          </p:cNvPr>
          <p:cNvGraphicFramePr>
            <a:graphicFrameLocks noGrp="1"/>
          </p:cNvGraphicFramePr>
          <p:nvPr>
            <p:extLst>
              <p:ext uri="{D42A27DB-BD31-4B8C-83A1-F6EECF244321}">
                <p14:modId xmlns:p14="http://schemas.microsoft.com/office/powerpoint/2010/main" val="3149204787"/>
              </p:ext>
            </p:extLst>
          </p:nvPr>
        </p:nvGraphicFramePr>
        <p:xfrm>
          <a:off x="691503" y="817880"/>
          <a:ext cx="11008932" cy="585216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7.10 Optimizing Effluent and Sludge Quality at the Facility-Level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 </a:t>
                      </a:r>
                      <a:r>
                        <a:rPr lang="en-GB" sz="1200" dirty="0"/>
                        <a:t>- For the final manufacturing stage facilities, establish a comprehensive effluent and sludge quality management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For the final manufacturing stage facilities, optimize the effluent and sludge produced as a result of all manufacturing processes used at the facility.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r>
                        <a:rPr lang="en-GB" sz="1200" i="1" dirty="0"/>
                        <a:t>SUSTAINABLE URBAN DRAINAGE SYSTEM </a:t>
                      </a:r>
                      <a:r>
                        <a:rPr lang="en-GB" sz="1200" dirty="0"/>
                        <a:t>(EU Taxonomy, Environmental Delegated Act, Annex I, 2.3.)</a:t>
                      </a:r>
                    </a:p>
                    <a:p>
                      <a:pPr marL="171450" indent="-171450">
                        <a:buFont typeface="Arial" panose="020B0604020202020204" pitchFamily="34" charset="0"/>
                        <a:buChar char="•"/>
                      </a:pPr>
                      <a:r>
                        <a:rPr lang="en-GB" sz="1200" dirty="0"/>
                        <a:t>If the reporting company constructs, extends, operates and renews urban drainage systems facilities mitigating pollution and flood hazards due to urban runoff discharges and improving urban water quality and quantity by harnessing natural processes, the expenses made for those economic activities may qualify as EU Taxonomy-aligned or -eligible. </a:t>
                      </a:r>
                    </a:p>
                    <a:p>
                      <a:pPr marL="171450" indent="-171450">
                        <a:buFont typeface="Arial" panose="020B0604020202020204" pitchFamily="34" charset="0"/>
                        <a:buChar char="•"/>
                      </a:pPr>
                      <a:r>
                        <a:rPr lang="en-GB" sz="1200" dirty="0"/>
                        <a:t>The activity includes, for instance, systems that promote infiltration, evaporation and other stormwater treatments (including water butts, site layout and management, pervious pavements, filter drains, swales, filter strips, ponds, wetlands, soakaways, infiltration trenches and basins, green roofs, bioretention areas and stormwater pre-treatment devices, including sand filters or silt removal devices) and other innovative systems. It does not include nature-based solutions for flood and drought risk prevention and protection outside the urban environment.</a:t>
                      </a:r>
                    </a:p>
                    <a:p>
                      <a:pPr marL="171450" indent="-171450">
                        <a:buFont typeface="Arial" panose="020B0604020202020204" pitchFamily="34" charset="0"/>
                        <a:buChar char="•"/>
                      </a:pPr>
                      <a:r>
                        <a:rPr lang="en-GB" sz="1200" dirty="0"/>
                        <a:t>To qualify, the activity must lead to retaining rainwater in specific areas or improving water quality by complying with several relevant criteria outlined in EU Taxonomy, Environmental Delegated Act, Annex I, 2.3. Most relevant are: </a:t>
                      </a:r>
                    </a:p>
                    <a:p>
                      <a:r>
                        <a:rPr lang="en-GB" sz="1200" dirty="0"/>
                        <a:t>- the construction and operation of the drainage system must be integrated into the urban drainage and wastewater treatment systems; this must be demonstrated with a flood risk management plan or other relevant urban planning</a:t>
                      </a:r>
                    </a:p>
                    <a:p>
                      <a:r>
                        <a:rPr lang="en-GB" sz="1200" dirty="0"/>
                        <a:t>-  the treatment system must contribute significantly to the achievement of good status and potential of affected water bodies as laid out in Directive 2000/60/EU or prevent the deterioration of bodies of water with good status and potential; compliance with Directive 2008/56/EC must also be provided </a:t>
                      </a:r>
                    </a:p>
                    <a:p>
                      <a:r>
                        <a:rPr lang="en-GB" sz="1200" dirty="0"/>
                        <a:t>- information on the percentage of area coverage for the drainage system</a:t>
                      </a:r>
                    </a:p>
                    <a:p>
                      <a:r>
                        <a:rPr lang="en-GB" sz="1200" dirty="0"/>
                        <a:t>- one out of three effects must be achieved: </a:t>
                      </a:r>
                    </a:p>
                    <a:p>
                      <a:r>
                        <a:rPr lang="en-GB" sz="1200" dirty="0"/>
                        <a:t>(</a:t>
                      </a:r>
                      <a:r>
                        <a:rPr lang="en-GB" sz="1200" dirty="0" err="1"/>
                        <a:t>i</a:t>
                      </a:r>
                      <a:r>
                        <a:rPr lang="en-GB" sz="1200" dirty="0"/>
                        <a:t>) A specific amount of rainwater collected by the drainage system is held back and slowly released into rivers or lakes over time.</a:t>
                      </a:r>
                    </a:p>
                    <a:p>
                      <a:r>
                        <a:rPr lang="en-GB" sz="1200" dirty="0"/>
                        <a:t>(ii) A certain percentage of harmful substances, like oil, heavy metals, chemicals, and microplastics, is filtered out of urban runoff before it flows into rivers or lakes.</a:t>
                      </a:r>
                    </a:p>
                    <a:p>
                      <a:r>
                        <a:rPr lang="en-GB" sz="1200" dirty="0"/>
                        <a:t>(iii) Following local flood risk management guidelines, the peak flow of runoff during heavy rainfall is reduced by a certain amount.</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4190530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0FF3D-5A6D-1B00-1E2C-B164D922A5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676639-D169-5415-E221-BBAD7193294F}"/>
              </a:ext>
            </a:extLst>
          </p:cNvPr>
          <p:cNvSpPr>
            <a:spLocks noGrp="1"/>
          </p:cNvSpPr>
          <p:nvPr>
            <p:ph type="sldNum" sz="quarter" idx="12"/>
          </p:nvPr>
        </p:nvSpPr>
        <p:spPr/>
        <p:txBody>
          <a:bodyPr/>
          <a:lstStyle/>
          <a:p>
            <a:fld id="{A6B50053-EC5D-F648-9B13-092A20055004}" type="slidenum">
              <a:rPr lang="en-US" smtClean="0"/>
              <a:pPr/>
              <a:t>87</a:t>
            </a:fld>
            <a:endParaRPr lang="en-US" dirty="0"/>
          </a:p>
        </p:txBody>
      </p:sp>
      <p:graphicFrame>
        <p:nvGraphicFramePr>
          <p:cNvPr id="5" name="Table 4">
            <a:extLst>
              <a:ext uri="{FF2B5EF4-FFF2-40B4-BE49-F238E27FC236}">
                <a16:creationId xmlns:a16="http://schemas.microsoft.com/office/drawing/2014/main" id="{A048A6D1-3DAF-C57E-B04E-871989DA9BD2}"/>
              </a:ext>
            </a:extLst>
          </p:cNvPr>
          <p:cNvGraphicFramePr>
            <a:graphicFrameLocks noGrp="1"/>
          </p:cNvGraphicFramePr>
          <p:nvPr>
            <p:extLst>
              <p:ext uri="{D42A27DB-BD31-4B8C-83A1-F6EECF244321}">
                <p14:modId xmlns:p14="http://schemas.microsoft.com/office/powerpoint/2010/main" val="566560461"/>
              </p:ext>
            </p:extLst>
          </p:nvPr>
        </p:nvGraphicFramePr>
        <p:xfrm>
          <a:off x="691503" y="817880"/>
          <a:ext cx="11008932" cy="5303520"/>
        </p:xfrm>
        <a:graphic>
          <a:graphicData uri="http://schemas.openxmlformats.org/drawingml/2006/table">
            <a:tbl>
              <a:tblPr firstRow="1" bandRow="1">
                <a:tableStyleId>{5C22544A-7EE6-4342-B048-85BDC9FD1C3A}</a:tableStyleId>
              </a:tblPr>
              <a:tblGrid>
                <a:gridCol w="3880497">
                  <a:extLst>
                    <a:ext uri="{9D8B030D-6E8A-4147-A177-3AD203B41FA5}">
                      <a16:colId xmlns:a16="http://schemas.microsoft.com/office/drawing/2014/main" val="215615957"/>
                    </a:ext>
                  </a:extLst>
                </a:gridCol>
                <a:gridCol w="7128435">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7.10 Optimizing Effluent and Sludge Quality at the Facility-Level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 </a:t>
                      </a:r>
                      <a:r>
                        <a:rPr lang="en-GB" sz="1200" dirty="0"/>
                        <a:t>- For the final manufacturing stage facilities, establish a comprehensive effluent and sludge quality management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For the final manufacturing stage facilities, optimize the effluent and sludge produced as a result of all manufacturing processes used at the facility.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r>
                        <a:rPr lang="en-GB" sz="1200" i="1" dirty="0"/>
                        <a:t>SUSTAINABLE URBAN DRAINAGE SYSTEM </a:t>
                      </a:r>
                      <a:r>
                        <a:rPr lang="en-GB" sz="1200" dirty="0"/>
                        <a:t>(EU Taxonomy, Environmental Delegated Act, Annex I, 2.3.)</a:t>
                      </a:r>
                    </a:p>
                    <a:p>
                      <a:pPr marL="171450" indent="-171450">
                        <a:buFont typeface="Arial" panose="020B0604020202020204" pitchFamily="34" charset="0"/>
                        <a:buChar char="•"/>
                      </a:pPr>
                      <a:r>
                        <a:rPr lang="en-GB" sz="1200" dirty="0"/>
                        <a:t>Associated NACE codes following Regulation 1893/2006: E36.00, E37.00 and F42.9.</a:t>
                      </a:r>
                    </a:p>
                    <a:p>
                      <a:pPr marL="171450" indent="-171450">
                        <a:buFont typeface="Arial" panose="020B0604020202020204" pitchFamily="34" charset="0"/>
                        <a:buChar cha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p>
                      <a:endParaRPr lang="en-GB" sz="1200" dirty="0"/>
                    </a:p>
                    <a:p>
                      <a:r>
                        <a:rPr lang="en-GB" sz="1200" i="1" dirty="0"/>
                        <a:t>NATURE-BASED SOLUTIONS FOR FLOOD AND DROUGHT RISK PREVENTION </a:t>
                      </a:r>
                      <a:r>
                        <a:rPr lang="en-GB" sz="1200" dirty="0"/>
                        <a:t>(EU Taxonomy, Environmental Delegated Act, Annex I, 3.1)</a:t>
                      </a:r>
                    </a:p>
                    <a:p>
                      <a:pPr marL="171450" indent="-171450">
                        <a:buFont typeface="Arial" panose="020B0604020202020204" pitchFamily="34" charset="0"/>
                        <a:buChar char="•"/>
                      </a:pPr>
                      <a:r>
                        <a:rPr lang="en-GB" sz="1200" dirty="0"/>
                        <a:t>If the company constructs extends and operates large-scale nature-based flood or drought management and coastal, transitional or inland aquatic ecosystem restoration measures contributing to preventing and protecting against flooding or droughts and enhancing natural water retention, biodiversity and water quality, this can contribute to its EU Taxonomy alignment and alignment plan.</a:t>
                      </a:r>
                    </a:p>
                    <a:p>
                      <a:pPr marL="171450" indent="-171450">
                        <a:buFont typeface="Arial" panose="020B0604020202020204" pitchFamily="34" charset="0"/>
                        <a:buChar char="•"/>
                      </a:pPr>
                      <a:r>
                        <a:rPr lang="en-GB" sz="1200" dirty="0"/>
                        <a:t>These large-scale nature-based flood or drought management measures must be applied in peri-urban, rural, and coastal areas and are coordinated at the river basin, regional, or local, such as municipal, scale. Included are: </a:t>
                      </a:r>
                    </a:p>
                    <a:p>
                      <a:r>
                        <a:rPr lang="en-GB" sz="1200" dirty="0"/>
                        <a:t>(a) river or lake-related measures, </a:t>
                      </a:r>
                    </a:p>
                    <a:p>
                      <a:r>
                        <a:rPr lang="en-GB" sz="1200" dirty="0"/>
                        <a:t>(b) wetland measures,</a:t>
                      </a:r>
                    </a:p>
                    <a:p>
                      <a:r>
                        <a:rPr lang="en-GB" sz="1200" dirty="0"/>
                        <a:t>(c) coastal measures,</a:t>
                      </a:r>
                    </a:p>
                    <a:p>
                      <a:r>
                        <a:rPr lang="en-GB" sz="1200" dirty="0"/>
                        <a:t>(d) river basin-wide management measures. </a:t>
                      </a:r>
                    </a:p>
                    <a:p>
                      <a:pPr marL="171450" indent="-171450">
                        <a:buFont typeface="Arial" panose="020B0604020202020204" pitchFamily="34" charset="0"/>
                        <a:buChar char="•"/>
                      </a:pPr>
                      <a:r>
                        <a:rPr lang="en-GB" sz="1200" dirty="0"/>
                        <a:t>For more details, consider the indicated section in the EU Taxonomy. A full list of all economic activities in scope and all relevant TSC and DNSH criteria are available. </a:t>
                      </a:r>
                    </a:p>
                    <a:p>
                      <a:pPr marL="171450" indent="-171450">
                        <a:buFont typeface="Arial" panose="020B0604020202020204" pitchFamily="34" charset="0"/>
                        <a:buChar char="•"/>
                      </a:pPr>
                      <a:r>
                        <a:rPr lang="en-GB" sz="1200" dirty="0"/>
                        <a:t>Associated NACE code following Regulation 1893/2006: F42.91.</a:t>
                      </a:r>
                    </a:p>
                    <a:p>
                      <a:pPr marL="171450" indent="-171450">
                        <a:buFont typeface="Arial" panose="020B0604020202020204" pitchFamily="34" charset="0"/>
                        <a:buChar char="•"/>
                      </a:pPr>
                      <a:r>
                        <a:rPr lang="en-GB" sz="1200" dirty="0"/>
                        <a:t>The Do No Significant Harm criteria must be evaluated to ensure that by contributing to this EU Taxonomy Objective, the implemented economic activity does not cause significant harm to any other Taxonomy Objective. These are at the end of the indicated sub-section outlining technical screening criteria. </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24700576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88</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464589886"/>
              </p:ext>
            </p:extLst>
          </p:nvPr>
        </p:nvGraphicFramePr>
        <p:xfrm>
          <a:off x="691503" y="817880"/>
          <a:ext cx="10811384" cy="4937760"/>
        </p:xfrm>
        <a:graphic>
          <a:graphicData uri="http://schemas.openxmlformats.org/drawingml/2006/table">
            <a:tbl>
              <a:tblPr firstRow="1" bandRow="1">
                <a:tableStyleId>{5C22544A-7EE6-4342-B048-85BDC9FD1C3A}</a:tableStyleId>
              </a:tblPr>
              <a:tblGrid>
                <a:gridCol w="3863564">
                  <a:extLst>
                    <a:ext uri="{9D8B030D-6E8A-4147-A177-3AD203B41FA5}">
                      <a16:colId xmlns:a16="http://schemas.microsoft.com/office/drawing/2014/main" val="215615957"/>
                    </a:ext>
                  </a:extLst>
                </a:gridCol>
                <a:gridCol w="6947820">
                  <a:extLst>
                    <a:ext uri="{9D8B030D-6E8A-4147-A177-3AD203B41FA5}">
                      <a16:colId xmlns:a16="http://schemas.microsoft.com/office/drawing/2014/main" val="354285859"/>
                    </a:ext>
                  </a:extLst>
                </a:gridCol>
              </a:tblGrid>
              <a:tr h="494937">
                <a:tc>
                  <a:txBody>
                    <a:bodyPr/>
                    <a:lstStyle/>
                    <a:p>
                      <a:r>
                        <a:rPr lang="en-NL" dirty="0"/>
                        <a:t>C2C Certified requirements</a:t>
                      </a:r>
                    </a:p>
                    <a:p>
                      <a:r>
                        <a:rPr lang="en-NL" dirty="0"/>
                        <a:t>SOCIAL FAIRNESS</a:t>
                      </a:r>
                    </a:p>
                  </a:txBody>
                  <a:tcPr>
                    <a:solidFill>
                      <a:srgbClr val="79366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EU Taxonomy</a:t>
                      </a:r>
                    </a:p>
                  </a:txBody>
                  <a:tcPr>
                    <a:solidFill>
                      <a:srgbClr val="793662"/>
                    </a:solidFill>
                  </a:tcPr>
                </a:tc>
                <a:extLst>
                  <a:ext uri="{0D108BD9-81ED-4DB2-BD59-A6C34878D82A}">
                    <a16:rowId xmlns:a16="http://schemas.microsoft.com/office/drawing/2014/main" val="1952119428"/>
                  </a:ext>
                </a:extLst>
              </a:tr>
              <a:tr h="370840">
                <a:tc>
                  <a:txBody>
                    <a:bodyPr/>
                    <a:lstStyle/>
                    <a:p>
                      <a:r>
                        <a:rPr lang="en-GB" sz="1200" b="1" dirty="0"/>
                        <a:t>8.1 Human Rights Policy</a:t>
                      </a:r>
                    </a:p>
                    <a:p>
                      <a:endParaRPr lang="en-GB" sz="1200" dirty="0"/>
                    </a:p>
                    <a:p>
                      <a:r>
                        <a:rPr lang="en-GB" sz="1200" b="1" dirty="0"/>
                        <a:t>8.2 Assessing Risks and Opportunities</a:t>
                      </a:r>
                    </a:p>
                    <a:p>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8.3 Monitor and Verify Performance </a:t>
                      </a:r>
                    </a:p>
                    <a:p>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8.4 Strategy for Policy Implementation </a:t>
                      </a:r>
                    </a:p>
                    <a:p>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8.5 Demonstrating Commitment</a:t>
                      </a:r>
                    </a:p>
                    <a:p>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8.6 Management Systems</a:t>
                      </a:r>
                    </a:p>
                    <a:p>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8.7 Grievance Mechanisms</a:t>
                      </a:r>
                    </a:p>
                    <a:p>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8.8 Positive Impact Project</a:t>
                      </a:r>
                    </a:p>
                    <a:p>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8.9 Transparency and Stakeholder Engagement</a:t>
                      </a:r>
                    </a:p>
                    <a:p>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8.10 Collaborating to Solve Social Issues</a:t>
                      </a:r>
                    </a:p>
                    <a:p>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8.11 Fostering a Culture of Social Fairness</a:t>
                      </a:r>
                    </a:p>
                    <a:p>
                      <a:endParaRPr lang="en-GB"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Multiple objectives can apply to this C2C Certified® requirement.</a:t>
                      </a:r>
                      <a:endParaRPr lang="en-GB" sz="1200" dirty="0"/>
                    </a:p>
                    <a:p>
                      <a:endParaRPr lang="en-GB" sz="1200" dirty="0"/>
                    </a:p>
                    <a:p>
                      <a:r>
                        <a:rPr lang="en-GB" sz="1200" dirty="0"/>
                        <a:t>The EU Taxonomy does not directly concern social sustainability actions. However, the Regulation integrates the "Social Guardrails" idea to ensure that contributing to environmentally sustainable economic activities does not lead to detrimental social sustainability trade-offs.</a:t>
                      </a:r>
                    </a:p>
                    <a:p>
                      <a:endParaRPr lang="en-GB" sz="1200" dirty="0"/>
                    </a:p>
                    <a:p>
                      <a:r>
                        <a:rPr lang="en-GB" sz="1200" dirty="0"/>
                        <a:t>The requirements set by C2C Certified® in this regard help ensure that companies that want to make disclosures under any sustainability objectives comply with the institute's social guardrails. </a:t>
                      </a:r>
                    </a:p>
                    <a:p>
                      <a:endParaRPr lang="en-GB" sz="1200" dirty="0"/>
                    </a:p>
                    <a:p>
                      <a:r>
                        <a:rPr lang="en-GB" sz="1200" dirty="0"/>
                        <a:t>It is important to note that compliance with the social guardrails is specifically assessed via the company's performance on criteria set on the following subjects: </a:t>
                      </a:r>
                    </a:p>
                    <a:p>
                      <a:pPr marL="171450" indent="-171450">
                        <a:buFontTx/>
                        <a:buChar char="-"/>
                      </a:pPr>
                      <a:r>
                        <a:rPr lang="en-GB" sz="1200" dirty="0"/>
                        <a:t>Human rights, including workers’ rights</a:t>
                      </a:r>
                    </a:p>
                    <a:p>
                      <a:pPr marL="171450" indent="-171450">
                        <a:buFontTx/>
                        <a:buChar char="-"/>
                      </a:pPr>
                      <a:r>
                        <a:rPr lang="en-GB" sz="1200" dirty="0"/>
                        <a:t>Bribery/corruption</a:t>
                      </a:r>
                    </a:p>
                    <a:p>
                      <a:pPr marL="171450" indent="-171450">
                        <a:buFontTx/>
                        <a:buChar char="-"/>
                      </a:pPr>
                      <a:r>
                        <a:rPr lang="en-GB" sz="1200" dirty="0"/>
                        <a:t>Taxation</a:t>
                      </a:r>
                    </a:p>
                    <a:p>
                      <a:pPr marL="171450" indent="-171450">
                        <a:buFontTx/>
                        <a:buChar char="-"/>
                      </a:pPr>
                      <a:r>
                        <a:rPr lang="en-GB" sz="1200" dirty="0"/>
                        <a:t>Fair competition. </a:t>
                      </a:r>
                    </a:p>
                    <a:p>
                      <a:pPr marL="171450" indent="-171450">
                        <a:buFontTx/>
                        <a:buChar cha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To ensure compliance, companies can refer to the online documents available </a:t>
                      </a:r>
                      <a:r>
                        <a:rPr lang="en-GB" sz="1200" dirty="0">
                          <a:hlinkClick r:id="rId2"/>
                        </a:rPr>
                        <a:t>on the dedicated page on the Institute's website </a:t>
                      </a:r>
                      <a:r>
                        <a:rPr lang="en-GB" sz="1200" dirty="0"/>
                        <a:t>which are comparing C2C Certified® requirements with the Corporate Sustainability Due Diligence Directive (CSDDD) and the Corporate Sustainability Reporting Directive (CSRD) respective requirements. Other relevant international standards to consider include: the Sustainable Finance Disclosure Regulation (SFDR), the OECD Guidelines for Multinational Enterprises, the UN Guiding Principles on Business and Human Rights, the Declaration of the International Labour Organisation on Fundamental Principles and Rights at Work, and the International Bill of Human Rights.</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14194643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7C158D6-561A-57A0-155C-88AE30920A2C}"/>
              </a:ext>
            </a:extLst>
          </p:cNvPr>
          <p:cNvSpPr>
            <a:spLocks noGrp="1"/>
          </p:cNvSpPr>
          <p:nvPr>
            <p:ph type="body" sz="quarter" idx="11"/>
          </p:nvPr>
        </p:nvSpPr>
        <p:spPr>
          <a:xfrm>
            <a:off x="1820453" y="6231359"/>
            <a:ext cx="3651105" cy="626641"/>
          </a:xfrm>
        </p:spPr>
        <p:txBody>
          <a:bodyPr/>
          <a:lstStyle/>
          <a:p>
            <a:endParaRPr lang="en-GB" dirty="0">
              <a:solidFill>
                <a:schemeClr val="tx2"/>
              </a:solidFill>
            </a:endParaRPr>
          </a:p>
        </p:txBody>
      </p:sp>
      <p:sp>
        <p:nvSpPr>
          <p:cNvPr id="5" name="Text Placeholder 3">
            <a:extLst>
              <a:ext uri="{FF2B5EF4-FFF2-40B4-BE49-F238E27FC236}">
                <a16:creationId xmlns:a16="http://schemas.microsoft.com/office/drawing/2014/main" id="{029A512B-56C9-5FE3-70CB-3A2851E11835}"/>
              </a:ext>
            </a:extLst>
          </p:cNvPr>
          <p:cNvSpPr txBox="1">
            <a:spLocks/>
          </p:cNvSpPr>
          <p:nvPr/>
        </p:nvSpPr>
        <p:spPr>
          <a:xfrm>
            <a:off x="968850" y="3429000"/>
            <a:ext cx="1703205" cy="218423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ircular Std Book" panose="020B0604020101020102" pitchFamily="34" charset="77"/>
                <a:ea typeface="+mn-ea"/>
                <a:cs typeface="Circular Std Book" panose="020B0604020101020102" pitchFamily="34" charset="77"/>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Circular Std Book" panose="020B0604020101020102" pitchFamily="34" charset="77"/>
                <a:ea typeface="+mn-ea"/>
                <a:cs typeface="Circular Std Book" panose="020B0604020101020102" pitchFamily="34" charset="77"/>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Circular Std Book" panose="020B0604020101020102" pitchFamily="34" charset="77"/>
                <a:ea typeface="+mn-ea"/>
                <a:cs typeface="Circular Std Book" panose="020B0604020101020102" pitchFamily="34" charset="77"/>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LinkedIn</a:t>
            </a:r>
          </a:p>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Instagram</a:t>
            </a:r>
          </a:p>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Twitter</a:t>
            </a:r>
            <a:endParaRPr lang="en-US" sz="1800" dirty="0">
              <a:solidFill>
                <a:schemeClr val="bg1"/>
              </a:solidFill>
            </a:endParaRPr>
          </a:p>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Newsletters</a:t>
            </a:r>
            <a:endParaRPr lang="en-US" sz="1800" dirty="0">
              <a:solidFill>
                <a:schemeClr val="bg1"/>
              </a:solidFill>
            </a:endParaRPr>
          </a:p>
          <a:p>
            <a:pPr>
              <a:lnSpc>
                <a:spcPct val="100000"/>
              </a:lnSpc>
              <a:spcBef>
                <a:spcPts val="400"/>
              </a:spcBef>
              <a:spcAft>
                <a:spcPts val="400"/>
              </a:spcAft>
            </a:pPr>
            <a:endParaRPr lang="en-US" sz="1600" b="1" dirty="0">
              <a:solidFill>
                <a:schemeClr val="accent1"/>
              </a:solidFill>
              <a:latin typeface="Circular Std Bold" panose="020B0604020101020102" pitchFamily="34" charset="77"/>
              <a:cs typeface="Circular Std Bold" panose="020B0604020101020102" pitchFamily="34" charset="77"/>
            </a:endParaRPr>
          </a:p>
        </p:txBody>
      </p:sp>
      <p:sp>
        <p:nvSpPr>
          <p:cNvPr id="9" name="TextBox 8">
            <a:extLst>
              <a:ext uri="{FF2B5EF4-FFF2-40B4-BE49-F238E27FC236}">
                <a16:creationId xmlns:a16="http://schemas.microsoft.com/office/drawing/2014/main" id="{B971C2FB-9269-6757-4806-E199ECF26FE1}"/>
              </a:ext>
            </a:extLst>
          </p:cNvPr>
          <p:cNvSpPr txBox="1"/>
          <p:nvPr/>
        </p:nvSpPr>
        <p:spPr>
          <a:xfrm>
            <a:off x="2672055" y="3429000"/>
            <a:ext cx="6121830" cy="1508105"/>
          </a:xfrm>
          <a:prstGeom prst="rect">
            <a:avLst/>
          </a:prstGeom>
          <a:noFill/>
        </p:spPr>
        <p:txBody>
          <a:bodyPr wrap="square">
            <a:spAutoFit/>
          </a:bodyPr>
          <a:lstStyle/>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a:t>
            </a:r>
            <a:r>
              <a:rPr lang="en-US" sz="1800" dirty="0" err="1">
                <a:solidFill>
                  <a:schemeClr val="bg1"/>
                </a:solidFill>
                <a:latin typeface="Circular Std Book" panose="020B0604020101020102" pitchFamily="34" charset="77"/>
                <a:cs typeface="Circular Std Book" panose="020B0604020101020102" pitchFamily="34" charset="77"/>
              </a:rPr>
              <a:t>CradletoCradleProductsInnovationInstitute</a:t>
            </a:r>
            <a:endParaRPr lang="en-US" sz="1800" dirty="0">
              <a:solidFill>
                <a:schemeClr val="bg1"/>
              </a:solidFill>
              <a:latin typeface="Circular Std Book" panose="020B0604020101020102" pitchFamily="34" charset="77"/>
              <a:cs typeface="Circular Std Book" panose="020B0604020101020102" pitchFamily="34" charset="77"/>
            </a:endParaRPr>
          </a:p>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@c2ccertified</a:t>
            </a:r>
          </a:p>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@c2ccertified</a:t>
            </a:r>
          </a:p>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c2ccertified.org/subscribe</a:t>
            </a:r>
          </a:p>
        </p:txBody>
      </p:sp>
    </p:spTree>
    <p:extLst>
      <p:ext uri="{BB962C8B-B14F-4D97-AF65-F5344CB8AC3E}">
        <p14:creationId xmlns:p14="http://schemas.microsoft.com/office/powerpoint/2010/main" val="2377486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B1248-406B-DD7C-EE1A-651DA44C70BB}"/>
              </a:ext>
            </a:extLst>
          </p:cNvPr>
          <p:cNvSpPr>
            <a:spLocks noGrp="1"/>
          </p:cNvSpPr>
          <p:nvPr>
            <p:ph type="title"/>
          </p:nvPr>
        </p:nvSpPr>
        <p:spPr/>
        <p:txBody>
          <a:bodyPr/>
          <a:lstStyle/>
          <a:p>
            <a:r>
              <a:rPr lang="en-NL" dirty="0"/>
              <a:t>The scope &amp; timeline</a:t>
            </a:r>
          </a:p>
        </p:txBody>
      </p:sp>
      <p:sp>
        <p:nvSpPr>
          <p:cNvPr id="3" name="Slide Number Placeholder 2">
            <a:extLst>
              <a:ext uri="{FF2B5EF4-FFF2-40B4-BE49-F238E27FC236}">
                <a16:creationId xmlns:a16="http://schemas.microsoft.com/office/drawing/2014/main" id="{4365A8C4-005D-B639-14CD-CCDB8E14A2FD}"/>
              </a:ext>
            </a:extLst>
          </p:cNvPr>
          <p:cNvSpPr>
            <a:spLocks noGrp="1"/>
          </p:cNvSpPr>
          <p:nvPr>
            <p:ph type="sldNum" idx="12"/>
          </p:nvPr>
        </p:nvSpPr>
        <p:spPr>
          <a:xfrm>
            <a:off x="11700435" y="6356349"/>
            <a:ext cx="389573" cy="3651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1pPr>
            <a:lvl2pPr marL="0" marR="0" lvl="1"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2pPr>
            <a:lvl3pPr marL="0" marR="0" lvl="2"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3pPr>
            <a:lvl4pPr marL="0" marR="0" lvl="3"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4pPr>
            <a:lvl5pPr marL="0" marR="0" lvl="4"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5pPr>
            <a:lvl6pPr marL="0" marR="0" lvl="5"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6pPr>
            <a:lvl7pPr marL="0" marR="0" lvl="6"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7pPr>
            <a:lvl8pPr marL="0" marR="0" lvl="7"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8pPr>
            <a:lvl9pPr marL="0" marR="0" lvl="8"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smtClean="0"/>
              <a:pPr marL="0" lvl="0" indent="0" algn="ctr" rtl="0">
                <a:spcBef>
                  <a:spcPts val="0"/>
                </a:spcBef>
                <a:spcAft>
                  <a:spcPts val="0"/>
                </a:spcAft>
                <a:buNone/>
              </a:pPr>
              <a:t>9</a:t>
            </a:fld>
            <a:endParaRPr lang="en-US"/>
          </a:p>
        </p:txBody>
      </p:sp>
      <p:cxnSp>
        <p:nvCxnSpPr>
          <p:cNvPr id="5" name="Straight Arrow Connector 4">
            <a:extLst>
              <a:ext uri="{FF2B5EF4-FFF2-40B4-BE49-F238E27FC236}">
                <a16:creationId xmlns:a16="http://schemas.microsoft.com/office/drawing/2014/main" id="{A41A239F-545A-197D-8103-40851641E199}"/>
              </a:ext>
            </a:extLst>
          </p:cNvPr>
          <p:cNvCxnSpPr>
            <a:cxnSpLocks/>
          </p:cNvCxnSpPr>
          <p:nvPr/>
        </p:nvCxnSpPr>
        <p:spPr>
          <a:xfrm>
            <a:off x="778074" y="4159389"/>
            <a:ext cx="1105702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7927ACB5-C8EB-C9B8-1B1B-07CD88704A94}"/>
              </a:ext>
            </a:extLst>
          </p:cNvPr>
          <p:cNvSpPr/>
          <p:nvPr/>
        </p:nvSpPr>
        <p:spPr>
          <a:xfrm>
            <a:off x="8337981" y="4069534"/>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8" name="TextBox 7">
            <a:extLst>
              <a:ext uri="{FF2B5EF4-FFF2-40B4-BE49-F238E27FC236}">
                <a16:creationId xmlns:a16="http://schemas.microsoft.com/office/drawing/2014/main" id="{B0F3FE2D-E1D9-6627-0F2B-DD77514EE7ED}"/>
              </a:ext>
            </a:extLst>
          </p:cNvPr>
          <p:cNvSpPr txBox="1"/>
          <p:nvPr/>
        </p:nvSpPr>
        <p:spPr>
          <a:xfrm>
            <a:off x="4588766" y="4670988"/>
            <a:ext cx="3012376" cy="984885"/>
          </a:xfrm>
          <a:prstGeom prst="rect">
            <a:avLst/>
          </a:prstGeom>
          <a:noFill/>
        </p:spPr>
        <p:txBody>
          <a:bodyPr wrap="square" rtlCol="0">
            <a:spAutoFit/>
          </a:bodyPr>
          <a:lstStyle/>
          <a:p>
            <a:pPr algn="ctr"/>
            <a:r>
              <a:rPr lang="en-GB" sz="1400" dirty="0">
                <a:solidFill>
                  <a:schemeClr val="accent1"/>
                </a:solidFill>
                <a:latin typeface="Circular Std Book" panose="020B0604020101020102" pitchFamily="34" charset="77"/>
                <a:cs typeface="Circular Std Book" panose="020B0604020101020102" pitchFamily="34" charset="77"/>
              </a:rPr>
              <a:t>Reporting expanded to additional environmental objectives. </a:t>
            </a:r>
          </a:p>
          <a:p>
            <a:endParaRPr lang="en-NL" sz="1400" dirty="0">
              <a:solidFill>
                <a:schemeClr val="accent1"/>
              </a:solidFill>
              <a:latin typeface="Circular Std Book" panose="020B0604020101020102" pitchFamily="34" charset="77"/>
              <a:cs typeface="Circular Std Book" panose="020B0604020101020102" pitchFamily="34" charset="77"/>
            </a:endParaRPr>
          </a:p>
          <a:p>
            <a:pPr algn="ctr"/>
            <a:endParaRPr lang="en-NL" sz="1600" dirty="0">
              <a:solidFill>
                <a:schemeClr val="accent1"/>
              </a:solidFill>
              <a:latin typeface="Circular Std Book" panose="020B0604020101020102" pitchFamily="34" charset="77"/>
              <a:cs typeface="Circular Std Book" panose="020B0604020101020102" pitchFamily="34" charset="77"/>
            </a:endParaRPr>
          </a:p>
        </p:txBody>
      </p:sp>
      <p:sp>
        <p:nvSpPr>
          <p:cNvPr id="10" name="Oval 9">
            <a:extLst>
              <a:ext uri="{FF2B5EF4-FFF2-40B4-BE49-F238E27FC236}">
                <a16:creationId xmlns:a16="http://schemas.microsoft.com/office/drawing/2014/main" id="{022D257C-0247-BB25-5D06-A1143572FA4E}"/>
              </a:ext>
            </a:extLst>
          </p:cNvPr>
          <p:cNvSpPr/>
          <p:nvPr/>
        </p:nvSpPr>
        <p:spPr>
          <a:xfrm>
            <a:off x="6016332" y="4072640"/>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4" name="Oval 3">
            <a:extLst>
              <a:ext uri="{FF2B5EF4-FFF2-40B4-BE49-F238E27FC236}">
                <a16:creationId xmlns:a16="http://schemas.microsoft.com/office/drawing/2014/main" id="{F42E99DD-0D28-60A8-0EED-57A4109EB34B}"/>
              </a:ext>
            </a:extLst>
          </p:cNvPr>
          <p:cNvSpPr/>
          <p:nvPr/>
        </p:nvSpPr>
        <p:spPr>
          <a:xfrm>
            <a:off x="3711784" y="4082397"/>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TextBox 5">
            <a:extLst>
              <a:ext uri="{FF2B5EF4-FFF2-40B4-BE49-F238E27FC236}">
                <a16:creationId xmlns:a16="http://schemas.microsoft.com/office/drawing/2014/main" id="{57272C37-238E-3927-B549-BBA0CD885908}"/>
              </a:ext>
            </a:extLst>
          </p:cNvPr>
          <p:cNvSpPr txBox="1"/>
          <p:nvPr/>
        </p:nvSpPr>
        <p:spPr>
          <a:xfrm>
            <a:off x="2512527" y="4335504"/>
            <a:ext cx="2557848" cy="707886"/>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 </a:t>
            </a:r>
          </a:p>
          <a:p>
            <a:pPr algn="ctr"/>
            <a:r>
              <a:rPr lang="en-NL" sz="2000" dirty="0">
                <a:solidFill>
                  <a:schemeClr val="tx2"/>
                </a:solidFill>
                <a:latin typeface="Circular Std Book" panose="020B0604020101020102" pitchFamily="34" charset="77"/>
                <a:cs typeface="Circular Std Book" panose="020B0604020101020102" pitchFamily="34" charset="77"/>
              </a:rPr>
              <a:t>2022</a:t>
            </a:r>
          </a:p>
        </p:txBody>
      </p:sp>
      <p:sp>
        <p:nvSpPr>
          <p:cNvPr id="14" name="TextBox 13">
            <a:extLst>
              <a:ext uri="{FF2B5EF4-FFF2-40B4-BE49-F238E27FC236}">
                <a16:creationId xmlns:a16="http://schemas.microsoft.com/office/drawing/2014/main" id="{9EE255D1-9AB5-315C-C06D-2863B9408EC6}"/>
              </a:ext>
            </a:extLst>
          </p:cNvPr>
          <p:cNvSpPr txBox="1"/>
          <p:nvPr/>
        </p:nvSpPr>
        <p:spPr>
          <a:xfrm>
            <a:off x="2459215" y="2582864"/>
            <a:ext cx="2664471" cy="1169551"/>
          </a:xfrm>
          <a:prstGeom prst="rect">
            <a:avLst/>
          </a:prstGeom>
          <a:noFill/>
        </p:spPr>
        <p:txBody>
          <a:bodyPr wrap="square" rtlCol="0">
            <a:spAutoFit/>
          </a:bodyPr>
          <a:lstStyle/>
          <a:p>
            <a:pPr algn="ctr"/>
            <a:r>
              <a:rPr lang="en-GB" sz="1400" dirty="0">
                <a:solidFill>
                  <a:schemeClr val="accent1"/>
                </a:solidFill>
                <a:latin typeface="Circular Std Book" panose="020B0604020101020102" pitchFamily="34" charset="77"/>
                <a:cs typeface="Circular Std Book" panose="020B0604020101020102" pitchFamily="34" charset="77"/>
              </a:rPr>
              <a:t>Non-financial entities start reporting on their eligibility and alignment for the previous calendar year. </a:t>
            </a:r>
          </a:p>
          <a:p>
            <a:endParaRPr lang="en-NL" sz="1400" dirty="0">
              <a:solidFill>
                <a:schemeClr val="accent1"/>
              </a:solidFill>
              <a:latin typeface="Circular Std Book" panose="020B0604020101020102" pitchFamily="34" charset="77"/>
              <a:cs typeface="Circular Std Book" panose="020B0604020101020102" pitchFamily="34" charset="77"/>
            </a:endParaRPr>
          </a:p>
        </p:txBody>
      </p:sp>
      <p:sp>
        <p:nvSpPr>
          <p:cNvPr id="18" name="TextBox 17">
            <a:extLst>
              <a:ext uri="{FF2B5EF4-FFF2-40B4-BE49-F238E27FC236}">
                <a16:creationId xmlns:a16="http://schemas.microsoft.com/office/drawing/2014/main" id="{517F15D1-90D0-6177-4138-9831DED68A2E}"/>
              </a:ext>
            </a:extLst>
          </p:cNvPr>
          <p:cNvSpPr txBox="1"/>
          <p:nvPr/>
        </p:nvSpPr>
        <p:spPr>
          <a:xfrm>
            <a:off x="4816030" y="3200580"/>
            <a:ext cx="2557848" cy="400110"/>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 202</a:t>
            </a:r>
            <a:r>
              <a:rPr lang="en-GB" sz="2000" dirty="0">
                <a:solidFill>
                  <a:schemeClr val="tx2"/>
                </a:solidFill>
                <a:latin typeface="Circular Std Book" panose="020B0604020101020102" pitchFamily="34" charset="77"/>
                <a:cs typeface="Circular Std Book" panose="020B0604020101020102" pitchFamily="34" charset="77"/>
              </a:rPr>
              <a:t>4</a:t>
            </a:r>
            <a:endParaRPr lang="en-NL" sz="2000" dirty="0">
              <a:solidFill>
                <a:schemeClr val="tx2"/>
              </a:solidFill>
              <a:latin typeface="Circular Std Book" panose="020B0604020101020102" pitchFamily="34" charset="77"/>
              <a:cs typeface="Circular Std Book" panose="020B0604020101020102" pitchFamily="34" charset="77"/>
            </a:endParaRPr>
          </a:p>
        </p:txBody>
      </p:sp>
      <p:sp>
        <p:nvSpPr>
          <p:cNvPr id="20" name="TextBox 19">
            <a:extLst>
              <a:ext uri="{FF2B5EF4-FFF2-40B4-BE49-F238E27FC236}">
                <a16:creationId xmlns:a16="http://schemas.microsoft.com/office/drawing/2014/main" id="{9697BD65-52EA-B84F-01F6-85EDB6E60B87}"/>
              </a:ext>
            </a:extLst>
          </p:cNvPr>
          <p:cNvSpPr txBox="1"/>
          <p:nvPr/>
        </p:nvSpPr>
        <p:spPr>
          <a:xfrm>
            <a:off x="7138725" y="4643280"/>
            <a:ext cx="2557848" cy="400110"/>
          </a:xfrm>
          <a:prstGeom prst="rect">
            <a:avLst/>
          </a:prstGeom>
          <a:noFill/>
        </p:spPr>
        <p:txBody>
          <a:bodyPr wrap="square" rtlCol="0">
            <a:spAutoFit/>
          </a:bodyPr>
          <a:lstStyle/>
          <a:p>
            <a:pPr algn="ctr"/>
            <a:r>
              <a:rPr lang="en-US" sz="2000" dirty="0">
                <a:solidFill>
                  <a:schemeClr val="tx2"/>
                </a:solidFill>
                <a:latin typeface="Circular Std Book" panose="020B0604020101020102" pitchFamily="34" charset="77"/>
                <a:cs typeface="Circular Std Book" panose="020B0604020101020102" pitchFamily="34" charset="77"/>
              </a:rPr>
              <a:t>2026</a:t>
            </a:r>
            <a:endParaRPr lang="en-NL" sz="2000" dirty="0">
              <a:solidFill>
                <a:schemeClr val="tx2"/>
              </a:solidFill>
              <a:latin typeface="Circular Std Book" panose="020B0604020101020102" pitchFamily="34" charset="77"/>
              <a:cs typeface="Circular Std Book" panose="020B0604020101020102" pitchFamily="34" charset="77"/>
            </a:endParaRPr>
          </a:p>
        </p:txBody>
      </p:sp>
      <p:sp>
        <p:nvSpPr>
          <p:cNvPr id="24" name="TextBox 23">
            <a:extLst>
              <a:ext uri="{FF2B5EF4-FFF2-40B4-BE49-F238E27FC236}">
                <a16:creationId xmlns:a16="http://schemas.microsoft.com/office/drawing/2014/main" id="{5EB181EE-79D0-4959-38C2-A895FE78CA76}"/>
              </a:ext>
            </a:extLst>
          </p:cNvPr>
          <p:cNvSpPr txBox="1"/>
          <p:nvPr/>
        </p:nvSpPr>
        <p:spPr>
          <a:xfrm>
            <a:off x="6931366" y="2585027"/>
            <a:ext cx="2972566" cy="1631216"/>
          </a:xfrm>
          <a:prstGeom prst="rect">
            <a:avLst/>
          </a:prstGeom>
          <a:noFill/>
        </p:spPr>
        <p:txBody>
          <a:bodyPr wrap="square" rtlCol="0">
            <a:spAutoFit/>
          </a:bodyPr>
          <a:lstStyle/>
          <a:p>
            <a:pPr algn="ctr"/>
            <a:r>
              <a:rPr lang="en-GB" sz="1400" dirty="0">
                <a:solidFill>
                  <a:schemeClr val="accent1"/>
                </a:solidFill>
                <a:latin typeface="Circular Std Book" panose="020B0604020101020102" pitchFamily="34" charset="77"/>
                <a:cs typeface="Circular Std Book" panose="020B0604020101020102" pitchFamily="34" charset="77"/>
              </a:rPr>
              <a:t>The scope of the EU Taxonomy reporting requirements expands to include large companies in scope of the Corporate Sustainability Reporting Directive.</a:t>
            </a:r>
            <a:endParaRPr lang="en-NL" sz="1400" dirty="0">
              <a:solidFill>
                <a:schemeClr val="accent1"/>
              </a:solidFill>
              <a:latin typeface="Circular Std Book" panose="020B0604020101020102" pitchFamily="34" charset="77"/>
              <a:cs typeface="Circular Std Book" panose="020B0604020101020102" pitchFamily="34" charset="77"/>
            </a:endParaRPr>
          </a:p>
          <a:p>
            <a:endParaRPr lang="en-NL" sz="1400" dirty="0">
              <a:solidFill>
                <a:schemeClr val="accent1"/>
              </a:solidFill>
              <a:latin typeface="Circular Std Book" panose="020B0604020101020102" pitchFamily="34" charset="77"/>
              <a:cs typeface="Circular Std Book" panose="020B0604020101020102" pitchFamily="34" charset="77"/>
            </a:endParaRPr>
          </a:p>
          <a:p>
            <a:pPr algn="ctr"/>
            <a:endParaRPr lang="en-NL" sz="1600" dirty="0">
              <a:solidFill>
                <a:schemeClr val="accent1"/>
              </a:solidFill>
              <a:latin typeface="Circular Std Book" panose="020B0604020101020102" pitchFamily="34" charset="77"/>
              <a:cs typeface="Circular Std Book" panose="020B0604020101020102" pitchFamily="34" charset="77"/>
            </a:endParaRPr>
          </a:p>
        </p:txBody>
      </p:sp>
      <p:sp>
        <p:nvSpPr>
          <p:cNvPr id="9" name="Oval 8">
            <a:extLst>
              <a:ext uri="{FF2B5EF4-FFF2-40B4-BE49-F238E27FC236}">
                <a16:creationId xmlns:a16="http://schemas.microsoft.com/office/drawing/2014/main" id="{3238CD70-9734-B788-7680-58176D33D1A9}"/>
              </a:ext>
            </a:extLst>
          </p:cNvPr>
          <p:cNvSpPr/>
          <p:nvPr/>
        </p:nvSpPr>
        <p:spPr>
          <a:xfrm>
            <a:off x="1418996" y="4079860"/>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1" name="TextBox 10">
            <a:extLst>
              <a:ext uri="{FF2B5EF4-FFF2-40B4-BE49-F238E27FC236}">
                <a16:creationId xmlns:a16="http://schemas.microsoft.com/office/drawing/2014/main" id="{91B1A9B3-511A-6FD1-16B5-F389B6187F8F}"/>
              </a:ext>
            </a:extLst>
          </p:cNvPr>
          <p:cNvSpPr txBox="1"/>
          <p:nvPr/>
        </p:nvSpPr>
        <p:spPr>
          <a:xfrm>
            <a:off x="219740" y="2890362"/>
            <a:ext cx="2557848" cy="707886"/>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 </a:t>
            </a:r>
          </a:p>
          <a:p>
            <a:pPr algn="ctr"/>
            <a:r>
              <a:rPr lang="en-NL" sz="2000" dirty="0">
                <a:solidFill>
                  <a:schemeClr val="tx2"/>
                </a:solidFill>
                <a:latin typeface="Circular Std Book" panose="020B0604020101020102" pitchFamily="34" charset="77"/>
                <a:cs typeface="Circular Std Book" panose="020B0604020101020102" pitchFamily="34" charset="77"/>
              </a:rPr>
              <a:t>2020</a:t>
            </a:r>
          </a:p>
        </p:txBody>
      </p:sp>
      <p:sp>
        <p:nvSpPr>
          <p:cNvPr id="12" name="TextBox 11">
            <a:extLst>
              <a:ext uri="{FF2B5EF4-FFF2-40B4-BE49-F238E27FC236}">
                <a16:creationId xmlns:a16="http://schemas.microsoft.com/office/drawing/2014/main" id="{4C89FDEE-B189-CA8F-7FDC-715C7708A5B2}"/>
              </a:ext>
            </a:extLst>
          </p:cNvPr>
          <p:cNvSpPr txBox="1"/>
          <p:nvPr/>
        </p:nvSpPr>
        <p:spPr>
          <a:xfrm>
            <a:off x="166428" y="4566364"/>
            <a:ext cx="2664471" cy="1169551"/>
          </a:xfrm>
          <a:prstGeom prst="rect">
            <a:avLst/>
          </a:prstGeom>
          <a:noFill/>
        </p:spPr>
        <p:txBody>
          <a:bodyPr wrap="square" rtlCol="0">
            <a:spAutoFit/>
          </a:bodyPr>
          <a:lstStyle/>
          <a:p>
            <a:pPr algn="ctr"/>
            <a:r>
              <a:rPr lang="en-GB" sz="1400" dirty="0">
                <a:solidFill>
                  <a:schemeClr val="accent1"/>
                </a:solidFill>
                <a:latin typeface="Circular Std Book" panose="020B0604020101020102" pitchFamily="34" charset="77"/>
                <a:cs typeface="Circular Std Book" panose="020B0604020101020102" pitchFamily="34" charset="77"/>
              </a:rPr>
              <a:t>The Taxonomy Regulation was published in the Official Journal of the European Union and entered into force.</a:t>
            </a:r>
          </a:p>
          <a:p>
            <a:endParaRPr lang="en-NL" sz="1400" dirty="0">
              <a:solidFill>
                <a:schemeClr val="accent1"/>
              </a:solidFill>
              <a:latin typeface="Circular Std Book" panose="020B0604020101020102" pitchFamily="34" charset="77"/>
              <a:cs typeface="Circular Std Book" panose="020B0604020101020102" pitchFamily="34" charset="77"/>
            </a:endParaRPr>
          </a:p>
        </p:txBody>
      </p:sp>
      <p:sp>
        <p:nvSpPr>
          <p:cNvPr id="13" name="TextBox 12">
            <a:extLst>
              <a:ext uri="{FF2B5EF4-FFF2-40B4-BE49-F238E27FC236}">
                <a16:creationId xmlns:a16="http://schemas.microsoft.com/office/drawing/2014/main" id="{70DD93EF-0AE6-3286-8871-442EA2BE0C3E}"/>
              </a:ext>
            </a:extLst>
          </p:cNvPr>
          <p:cNvSpPr txBox="1"/>
          <p:nvPr/>
        </p:nvSpPr>
        <p:spPr>
          <a:xfrm>
            <a:off x="9154670" y="4658696"/>
            <a:ext cx="2740551" cy="984885"/>
          </a:xfrm>
          <a:prstGeom prst="rect">
            <a:avLst/>
          </a:prstGeom>
          <a:noFill/>
        </p:spPr>
        <p:txBody>
          <a:bodyPr wrap="square" rtlCol="0">
            <a:spAutoFit/>
          </a:bodyPr>
          <a:lstStyle/>
          <a:p>
            <a:pPr algn="ctr"/>
            <a:r>
              <a:rPr lang="en-GB" sz="1400" dirty="0">
                <a:solidFill>
                  <a:schemeClr val="accent1"/>
                </a:solidFill>
                <a:latin typeface="Circular Std Book" panose="020B0604020101020102" pitchFamily="34" charset="77"/>
                <a:cs typeface="Circular Std Book" panose="020B0604020101020102" pitchFamily="34" charset="77"/>
              </a:rPr>
              <a:t>Reporting expanded to listed SMEs.</a:t>
            </a:r>
          </a:p>
          <a:p>
            <a:endParaRPr lang="en-NL" sz="1400" dirty="0">
              <a:solidFill>
                <a:schemeClr val="accent1"/>
              </a:solidFill>
              <a:latin typeface="Circular Std Book" panose="020B0604020101020102" pitchFamily="34" charset="77"/>
              <a:cs typeface="Circular Std Book" panose="020B0604020101020102" pitchFamily="34" charset="77"/>
            </a:endParaRPr>
          </a:p>
          <a:p>
            <a:pPr algn="ctr"/>
            <a:endParaRPr lang="en-NL" sz="1600" dirty="0">
              <a:solidFill>
                <a:schemeClr val="accent1"/>
              </a:solidFill>
              <a:latin typeface="Circular Std Book" panose="020B0604020101020102" pitchFamily="34" charset="77"/>
              <a:cs typeface="Circular Std Book" panose="020B0604020101020102" pitchFamily="34" charset="77"/>
            </a:endParaRPr>
          </a:p>
        </p:txBody>
      </p:sp>
      <p:sp>
        <p:nvSpPr>
          <p:cNvPr id="15" name="Oval 14">
            <a:extLst>
              <a:ext uri="{FF2B5EF4-FFF2-40B4-BE49-F238E27FC236}">
                <a16:creationId xmlns:a16="http://schemas.microsoft.com/office/drawing/2014/main" id="{E161194D-2A9C-68A4-165B-16E4938142EB}"/>
              </a:ext>
            </a:extLst>
          </p:cNvPr>
          <p:cNvSpPr/>
          <p:nvPr/>
        </p:nvSpPr>
        <p:spPr>
          <a:xfrm>
            <a:off x="10387450" y="4061865"/>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6" name="TextBox 15">
            <a:extLst>
              <a:ext uri="{FF2B5EF4-FFF2-40B4-BE49-F238E27FC236}">
                <a16:creationId xmlns:a16="http://schemas.microsoft.com/office/drawing/2014/main" id="{3EB10E33-2E37-C2F1-CC59-E32371C82741}"/>
              </a:ext>
            </a:extLst>
          </p:cNvPr>
          <p:cNvSpPr txBox="1"/>
          <p:nvPr/>
        </p:nvSpPr>
        <p:spPr>
          <a:xfrm>
            <a:off x="9187148" y="3189805"/>
            <a:ext cx="2557848" cy="400110"/>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 202</a:t>
            </a:r>
            <a:r>
              <a:rPr lang="en-GB" sz="2000" dirty="0">
                <a:solidFill>
                  <a:schemeClr val="tx2"/>
                </a:solidFill>
                <a:latin typeface="Circular Std Book" panose="020B0604020101020102" pitchFamily="34" charset="77"/>
                <a:cs typeface="Circular Std Book" panose="020B0604020101020102" pitchFamily="34" charset="77"/>
              </a:rPr>
              <a:t>7</a:t>
            </a:r>
            <a:endParaRPr lang="en-NL" sz="2000" dirty="0">
              <a:solidFill>
                <a:schemeClr val="tx2"/>
              </a:solidFill>
              <a:latin typeface="Circular Std Book" panose="020B0604020101020102" pitchFamily="34" charset="77"/>
              <a:cs typeface="Circular Std Book" panose="020B0604020101020102" pitchFamily="34" charset="77"/>
            </a:endParaRPr>
          </a:p>
        </p:txBody>
      </p:sp>
    </p:spTree>
    <p:extLst>
      <p:ext uri="{BB962C8B-B14F-4D97-AF65-F5344CB8AC3E}">
        <p14:creationId xmlns:p14="http://schemas.microsoft.com/office/powerpoint/2010/main" val="3348661233"/>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C2CPII Brand Identity 2021">
      <a:dk1>
        <a:srgbClr val="4B4B4B"/>
      </a:dk1>
      <a:lt1>
        <a:srgbClr val="FFFFFF"/>
      </a:lt1>
      <a:dk2>
        <a:srgbClr val="00C16D"/>
      </a:dk2>
      <a:lt2>
        <a:srgbClr val="E7E6E6"/>
      </a:lt2>
      <a:accent1>
        <a:srgbClr val="0E007F"/>
      </a:accent1>
      <a:accent2>
        <a:srgbClr val="00C16D"/>
      </a:accent2>
      <a:accent3>
        <a:srgbClr val="4B4B4B"/>
      </a:accent3>
      <a:accent4>
        <a:srgbClr val="F90038"/>
      </a:accent4>
      <a:accent5>
        <a:srgbClr val="FF8300"/>
      </a:accent5>
      <a:accent6>
        <a:srgbClr val="F90038"/>
      </a:accent6>
      <a:hlink>
        <a:srgbClr val="00C16D"/>
      </a:hlink>
      <a:folHlink>
        <a:srgbClr val="0E007F"/>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ts val="8800"/>
          </a:lnSpc>
          <a:defRPr sz="8000" b="1" dirty="0" smtClean="0">
            <a:solidFill>
              <a:schemeClr val="accent1"/>
            </a:solidFill>
            <a:latin typeface="Circular Std Black" panose="020B0604020101020102" pitchFamily="34" charset="77"/>
            <a:cs typeface="Circular Std Black" panose="020B0604020101020102" pitchFamily="34" charset="77"/>
          </a:defRPr>
        </a:defPPr>
      </a:lstStyle>
    </a:txDef>
  </a:objectDefaults>
  <a:extraClrSchemeLst/>
  <a:extLst>
    <a:ext uri="{05A4C25C-085E-4340-85A3-A5531E510DB2}">
      <thm15:themeFamily xmlns:thm15="http://schemas.microsoft.com/office/thememl/2012/main" name="C2CPII Template_2022" id="{9C9EAB88-29AD-744A-8D78-148BADFDF6BB}" vid="{18365C2D-1B65-F645-8AC4-BE5AC6CEA0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70148</TotalTime>
  <Words>30272</Words>
  <Application>Microsoft Macintosh PowerPoint</Application>
  <PresentationFormat>Widescreen</PresentationFormat>
  <Paragraphs>1884</Paragraphs>
  <Slides>89</Slides>
  <Notes>39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89</vt:i4>
      </vt:variant>
    </vt:vector>
  </HeadingPairs>
  <TitlesOfParts>
    <vt:vector size="100" baseType="lpstr">
      <vt:lpstr>Arial</vt:lpstr>
      <vt:lpstr>Avenir</vt:lpstr>
      <vt:lpstr>Calibri</vt:lpstr>
      <vt:lpstr>Circular Std Black</vt:lpstr>
      <vt:lpstr>Circular Std Bold</vt:lpstr>
      <vt:lpstr>Circular Std Book</vt:lpstr>
      <vt:lpstr>Circular Std Book Italic</vt:lpstr>
      <vt:lpstr>Conv_Akk_Pro</vt:lpstr>
      <vt:lpstr>NordeaSansSmall</vt:lpstr>
      <vt:lpstr>Wingdings</vt:lpstr>
      <vt:lpstr>Office Theme</vt:lpstr>
      <vt:lpstr>Comply with the EU Taxonomy with Cradle to  Cradle Certified®  </vt:lpstr>
      <vt:lpstr>General remarks</vt:lpstr>
      <vt:lpstr>Six climate and environmental objectives</vt:lpstr>
      <vt:lpstr>How do you navigate the EU Taxonomy?</vt:lpstr>
      <vt:lpstr>PowerPoint Presentation</vt:lpstr>
      <vt:lpstr>PowerPoint Presentation</vt:lpstr>
      <vt:lpstr>PowerPoint Presentation</vt:lpstr>
      <vt:lpstr>PowerPoint Presentation</vt:lpstr>
      <vt:lpstr>The scope &amp; timeline</vt:lpstr>
      <vt:lpstr>This document explains in detail how C2C Certified® can act as a supportive tool to meet key EU Taxonomy requirements. </vt:lpstr>
      <vt:lpstr>C2C Certified® as a supportive tool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Williams</dc:creator>
  <cp:lastModifiedBy>Lucie Ladigue</cp:lastModifiedBy>
  <cp:revision>2138</cp:revision>
  <cp:lastPrinted>2019-05-14T15:04:38Z</cp:lastPrinted>
  <dcterms:created xsi:type="dcterms:W3CDTF">2019-04-15T13:25:14Z</dcterms:created>
  <dcterms:modified xsi:type="dcterms:W3CDTF">2025-04-04T01:41:00Z</dcterms:modified>
</cp:coreProperties>
</file>