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7"/>
  </p:notesMasterIdLst>
  <p:handoutMasterIdLst>
    <p:handoutMasterId r:id="rId28"/>
  </p:handoutMasterIdLst>
  <p:sldIdLst>
    <p:sldId id="2145703724" r:id="rId2"/>
    <p:sldId id="2145704472" r:id="rId3"/>
    <p:sldId id="2145704471" r:id="rId4"/>
    <p:sldId id="2145704435" r:id="rId5"/>
    <p:sldId id="2145704432" r:id="rId6"/>
    <p:sldId id="2145704428" r:id="rId7"/>
    <p:sldId id="2145704454" r:id="rId8"/>
    <p:sldId id="2145704484" r:id="rId9"/>
    <p:sldId id="266" r:id="rId10"/>
    <p:sldId id="2145704406" r:id="rId11"/>
    <p:sldId id="2145704455" r:id="rId12"/>
    <p:sldId id="2145703761" r:id="rId13"/>
    <p:sldId id="2145703760" r:id="rId14"/>
    <p:sldId id="2145704418" r:id="rId15"/>
    <p:sldId id="2145703762" r:id="rId16"/>
    <p:sldId id="2145704422" r:id="rId17"/>
    <p:sldId id="2145704430" r:id="rId18"/>
    <p:sldId id="2145703736" r:id="rId19"/>
    <p:sldId id="2145703742" r:id="rId20"/>
    <p:sldId id="2145703737" r:id="rId21"/>
    <p:sldId id="2145704424" r:id="rId22"/>
    <p:sldId id="2145704427" r:id="rId23"/>
    <p:sldId id="2145703772" r:id="rId24"/>
    <p:sldId id="2145703773" r:id="rId25"/>
    <p:sldId id="2145704469" r:id="rId2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795" userDrawn="1">
          <p15:clr>
            <a:srgbClr val="A4A3A4"/>
          </p15:clr>
        </p15:guide>
        <p15:guide id="4" pos="5768" userDrawn="1">
          <p15:clr>
            <a:srgbClr val="A4A3A4"/>
          </p15:clr>
        </p15:guide>
        <p15:guide id="10" orient="horz" pos="2160" userDrawn="1">
          <p15:clr>
            <a:srgbClr val="A4A3A4"/>
          </p15:clr>
        </p15:guide>
        <p15:guide id="11" pos="1935" userDrawn="1">
          <p15:clr>
            <a:srgbClr val="A4A3A4"/>
          </p15:clr>
        </p15:guide>
        <p15:guide id="14" orient="horz" pos="333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57E602-7E73-A68B-CDC9-56E030B28760}" name="Angela Antolini" initials="AA" userId="S::aantolini@c2ccertified.org::15a826aa-c2bf-4b4a-824d-aa49ef0655e0" providerId="AD"/>
  <p188:author id="{DFA5C5FE-AB31-0665-647D-909AD5754C79}" name="Guest User" initials="GU" userId="S::urn:spo:anon#24f8c411f3c3c013e2941a243eae14a859e304bbe976cf6b75501a8ea35792e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 initials="" lastIdx="2" clrIdx="0"/>
  <p:cmAuthor id="2" name="Nikki Kelderman" initials="NK" lastIdx="40" clrIdx="1">
    <p:extLst>
      <p:ext uri="{19B8F6BF-5375-455C-9EA6-DF929625EA0E}">
        <p15:presenceInfo xmlns:p15="http://schemas.microsoft.com/office/powerpoint/2012/main" userId="Nikki Kelderman" providerId="None"/>
      </p:ext>
    </p:extLst>
  </p:cmAuthor>
  <p:cmAuthor id="3" name="Microsoft Office User" initials="MOU" lastIdx="4" clrIdx="2">
    <p:extLst>
      <p:ext uri="{19B8F6BF-5375-455C-9EA6-DF929625EA0E}">
        <p15:presenceInfo xmlns:p15="http://schemas.microsoft.com/office/powerpoint/2012/main" userId="Microsoft Office User" providerId="None"/>
      </p:ext>
    </p:extLst>
  </p:cmAuthor>
  <p:cmAuthor id="4" name="Peter Templeton" initials="PT" lastIdx="11" clrIdx="3">
    <p:extLst>
      <p:ext uri="{19B8F6BF-5375-455C-9EA6-DF929625EA0E}">
        <p15:presenceInfo xmlns:p15="http://schemas.microsoft.com/office/powerpoint/2012/main" userId="S-1-5-21-1453435992-3347131256-1455948529-2112" providerId="AD"/>
      </p:ext>
    </p:extLst>
  </p:cmAuthor>
  <p:cmAuthor id="5" name="Angela Antolini" initials="AA" lastIdx="22" clrIdx="4">
    <p:extLst>
      <p:ext uri="{19B8F6BF-5375-455C-9EA6-DF929625EA0E}">
        <p15:presenceInfo xmlns:p15="http://schemas.microsoft.com/office/powerpoint/2012/main" userId="S::aantolini@c2ccertified.org::15a826aa-c2bf-4b4a-824d-aa49ef0655e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16D"/>
    <a:srgbClr val="9071AE"/>
    <a:srgbClr val="FA0038"/>
    <a:srgbClr val="0E007F"/>
    <a:srgbClr val="793662"/>
    <a:srgbClr val="0F0085"/>
    <a:srgbClr val="0F0080"/>
    <a:srgbClr val="FF8300"/>
    <a:srgbClr val="753967"/>
    <a:srgbClr val="3D3C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A1AFAF-876D-44F7-BBF7-A0F2059F55F9}" v="15" dt="2024-06-12T07:41:59.19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45"/>
    <p:restoredTop sz="60121" autoAdjust="0"/>
  </p:normalViewPr>
  <p:slideViewPr>
    <p:cSldViewPr snapToGrid="0" snapToObjects="1">
      <p:cViewPr>
        <p:scale>
          <a:sx n="89" d="100"/>
          <a:sy n="89" d="100"/>
        </p:scale>
        <p:origin x="128" y="-800"/>
      </p:cViewPr>
      <p:guideLst>
        <p:guide pos="3795"/>
        <p:guide pos="5768"/>
        <p:guide orient="horz" pos="2160"/>
        <p:guide pos="1935"/>
        <p:guide orient="horz" pos="3339"/>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ie Ladigue" clId="Web-{89A1AFAF-876D-44F7-BBF7-A0F2059F55F9}"/>
    <pc:docChg chg="modSld">
      <pc:chgData name="Lucie Ladigue" userId="" providerId="" clId="Web-{89A1AFAF-876D-44F7-BBF7-A0F2059F55F9}" dt="2024-06-12T07:41:55.956" v="9"/>
      <pc:docMkLst>
        <pc:docMk/>
      </pc:docMkLst>
      <pc:sldChg chg="modSp">
        <pc:chgData name="Lucie Ladigue" userId="" providerId="" clId="Web-{89A1AFAF-876D-44F7-BBF7-A0F2059F55F9}" dt="2024-06-12T07:41:55.956" v="9"/>
        <pc:sldMkLst>
          <pc:docMk/>
          <pc:sldMk cId="4273064767" sldId="2145703736"/>
        </pc:sldMkLst>
        <pc:graphicFrameChg chg="mod modGraphic">
          <ac:chgData name="Lucie Ladigue" userId="" providerId="" clId="Web-{89A1AFAF-876D-44F7-BBF7-A0F2059F55F9}" dt="2024-06-12T07:41:55.956" v="9"/>
          <ac:graphicFrameMkLst>
            <pc:docMk/>
            <pc:sldMk cId="4273064767" sldId="2145703736"/>
            <ac:graphicFrameMk id="5" creationId="{EE6B94DC-B617-9B35-F0A1-A7F3D7E60649}"/>
          </ac:graphicFrameMkLst>
        </pc:graphicFrameChg>
      </pc:sldChg>
      <pc:sldChg chg="modSp">
        <pc:chgData name="Lucie Ladigue" userId="" providerId="" clId="Web-{89A1AFAF-876D-44F7-BBF7-A0F2059F55F9}" dt="2024-06-12T07:41:25.049" v="1"/>
        <pc:sldMkLst>
          <pc:docMk/>
          <pc:sldMk cId="726271201" sldId="2145703741"/>
        </pc:sldMkLst>
        <pc:graphicFrameChg chg="modGraphic">
          <ac:chgData name="Lucie Ladigue" userId="" providerId="" clId="Web-{89A1AFAF-876D-44F7-BBF7-A0F2059F55F9}" dt="2024-06-12T07:41:25.049" v="1"/>
          <ac:graphicFrameMkLst>
            <pc:docMk/>
            <pc:sldMk cId="726271201" sldId="2145703741"/>
            <ac:graphicFrameMk id="5" creationId="{EE6B94DC-B617-9B35-F0A1-A7F3D7E60649}"/>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70238" cy="481542"/>
          </a:xfrm>
          <a:prstGeom prst="rect">
            <a:avLst/>
          </a:prstGeom>
        </p:spPr>
        <p:txBody>
          <a:bodyPr vert="horz" lIns="91427" tIns="45714" rIns="91427" bIns="45714" rtlCol="0"/>
          <a:lstStyle>
            <a:lvl1pPr algn="l">
              <a:defRPr sz="1200"/>
            </a:lvl1pPr>
          </a:lstStyle>
          <a:p>
            <a:endParaRPr lang="en-US"/>
          </a:p>
        </p:txBody>
      </p:sp>
      <p:sp>
        <p:nvSpPr>
          <p:cNvPr id="3" name="Date Placeholder 2"/>
          <p:cNvSpPr>
            <a:spLocks noGrp="1"/>
          </p:cNvSpPr>
          <p:nvPr>
            <p:ph type="dt" sz="quarter" idx="1"/>
          </p:nvPr>
        </p:nvSpPr>
        <p:spPr>
          <a:xfrm>
            <a:off x="4143375" y="1"/>
            <a:ext cx="3170238" cy="481542"/>
          </a:xfrm>
          <a:prstGeom prst="rect">
            <a:avLst/>
          </a:prstGeom>
        </p:spPr>
        <p:txBody>
          <a:bodyPr vert="horz" lIns="91427" tIns="45714" rIns="91427" bIns="45714" rtlCol="0"/>
          <a:lstStyle>
            <a:lvl1pPr algn="r">
              <a:defRPr sz="1200"/>
            </a:lvl1pPr>
          </a:lstStyle>
          <a:p>
            <a:fld id="{30864BA3-A359-4CB9-817A-346B74FD9239}" type="datetimeFigureOut">
              <a:rPr lang="en-US" smtClean="0"/>
              <a:t>9/27/24</a:t>
            </a:fld>
            <a:endParaRPr lang="en-US"/>
          </a:p>
        </p:txBody>
      </p:sp>
      <p:sp>
        <p:nvSpPr>
          <p:cNvPr id="4" name="Footer Placeholder 3"/>
          <p:cNvSpPr>
            <a:spLocks noGrp="1"/>
          </p:cNvSpPr>
          <p:nvPr>
            <p:ph type="ftr" sz="quarter" idx="2"/>
          </p:nvPr>
        </p:nvSpPr>
        <p:spPr>
          <a:xfrm>
            <a:off x="1" y="9119660"/>
            <a:ext cx="3170238" cy="481542"/>
          </a:xfrm>
          <a:prstGeom prst="rect">
            <a:avLst/>
          </a:prstGeom>
        </p:spPr>
        <p:txBody>
          <a:bodyPr vert="horz" lIns="91427" tIns="45714" rIns="91427" bIns="45714"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19660"/>
            <a:ext cx="3170238" cy="481542"/>
          </a:xfrm>
          <a:prstGeom prst="rect">
            <a:avLst/>
          </a:prstGeom>
        </p:spPr>
        <p:txBody>
          <a:bodyPr vert="horz" lIns="91427" tIns="45714" rIns="91427" bIns="45714" rtlCol="0" anchor="b"/>
          <a:lstStyle>
            <a:lvl1pPr algn="r">
              <a:defRPr sz="1200"/>
            </a:lvl1pPr>
          </a:lstStyle>
          <a:p>
            <a:fld id="{3FBE442F-81CA-4773-A0C9-F06DE4031FA0}" type="slidenum">
              <a:rPr lang="en-US" smtClean="0"/>
              <a:t>‹#›</a:t>
            </a:fld>
            <a:endParaRPr lang="en-US"/>
          </a:p>
        </p:txBody>
      </p:sp>
    </p:spTree>
    <p:extLst>
      <p:ext uri="{BB962C8B-B14F-4D97-AF65-F5344CB8AC3E}">
        <p14:creationId xmlns:p14="http://schemas.microsoft.com/office/powerpoint/2010/main" val="38416670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3169919" cy="481728"/>
          </a:xfrm>
          <a:prstGeom prst="rect">
            <a:avLst/>
          </a:prstGeom>
        </p:spPr>
        <p:txBody>
          <a:bodyPr vert="horz" lIns="112311" tIns="56156" rIns="112311" bIns="56156" rtlCol="0"/>
          <a:lstStyle>
            <a:lvl1pPr algn="l">
              <a:defRPr sz="1600"/>
            </a:lvl1pPr>
          </a:lstStyle>
          <a:p>
            <a:endParaRPr lang="en-US" dirty="0"/>
          </a:p>
        </p:txBody>
      </p:sp>
      <p:sp>
        <p:nvSpPr>
          <p:cNvPr id="3" name="Date Placeholder 2"/>
          <p:cNvSpPr>
            <a:spLocks noGrp="1"/>
          </p:cNvSpPr>
          <p:nvPr>
            <p:ph type="dt" idx="1"/>
          </p:nvPr>
        </p:nvSpPr>
        <p:spPr>
          <a:xfrm>
            <a:off x="4143590" y="4"/>
            <a:ext cx="3169919" cy="481728"/>
          </a:xfrm>
          <a:prstGeom prst="rect">
            <a:avLst/>
          </a:prstGeom>
        </p:spPr>
        <p:txBody>
          <a:bodyPr vert="horz" lIns="112311" tIns="56156" rIns="112311" bIns="56156" rtlCol="0"/>
          <a:lstStyle>
            <a:lvl1pPr algn="r">
              <a:defRPr sz="1600"/>
            </a:lvl1pPr>
          </a:lstStyle>
          <a:p>
            <a:fld id="{0A4710EF-B2C5-1742-B9DD-BDD868C8A328}" type="datetimeFigureOut">
              <a:rPr lang="en-US" smtClean="0"/>
              <a:t>9/27/24</a:t>
            </a:fld>
            <a:endParaRPr lang="en-US" dirty="0"/>
          </a:p>
        </p:txBody>
      </p:sp>
      <p:sp>
        <p:nvSpPr>
          <p:cNvPr id="4" name="Slide Image Placeholder 3"/>
          <p:cNvSpPr>
            <a:spLocks noGrp="1" noRot="1" noChangeAspect="1"/>
          </p:cNvSpPr>
          <p:nvPr>
            <p:ph type="sldImg" idx="2"/>
          </p:nvPr>
        </p:nvSpPr>
        <p:spPr>
          <a:xfrm>
            <a:off x="776288" y="1200150"/>
            <a:ext cx="5762625" cy="3241675"/>
          </a:xfrm>
          <a:prstGeom prst="rect">
            <a:avLst/>
          </a:prstGeom>
          <a:noFill/>
          <a:ln w="12700">
            <a:solidFill>
              <a:prstClr val="black"/>
            </a:solidFill>
          </a:ln>
        </p:spPr>
        <p:txBody>
          <a:bodyPr vert="horz" lIns="112311" tIns="56156" rIns="112311" bIns="56156" rtlCol="0" anchor="ctr"/>
          <a:lstStyle/>
          <a:p>
            <a:endParaRPr lang="en-US" dirty="0"/>
          </a:p>
        </p:txBody>
      </p:sp>
      <p:sp>
        <p:nvSpPr>
          <p:cNvPr id="5" name="Notes Placeholder 4"/>
          <p:cNvSpPr>
            <a:spLocks noGrp="1"/>
          </p:cNvSpPr>
          <p:nvPr>
            <p:ph type="body" sz="quarter" idx="3"/>
          </p:nvPr>
        </p:nvSpPr>
        <p:spPr>
          <a:xfrm>
            <a:off x="731520" y="4620579"/>
            <a:ext cx="5852160" cy="3780473"/>
          </a:xfrm>
          <a:prstGeom prst="rect">
            <a:avLst/>
          </a:prstGeom>
        </p:spPr>
        <p:txBody>
          <a:bodyPr vert="horz" lIns="112311" tIns="56156" rIns="112311" bIns="5615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9119475"/>
            <a:ext cx="3169919" cy="481726"/>
          </a:xfrm>
          <a:prstGeom prst="rect">
            <a:avLst/>
          </a:prstGeom>
        </p:spPr>
        <p:txBody>
          <a:bodyPr vert="horz" lIns="112311" tIns="56156" rIns="112311" bIns="56156" rtlCol="0" anchor="b"/>
          <a:lstStyle>
            <a:lvl1pPr algn="l">
              <a:defRPr sz="1600"/>
            </a:lvl1pPr>
          </a:lstStyle>
          <a:p>
            <a:endParaRPr lang="en-US" dirty="0"/>
          </a:p>
        </p:txBody>
      </p:sp>
      <p:sp>
        <p:nvSpPr>
          <p:cNvPr id="7" name="Slide Number Placeholder 6"/>
          <p:cNvSpPr>
            <a:spLocks noGrp="1"/>
          </p:cNvSpPr>
          <p:nvPr>
            <p:ph type="sldNum" sz="quarter" idx="5"/>
          </p:nvPr>
        </p:nvSpPr>
        <p:spPr>
          <a:xfrm>
            <a:off x="4143590" y="9119475"/>
            <a:ext cx="3169919" cy="481726"/>
          </a:xfrm>
          <a:prstGeom prst="rect">
            <a:avLst/>
          </a:prstGeom>
        </p:spPr>
        <p:txBody>
          <a:bodyPr vert="horz" lIns="112311" tIns="56156" rIns="112311" bIns="56156" rtlCol="0" anchor="b"/>
          <a:lstStyle>
            <a:lvl1pPr algn="r">
              <a:defRPr sz="1600"/>
            </a:lvl1pPr>
          </a:lstStyle>
          <a:p>
            <a:fld id="{5F18BF93-01B7-3C4F-8DFD-BB777A5D8859}" type="slidenum">
              <a:rPr lang="en-US" smtClean="0"/>
              <a:t>‹#›</a:t>
            </a:fld>
            <a:endParaRPr lang="en-US" dirty="0"/>
          </a:p>
        </p:txBody>
      </p:sp>
    </p:spTree>
    <p:extLst>
      <p:ext uri="{BB962C8B-B14F-4D97-AF65-F5344CB8AC3E}">
        <p14:creationId xmlns:p14="http://schemas.microsoft.com/office/powerpoint/2010/main" val="150015699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BB0F65-B36C-524B-AAA2-E693A4AA67BE}" type="slidenum">
              <a:rPr lang="en-US" smtClean="0"/>
              <a:t>1</a:t>
            </a:fld>
            <a:endParaRPr lang="en-US"/>
          </a:p>
        </p:txBody>
      </p:sp>
    </p:spTree>
    <p:extLst>
      <p:ext uri="{BB962C8B-B14F-4D97-AF65-F5344CB8AC3E}">
        <p14:creationId xmlns:p14="http://schemas.microsoft.com/office/powerpoint/2010/main" val="2399973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12</a:t>
            </a:fld>
            <a:endParaRPr lang="en-US" dirty="0"/>
          </a:p>
        </p:txBody>
      </p:sp>
    </p:spTree>
    <p:extLst>
      <p:ext uri="{BB962C8B-B14F-4D97-AF65-F5344CB8AC3E}">
        <p14:creationId xmlns:p14="http://schemas.microsoft.com/office/powerpoint/2010/main" val="806554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Aptos" panose="020B0004020202020204" pitchFamily="34" charset="0"/>
              </a:rPr>
              <a:t>C2CC restricts all annex XIV listed substances and POPs already at Bronze level. Category 1 and 2 CMRs as defined per the CLP and substances of very high concern on the candidate list per REACH are restricted at Silver level. The remaining substances included in the definition will be for sure be restricted at Gold (or </a:t>
            </a:r>
            <a:r>
              <a:rPr lang="en-US" sz="1800" dirty="0" err="1">
                <a:effectLst/>
                <a:latin typeface="Aptos" panose="020B0004020202020204" pitchFamily="34" charset="0"/>
                <a:ea typeface="Aptos" panose="020B0004020202020204" pitchFamily="34" charset="0"/>
                <a:cs typeface="Aptos" panose="020B0004020202020204" pitchFamily="34" charset="0"/>
              </a:rPr>
              <a:t>ealier</a:t>
            </a:r>
            <a:r>
              <a:rPr lang="en-US" sz="1800" dirty="0">
                <a:effectLst/>
                <a:latin typeface="Aptos" panose="020B0004020202020204" pitchFamily="34" charset="0"/>
                <a:ea typeface="Aptos" panose="020B0004020202020204" pitchFamily="34" charset="0"/>
                <a:cs typeface="Aptos" panose="020B0004020202020204" pitchFamily="34" charset="0"/>
              </a:rPr>
              <a:t> if a substances of very high concern per REACH). This applies to chemicals in the product per the MH category and also to effluent/sludge per the WSS category which means C2CC is restricting these substances in process chemistry that is discharged to environment via effluent/sludge </a:t>
            </a:r>
            <a:r>
              <a:rPr lang="en-US" sz="1800" u="sng" dirty="0">
                <a:effectLst/>
                <a:latin typeface="Aptos" panose="020B0004020202020204" pitchFamily="34" charset="0"/>
                <a:ea typeface="Aptos" panose="020B0004020202020204" pitchFamily="34" charset="0"/>
                <a:cs typeface="Aptos" panose="020B0004020202020204" pitchFamily="34" charset="0"/>
              </a:rPr>
              <a:t>and</a:t>
            </a:r>
            <a:r>
              <a:rPr lang="en-US" sz="1800" dirty="0">
                <a:effectLst/>
                <a:latin typeface="Aptos" panose="020B0004020202020204" pitchFamily="34" charset="0"/>
                <a:ea typeface="Aptos" panose="020B0004020202020204" pitchFamily="34" charset="0"/>
                <a:cs typeface="Aptos" panose="020B0004020202020204" pitchFamily="34" charset="0"/>
              </a:rPr>
              <a:t> in the product itself. At Platinum, other process chemistry that is not discharged to effluent/sludge is also in scope. There may be something I am not understand about the directive itself and/or the comment, but if I AM understanding I think this means the comments in the MH section can be stronger in support of C2CC. This seems to be an important point to get right for the analysis of the MH section overall.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Aptos" panose="020B00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i="0" dirty="0">
                <a:solidFill>
                  <a:srgbClr val="525252"/>
                </a:solidFill>
                <a:effectLst/>
                <a:latin typeface="kepler-std"/>
              </a:rPr>
              <a:t>The ESPR introduces specific requirements for so-called substances of concern (SoC). SoC cover the following:</a:t>
            </a:r>
            <a:endParaRPr lang="en-US" sz="1800" b="0" i="0" dirty="0">
              <a:solidFill>
                <a:srgbClr val="525252"/>
              </a:solidFill>
              <a:effectLst/>
              <a:latin typeface="Aptos" panose="020B0004020202020204" pitchFamily="34" charset="0"/>
              <a:cs typeface="Times New Roman" panose="02020603050405020304" pitchFamily="18"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b="0" i="0" dirty="0">
                <a:solidFill>
                  <a:srgbClr val="525252"/>
                </a:solidFill>
                <a:effectLst/>
                <a:latin typeface="kepler-std"/>
              </a:rPr>
              <a:t>A closed list of substances identified in other EU laws, that is, (1) substances of very high concern (SVHC) designated under REACH (Registration, Evaluation, Authorisation and Restriction of Chemicals), (2) substances that are classified under the harmonized classification of the Classification, Labelling and Packaging (CLP) Regulation, and (3) persistent organic pollutants (POPs) regulated under Regulation (EU) 2019/1021.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15</a:t>
            </a:fld>
            <a:endParaRPr lang="en-US" dirty="0"/>
          </a:p>
        </p:txBody>
      </p:sp>
    </p:spTree>
    <p:extLst>
      <p:ext uri="{BB962C8B-B14F-4D97-AF65-F5344CB8AC3E}">
        <p14:creationId xmlns:p14="http://schemas.microsoft.com/office/powerpoint/2010/main" val="3444712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16</a:t>
            </a:fld>
            <a:endParaRPr lang="en-US" dirty="0"/>
          </a:p>
        </p:txBody>
      </p:sp>
    </p:spTree>
    <p:extLst>
      <p:ext uri="{BB962C8B-B14F-4D97-AF65-F5344CB8AC3E}">
        <p14:creationId xmlns:p14="http://schemas.microsoft.com/office/powerpoint/2010/main" val="847795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17</a:t>
            </a:fld>
            <a:endParaRPr lang="en-US" dirty="0"/>
          </a:p>
        </p:txBody>
      </p:sp>
    </p:spTree>
    <p:extLst>
      <p:ext uri="{BB962C8B-B14F-4D97-AF65-F5344CB8AC3E}">
        <p14:creationId xmlns:p14="http://schemas.microsoft.com/office/powerpoint/2010/main" val="3630743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525252"/>
                </a:solidFill>
                <a:effectLst/>
                <a:latin typeface="kepler-std"/>
              </a:rPr>
              <a:t>A closed list of substances identified in other EU laws, that is, (1) substances of very high concern (SVHC) designated under REACH (Registration, Evaluation, Authorisation and Restriction of Chemicals), (2) substances that are classified under the harmonized classification of the Classification, Labelling and Packaging (CLP) Regulation, and (3) persistent organic pollutants (POPs) regulated under Regulation (EU) 2019/1021.</a:t>
            </a:r>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19</a:t>
            </a:fld>
            <a:endParaRPr lang="en-US" dirty="0"/>
          </a:p>
        </p:txBody>
      </p:sp>
    </p:spTree>
    <p:extLst>
      <p:ext uri="{BB962C8B-B14F-4D97-AF65-F5344CB8AC3E}">
        <p14:creationId xmlns:p14="http://schemas.microsoft.com/office/powerpoint/2010/main" val="1725929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22</a:t>
            </a:fld>
            <a:endParaRPr lang="en-US" dirty="0"/>
          </a:p>
        </p:txBody>
      </p:sp>
    </p:spTree>
    <p:extLst>
      <p:ext uri="{BB962C8B-B14F-4D97-AF65-F5344CB8AC3E}">
        <p14:creationId xmlns:p14="http://schemas.microsoft.com/office/powerpoint/2010/main" val="8068121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DBE2F53D-C058-7F40-80AD-99AE6F9CBA75}" type="slidenum">
              <a:rPr lang="en-US" smtClean="0"/>
              <a:t>25</a:t>
            </a:fld>
            <a:endParaRPr lang="en-US"/>
          </a:p>
        </p:txBody>
      </p:sp>
    </p:spTree>
    <p:extLst>
      <p:ext uri="{BB962C8B-B14F-4D97-AF65-F5344CB8AC3E}">
        <p14:creationId xmlns:p14="http://schemas.microsoft.com/office/powerpoint/2010/main" val="80556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3</a:t>
            </a:fld>
            <a:endParaRPr lang="en-US" dirty="0"/>
          </a:p>
        </p:txBody>
      </p:sp>
    </p:spTree>
    <p:extLst>
      <p:ext uri="{BB962C8B-B14F-4D97-AF65-F5344CB8AC3E}">
        <p14:creationId xmlns:p14="http://schemas.microsoft.com/office/powerpoint/2010/main" val="346064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4</a:t>
            </a:fld>
            <a:endParaRPr lang="en-US" dirty="0"/>
          </a:p>
        </p:txBody>
      </p:sp>
    </p:spTree>
    <p:extLst>
      <p:ext uri="{BB962C8B-B14F-4D97-AF65-F5344CB8AC3E}">
        <p14:creationId xmlns:p14="http://schemas.microsoft.com/office/powerpoint/2010/main" val="1752630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effectLst/>
                <a:latin typeface="arial" panose="020B0604020202020204" pitchFamily="34" charset="0"/>
              </a:rPr>
              <a:t>Rules on the destruction of unsold consumer products goods</a:t>
            </a:r>
          </a:p>
          <a:p>
            <a:pPr algn="l"/>
            <a:r>
              <a:rPr lang="en-GB" b="0" i="0" dirty="0">
                <a:solidFill>
                  <a:srgbClr val="26324B"/>
                </a:solidFill>
                <a:effectLst/>
                <a:highlight>
                  <a:srgbClr val="F3F5FB"/>
                </a:highlight>
                <a:latin typeface="arial" panose="020B0604020202020204" pitchFamily="34" charset="0"/>
              </a:rPr>
              <a:t>Many unsold products in the EU are simply destroyed, a practice that wastes valuable resources. For the first time in the EU, the ESPR introduces measures to address this practice, by introducing a ban on the destruction of unsold textiles and footwear, and opening the way for similar bans in other sectors, if evidence shows they are needed. </a:t>
            </a:r>
          </a:p>
          <a:p>
            <a:pPr algn="l"/>
            <a:r>
              <a:rPr lang="en-GB" b="0" i="0" dirty="0">
                <a:solidFill>
                  <a:srgbClr val="26324B"/>
                </a:solidFill>
                <a:effectLst/>
                <a:highlight>
                  <a:srgbClr val="F3F5FB"/>
                </a:highlight>
                <a:latin typeface="arial" panose="020B0604020202020204" pitchFamily="34" charset="0"/>
              </a:rPr>
              <a:t>It will require large and eventually medium-sized companies across all product </a:t>
            </a:r>
            <a:r>
              <a:rPr lang="en-GB" b="1" i="0" dirty="0">
                <a:solidFill>
                  <a:srgbClr val="26324B"/>
                </a:solidFill>
                <a:effectLst/>
                <a:highlight>
                  <a:srgbClr val="F3F5FB"/>
                </a:highlight>
                <a:latin typeface="arial" panose="020B0604020202020204" pitchFamily="34" charset="0"/>
              </a:rPr>
              <a:t>sectors to disclose annual information on their website, such as the number and weight of products they discard, as well as their reasons for doing so.</a:t>
            </a:r>
          </a:p>
          <a:p>
            <a:pPr algn="l"/>
            <a:endParaRPr lang="en-GB" b="0" i="0" dirty="0">
              <a:solidFill>
                <a:srgbClr val="000000"/>
              </a:solidFill>
              <a:effectLst/>
              <a:latin typeface="arial" panose="020B0604020202020204" pitchFamily="34" charset="0"/>
            </a:endParaRPr>
          </a:p>
          <a:p>
            <a:pPr algn="l"/>
            <a:r>
              <a:rPr lang="en-GB" b="0" i="0" dirty="0">
                <a:solidFill>
                  <a:srgbClr val="000000"/>
                </a:solidFill>
                <a:effectLst/>
                <a:latin typeface="arial" panose="020B0604020202020204" pitchFamily="34" charset="0"/>
              </a:rPr>
              <a:t>The adoption of the first rules to operationalise measures on the destruction of unsold consumer products goods will happen in 2025: includes setting a reporting format for the transparency requirements, and defining relevant exemptions to the ban on the destruction of textiles and footwear laid down under the ESPR.</a:t>
            </a:r>
          </a:p>
          <a:p>
            <a:endParaRPr lang="en-NL" dirty="0"/>
          </a:p>
          <a:p>
            <a:pPr algn="l"/>
            <a:r>
              <a:rPr lang="en-GB" b="1" i="0" dirty="0">
                <a:effectLst/>
                <a:latin typeface="arial" panose="020B0604020202020204" pitchFamily="34" charset="0"/>
              </a:rPr>
              <a:t>Digital Product Passport</a:t>
            </a:r>
          </a:p>
          <a:p>
            <a:pPr algn="l"/>
            <a:r>
              <a:rPr lang="en-GB" b="0" i="0" dirty="0">
                <a:solidFill>
                  <a:srgbClr val="26324B"/>
                </a:solidFill>
                <a:effectLst/>
                <a:highlight>
                  <a:srgbClr val="F3F5FB"/>
                </a:highlight>
                <a:latin typeface="arial" panose="020B0604020202020204" pitchFamily="34" charset="0"/>
              </a:rPr>
              <a:t>The ESPR will introduce a Digital Product Passport (DPP), a digital identity card for products, components, and materials, which will store relevant information to support products’ sustainability, promote their circularity and strengthen legal compliance. </a:t>
            </a:r>
          </a:p>
          <a:p>
            <a:pPr algn="l"/>
            <a:r>
              <a:rPr lang="en-GB" b="0" i="0" dirty="0">
                <a:solidFill>
                  <a:srgbClr val="26324B"/>
                </a:solidFill>
                <a:effectLst/>
                <a:highlight>
                  <a:srgbClr val="F3F5FB"/>
                </a:highlight>
                <a:latin typeface="arial" panose="020B0604020202020204" pitchFamily="34" charset="0"/>
              </a:rPr>
              <a:t>This information will be accessible electronically, making it easier for consumers, manufacturers, and authorities to make more informed decisions related to sustainability, circularity and regulatory compliance. It will allow custom authorities to perform automatic checks on the existence and authenticity of the DPPs of imported products.</a:t>
            </a:r>
          </a:p>
          <a:p>
            <a:pPr algn="l"/>
            <a:r>
              <a:rPr lang="en-GB" b="0" i="0" dirty="0">
                <a:solidFill>
                  <a:srgbClr val="26324B"/>
                </a:solidFill>
                <a:effectLst/>
                <a:highlight>
                  <a:srgbClr val="F3F5FB"/>
                </a:highlight>
                <a:latin typeface="arial" panose="020B0604020202020204" pitchFamily="34" charset="0"/>
              </a:rPr>
              <a:t>Information to be included in the DPP will be identified by the Commission, in close consultation with all relevant stakeholders, and will depend on the specific product in question. This information can include:</a:t>
            </a:r>
          </a:p>
          <a:p>
            <a:pPr algn="l">
              <a:buFont typeface="Arial" panose="020B0604020202020204" pitchFamily="34" charset="0"/>
              <a:buChar char="•"/>
            </a:pPr>
            <a:r>
              <a:rPr lang="en-GB" b="0" i="0" dirty="0">
                <a:solidFill>
                  <a:srgbClr val="26324B"/>
                </a:solidFill>
                <a:effectLst/>
                <a:highlight>
                  <a:srgbClr val="F3F5FB"/>
                </a:highlight>
                <a:latin typeface="arial" panose="020B0604020202020204" pitchFamily="34" charset="0"/>
              </a:rPr>
              <a:t>Product’s technical performance</a:t>
            </a:r>
          </a:p>
          <a:p>
            <a:pPr algn="l">
              <a:buFont typeface="Arial" panose="020B0604020202020204" pitchFamily="34" charset="0"/>
              <a:buChar char="•"/>
            </a:pPr>
            <a:r>
              <a:rPr lang="en-GB" b="0" i="0" dirty="0">
                <a:solidFill>
                  <a:srgbClr val="26324B"/>
                </a:solidFill>
                <a:effectLst/>
                <a:highlight>
                  <a:srgbClr val="F3F5FB"/>
                </a:highlight>
                <a:latin typeface="arial" panose="020B0604020202020204" pitchFamily="34" charset="0"/>
              </a:rPr>
              <a:t>Materials and their origins</a:t>
            </a:r>
          </a:p>
          <a:p>
            <a:pPr algn="l">
              <a:buFont typeface="Arial" panose="020B0604020202020204" pitchFamily="34" charset="0"/>
              <a:buChar char="•"/>
            </a:pPr>
            <a:r>
              <a:rPr lang="en-GB" b="0" i="0" dirty="0">
                <a:solidFill>
                  <a:srgbClr val="26324B"/>
                </a:solidFill>
                <a:effectLst/>
                <a:highlight>
                  <a:srgbClr val="F3F5FB"/>
                </a:highlight>
                <a:latin typeface="arial" panose="020B0604020202020204" pitchFamily="34" charset="0"/>
              </a:rPr>
              <a:t>Repair activities</a:t>
            </a:r>
          </a:p>
          <a:p>
            <a:pPr algn="l">
              <a:buFont typeface="Arial" panose="020B0604020202020204" pitchFamily="34" charset="0"/>
              <a:buChar char="•"/>
            </a:pPr>
            <a:r>
              <a:rPr lang="en-GB" b="0" i="0" dirty="0">
                <a:solidFill>
                  <a:srgbClr val="26324B"/>
                </a:solidFill>
                <a:effectLst/>
                <a:highlight>
                  <a:srgbClr val="F3F5FB"/>
                </a:highlight>
                <a:latin typeface="arial" panose="020B0604020202020204" pitchFamily="34" charset="0"/>
              </a:rPr>
              <a:t>Recycling capabilities</a:t>
            </a:r>
          </a:p>
          <a:p>
            <a:pPr algn="l">
              <a:buFont typeface="Arial" panose="020B0604020202020204" pitchFamily="34" charset="0"/>
              <a:buChar char="•"/>
            </a:pPr>
            <a:r>
              <a:rPr lang="en-GB" b="0" i="0" dirty="0">
                <a:solidFill>
                  <a:srgbClr val="26324B"/>
                </a:solidFill>
                <a:effectLst/>
                <a:highlight>
                  <a:srgbClr val="F3F5FB"/>
                </a:highlight>
                <a:latin typeface="arial" panose="020B0604020202020204" pitchFamily="34" charset="0"/>
              </a:rPr>
              <a:t>Lifecycle environmental impacts</a:t>
            </a:r>
          </a:p>
          <a:p>
            <a:pPr algn="l"/>
            <a:endParaRPr lang="en-GB" b="0" i="0" dirty="0">
              <a:solidFill>
                <a:srgbClr val="000000"/>
              </a:solidFill>
              <a:effectLst/>
              <a:latin typeface="arial" panose="020B0604020202020204" pitchFamily="34" charset="0"/>
            </a:endParaRPr>
          </a:p>
          <a:p>
            <a:pPr algn="l"/>
            <a:r>
              <a:rPr lang="en-GB" b="1" i="0" dirty="0">
                <a:solidFill>
                  <a:srgbClr val="000000"/>
                </a:solidFill>
                <a:effectLst/>
                <a:latin typeface="arial" panose="020B0604020202020204" pitchFamily="34" charset="0"/>
              </a:rPr>
              <a:t>Green Public Procurement</a:t>
            </a:r>
          </a:p>
          <a:p>
            <a:pPr algn="l"/>
            <a:r>
              <a:rPr lang="en-GB" b="0" i="0" dirty="0">
                <a:solidFill>
                  <a:srgbClr val="26324B"/>
                </a:solidFill>
                <a:effectLst/>
                <a:highlight>
                  <a:srgbClr val="F3F5FB"/>
                </a:highlight>
                <a:latin typeface="arial" panose="020B0604020202020204" pitchFamily="34" charset="0"/>
              </a:rPr>
              <a:t>Public authorities in the EU spend around €1.8 trillion purchasing works, goods and services.</a:t>
            </a:r>
          </a:p>
          <a:p>
            <a:pPr algn="l"/>
            <a:r>
              <a:rPr lang="en-GB" b="0" i="0" dirty="0">
                <a:solidFill>
                  <a:srgbClr val="26324B"/>
                </a:solidFill>
                <a:effectLst/>
                <a:highlight>
                  <a:srgbClr val="F3F5FB"/>
                </a:highlight>
                <a:latin typeface="arial" panose="020B0604020202020204" pitchFamily="34" charset="0"/>
              </a:rPr>
              <a:t>The ESPR will help steer these funds in a more sustainable direction, by enabling mandatory Green Public Procurement criteria to be set for EU authorities who purchase the products that it will regulate.</a:t>
            </a:r>
          </a:p>
          <a:p>
            <a:pPr algn="l"/>
            <a:r>
              <a:rPr lang="en-GB" b="0" i="0" dirty="0">
                <a:solidFill>
                  <a:srgbClr val="26324B"/>
                </a:solidFill>
                <a:effectLst/>
                <a:highlight>
                  <a:srgbClr val="F3F5FB"/>
                </a:highlight>
                <a:latin typeface="arial" panose="020B0604020202020204" pitchFamily="34" charset="0"/>
              </a:rPr>
              <a:t>This has the potential to significantly boost demand for sustainable products, in turn, further incentivising companies to invest in this area. </a:t>
            </a:r>
          </a:p>
          <a:p>
            <a:pPr algn="l"/>
            <a:endParaRPr lang="en-GB" b="0" i="0" dirty="0">
              <a:solidFill>
                <a:srgbClr val="000000"/>
              </a:solidFill>
              <a:effectLst/>
              <a:latin typeface="arial" panose="020B0604020202020204" pitchFamily="34" charset="0"/>
            </a:endParaRPr>
          </a:p>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5</a:t>
            </a:fld>
            <a:endParaRPr lang="en-US" dirty="0"/>
          </a:p>
        </p:txBody>
      </p:sp>
    </p:spTree>
    <p:extLst>
      <p:ext uri="{BB962C8B-B14F-4D97-AF65-F5344CB8AC3E}">
        <p14:creationId xmlns:p14="http://schemas.microsoft.com/office/powerpoint/2010/main" val="1364231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6</a:t>
            </a:fld>
            <a:endParaRPr lang="en-US" dirty="0"/>
          </a:p>
        </p:txBody>
      </p:sp>
    </p:spTree>
    <p:extLst>
      <p:ext uri="{BB962C8B-B14F-4D97-AF65-F5344CB8AC3E}">
        <p14:creationId xmlns:p14="http://schemas.microsoft.com/office/powerpoint/2010/main" val="3629242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2FB8E-361B-9D29-D121-2009066844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D80375-B1C7-8DB2-D34D-06435D03F9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B257A-0CB3-41AA-0D2D-200F8C659FFA}"/>
              </a:ext>
            </a:extLst>
          </p:cNvPr>
          <p:cNvSpPr>
            <a:spLocks noGrp="1"/>
          </p:cNvSpPr>
          <p:nvPr>
            <p:ph type="body" idx="1"/>
          </p:nvPr>
        </p:nvSpPr>
        <p:spPr/>
        <p:txBody>
          <a:bodyPr/>
          <a:lstStyle/>
          <a:p>
            <a:pPr marL="285750" marR="0" lvl="0" indent="-28575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NL"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Market entry legislation</a:t>
            </a:r>
          </a:p>
          <a:p>
            <a:pPr marL="285750" marR="0" lvl="0" indent="-28575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lang="en-NL"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C2C Certified® requirements go further than what is expected, e.g. </a:t>
            </a:r>
            <a:r>
              <a:rPr lang="en-GB"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through developing continuous improvement strategies for their products</a:t>
            </a:r>
            <a:r>
              <a:rPr lang="en-GB"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 or </a:t>
            </a:r>
            <a:r>
              <a:rPr lang="en-GB"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by setting clear thresholds.</a:t>
            </a:r>
            <a:endParaRPr lang="en-NL"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endParaRPr>
          </a:p>
          <a:p>
            <a:pPr marL="285750" indent="-285750">
              <a:lnSpc>
                <a:spcPct val="115000"/>
              </a:lnSpc>
              <a:spcAft>
                <a:spcPts val="800"/>
              </a:spcAft>
              <a:buFont typeface="Arial" panose="020B0604020202020204" pitchFamily="34" charset="0"/>
              <a:buChar char="•"/>
            </a:pPr>
            <a:r>
              <a:rPr lang="en-NL"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The logic of C2C Certified® for product circularity aligns and exceeds the expectations of the PEF and the ESPR. C2C Certified® is an </a:t>
            </a:r>
            <a:r>
              <a:rPr lang="en-NL" kern="100" dirty="0">
                <a:solidFill>
                  <a:schemeClr val="tx2"/>
                </a:solidFill>
                <a:latin typeface="Circular Std Book" panose="020B0604020101020102" pitchFamily="34" charset="77"/>
                <a:ea typeface="Aptos" panose="020B0004020202020204" pitchFamily="34" charset="0"/>
                <a:cs typeface="Circular Std Book" panose="020B0604020101020102" pitchFamily="34" charset="77"/>
              </a:rPr>
              <a:t>ongoing incentive </a:t>
            </a:r>
            <a:r>
              <a:rPr lang="en-NL"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for companies </a:t>
            </a:r>
            <a:r>
              <a:rPr lang="en-NL" kern="100" dirty="0">
                <a:solidFill>
                  <a:schemeClr val="tx2"/>
                </a:solidFill>
                <a:latin typeface="Circular Std Book" panose="020B0604020101020102" pitchFamily="34" charset="77"/>
                <a:ea typeface="Aptos" panose="020B0004020202020204" pitchFamily="34" charset="0"/>
                <a:cs typeface="Circular Std Book" panose="020B0604020101020102" pitchFamily="34" charset="77"/>
              </a:rPr>
              <a:t>to achieve excellence in the field of circularity</a:t>
            </a:r>
            <a:r>
              <a:rPr lang="en-NL"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 It </a:t>
            </a:r>
            <a:r>
              <a:rPr lang="en-GB"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h</a:t>
            </a:r>
            <a:r>
              <a:rPr lang="en-NL"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elps to be future ESRP compliant when the sector-specific delegated acts will be published in the coming years.</a:t>
            </a:r>
            <a:endParaRPr lang="en-NL"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endParaRPr>
          </a:p>
          <a:p>
            <a:pPr marL="285750" indent="-285750">
              <a:lnSpc>
                <a:spcPct val="115000"/>
              </a:lnSpc>
              <a:spcAft>
                <a:spcPts val="800"/>
              </a:spcAft>
              <a:buFont typeface="Arial" panose="020B0604020202020204" pitchFamily="34" charset="0"/>
              <a:buChar char="•"/>
            </a:pPr>
            <a:r>
              <a:rPr lang="en-NL"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C2C Certified® certification process already requires all relevant documentation to ensure the requirements of the ESPR are met. </a:t>
            </a:r>
            <a:r>
              <a:rPr lang="en-NL" kern="100" dirty="0">
                <a:solidFill>
                  <a:srgbClr val="00C16D"/>
                </a:solidFill>
                <a:latin typeface="Circular Std Book" panose="020B0604020101020102" pitchFamily="34" charset="77"/>
                <a:ea typeface="Aptos" panose="020B0004020202020204" pitchFamily="34" charset="0"/>
                <a:cs typeface="Circular Std Book" panose="020B0604020101020102" pitchFamily="34" charset="77"/>
              </a:rPr>
              <a:t>It allows for the compliance team to release significant burden while making sure the products sold stay innovative.</a:t>
            </a:r>
            <a:endParaRPr lang="en-NL" kern="100" dirty="0">
              <a:solidFill>
                <a:srgbClr val="00C16D"/>
              </a:solidFill>
              <a:effectLst/>
              <a:latin typeface="Circular Std Book" panose="020B0604020101020102" pitchFamily="34" charset="77"/>
              <a:ea typeface="Aptos" panose="020B0004020202020204" pitchFamily="34" charset="0"/>
              <a:cs typeface="Circular Std Book" panose="020B0604020101020102" pitchFamily="34" charset="77"/>
            </a:endParaRPr>
          </a:p>
        </p:txBody>
      </p:sp>
      <p:sp>
        <p:nvSpPr>
          <p:cNvPr id="4" name="Slide Number Placeholder 3">
            <a:extLst>
              <a:ext uri="{FF2B5EF4-FFF2-40B4-BE49-F238E27FC236}">
                <a16:creationId xmlns:a16="http://schemas.microsoft.com/office/drawing/2014/main" id="{69A743A0-6569-C270-6780-6A6513FFD7E8}"/>
              </a:ext>
            </a:extLst>
          </p:cNvPr>
          <p:cNvSpPr>
            <a:spLocks noGrp="1"/>
          </p:cNvSpPr>
          <p:nvPr>
            <p:ph type="sldNum" sz="quarter" idx="5"/>
          </p:nvPr>
        </p:nvSpPr>
        <p:spPr/>
        <p:txBody>
          <a:bodyPr/>
          <a:lstStyle/>
          <a:p>
            <a:fld id="{5F18BF93-01B7-3C4F-8DFD-BB777A5D8859}" type="slidenum">
              <a:rPr lang="en-US" smtClean="0"/>
              <a:t>8</a:t>
            </a:fld>
            <a:endParaRPr lang="en-US" dirty="0"/>
          </a:p>
        </p:txBody>
      </p:sp>
    </p:spTree>
    <p:extLst>
      <p:ext uri="{BB962C8B-B14F-4D97-AF65-F5344CB8AC3E}">
        <p14:creationId xmlns:p14="http://schemas.microsoft.com/office/powerpoint/2010/main" val="2178578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DBE2F53D-C058-7F40-80AD-99AE6F9CBA75}" type="slidenum">
              <a:rPr lang="en-US" smtClean="0"/>
              <a:t>9</a:t>
            </a:fld>
            <a:endParaRPr lang="en-US"/>
          </a:p>
        </p:txBody>
      </p:sp>
    </p:spTree>
    <p:extLst>
      <p:ext uri="{BB962C8B-B14F-4D97-AF65-F5344CB8AC3E}">
        <p14:creationId xmlns:p14="http://schemas.microsoft.com/office/powerpoint/2010/main" val="941244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following slides showcase what will be presented in the document.</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600" b="0" i="0" u="none" strike="noStrike" cap="none">
                <a:solidFill>
                  <a:schemeClr val="dk1"/>
                </a:solidFill>
                <a:latin typeface="Calibri"/>
                <a:ea typeface="Calibri"/>
                <a:cs typeface="Calibri"/>
                <a:sym typeface="Calibri"/>
              </a:rPr>
              <a:t>10</a:t>
            </a:fld>
            <a:endParaRPr lang="en-US" sz="16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4863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5F18BF93-01B7-3C4F-8DFD-BB777A5D8859}" type="slidenum">
              <a:rPr lang="en-US" smtClean="0"/>
              <a:t>11</a:t>
            </a:fld>
            <a:endParaRPr lang="en-US" dirty="0"/>
          </a:p>
        </p:txBody>
      </p:sp>
    </p:spTree>
    <p:extLst>
      <p:ext uri="{BB962C8B-B14F-4D97-AF65-F5344CB8AC3E}">
        <p14:creationId xmlns:p14="http://schemas.microsoft.com/office/powerpoint/2010/main" val="28138876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1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9.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76B98F2-678D-BB43-9A04-379B304CB35E}"/>
              </a:ext>
            </a:extLst>
          </p:cNvPr>
          <p:cNvPicPr>
            <a:picLocks noChangeAspect="1"/>
          </p:cNvPicPr>
          <p:nvPr userDrawn="1"/>
        </p:nvPicPr>
        <p:blipFill rotWithShape="1">
          <a:blip r:embed="rId2"/>
          <a:srcRect r="44512" b="24194"/>
          <a:stretch/>
        </p:blipFill>
        <p:spPr>
          <a:xfrm>
            <a:off x="5231219" y="-795673"/>
            <a:ext cx="6960781" cy="7653673"/>
          </a:xfrm>
          <a:prstGeom prst="rect">
            <a:avLst/>
          </a:prstGeom>
        </p:spPr>
      </p:pic>
      <p:pic>
        <p:nvPicPr>
          <p:cNvPr id="3" name="Picture 2" descr="A picture containing graphical user interface&#10;&#10;Description automatically generated">
            <a:extLst>
              <a:ext uri="{FF2B5EF4-FFF2-40B4-BE49-F238E27FC236}">
                <a16:creationId xmlns:a16="http://schemas.microsoft.com/office/drawing/2014/main" id="{449C9D9E-B95E-744B-B448-D1FBF2CA2272}"/>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49154" y="4509650"/>
            <a:ext cx="2840078" cy="1992730"/>
          </a:xfrm>
          <a:prstGeom prst="rect">
            <a:avLst/>
          </a:prstGeom>
        </p:spPr>
      </p:pic>
      <p:sp>
        <p:nvSpPr>
          <p:cNvPr id="2" name="Title 1">
            <a:extLst>
              <a:ext uri="{FF2B5EF4-FFF2-40B4-BE49-F238E27FC236}">
                <a16:creationId xmlns:a16="http://schemas.microsoft.com/office/drawing/2014/main" id="{1E2C6043-A13A-364F-B1AA-2607D0E8C9F6}"/>
              </a:ext>
            </a:extLst>
          </p:cNvPr>
          <p:cNvSpPr>
            <a:spLocks noGrp="1"/>
          </p:cNvSpPr>
          <p:nvPr>
            <p:ph type="title" hasCustomPrompt="1"/>
          </p:nvPr>
        </p:nvSpPr>
        <p:spPr>
          <a:xfrm>
            <a:off x="838200" y="758825"/>
            <a:ext cx="10515600" cy="2210122"/>
          </a:xfrm>
        </p:spPr>
        <p:txBody>
          <a:bodyPr anchor="t">
            <a:normAutofit/>
          </a:bodyPr>
          <a:lstStyle>
            <a:lvl1pPr>
              <a:defRPr sz="7200"/>
            </a:lvl1pPr>
          </a:lstStyle>
          <a:p>
            <a:r>
              <a:rPr lang="en-GB" dirty="0"/>
              <a:t>TITLE</a:t>
            </a:r>
            <a:endParaRPr lang="en-US" dirty="0"/>
          </a:p>
        </p:txBody>
      </p:sp>
      <p:sp>
        <p:nvSpPr>
          <p:cNvPr id="5" name="Text Placeholder 4">
            <a:extLst>
              <a:ext uri="{FF2B5EF4-FFF2-40B4-BE49-F238E27FC236}">
                <a16:creationId xmlns:a16="http://schemas.microsoft.com/office/drawing/2014/main" id="{570C1A7F-DCB7-2745-A0B7-0DD888C53DF3}"/>
              </a:ext>
            </a:extLst>
          </p:cNvPr>
          <p:cNvSpPr>
            <a:spLocks noGrp="1"/>
          </p:cNvSpPr>
          <p:nvPr>
            <p:ph type="body" sz="quarter" idx="10"/>
          </p:nvPr>
        </p:nvSpPr>
        <p:spPr>
          <a:xfrm>
            <a:off x="838200" y="3100388"/>
            <a:ext cx="5776913" cy="942975"/>
          </a:xfrm>
          <a:prstGeom prst="rect">
            <a:avLst/>
          </a:prstGeom>
        </p:spPr>
        <p:txBody>
          <a:bodyPr>
            <a:normAutofit/>
          </a:bodyPr>
          <a:lstStyle>
            <a:lvl1pPr marL="0" indent="0">
              <a:buNone/>
              <a:defRPr sz="3200" b="1" i="0">
                <a:solidFill>
                  <a:schemeClr val="tx2"/>
                </a:solidFill>
                <a:latin typeface="Circular Std Bold" panose="020B0604020101020102" pitchFamily="34" charset="77"/>
                <a:cs typeface="Circular Std Bold" panose="020B0604020101020102" pitchFamily="34" charset="77"/>
              </a:defRPr>
            </a:lvl1pPr>
            <a:lvl2pPr marL="457200" indent="0">
              <a:buNone/>
              <a:defRPr>
                <a:solidFill>
                  <a:schemeClr val="tx2"/>
                </a:solidFill>
              </a:defRPr>
            </a:lvl2pPr>
            <a:lvl3pPr marL="914400" indent="0">
              <a:buNone/>
              <a:defRPr>
                <a:solidFill>
                  <a:schemeClr val="tx2"/>
                </a:solidFill>
              </a:defRPr>
            </a:lvl3pPr>
            <a:lvl4pPr marL="1371600" indent="0">
              <a:buNone/>
              <a:defRPr>
                <a:solidFill>
                  <a:schemeClr val="tx2"/>
                </a:solidFill>
              </a:defRPr>
            </a:lvl4pPr>
            <a:lvl5pPr marL="1828800" indent="0">
              <a:buNone/>
              <a:defRPr>
                <a:solidFill>
                  <a:schemeClr val="tx2"/>
                </a:solidFill>
              </a:defRPr>
            </a:lvl5pPr>
          </a:lstStyle>
          <a:p>
            <a:pPr lvl="0"/>
            <a:endParaRPr lang="en-US" dirty="0"/>
          </a:p>
        </p:txBody>
      </p:sp>
    </p:spTree>
    <p:extLst>
      <p:ext uri="{BB962C8B-B14F-4D97-AF65-F5344CB8AC3E}">
        <p14:creationId xmlns:p14="http://schemas.microsoft.com/office/powerpoint/2010/main" val="1868784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03326-0597-AE41-B585-34A2ADB015B3}"/>
              </a:ext>
            </a:extLst>
          </p:cNvPr>
          <p:cNvSpPr>
            <a:spLocks noGrp="1"/>
          </p:cNvSpPr>
          <p:nvPr>
            <p:ph type="title" hasCustomPrompt="1"/>
          </p:nvPr>
        </p:nvSpPr>
        <p:spPr/>
        <p:txBody>
          <a:bodyPr>
            <a:normAutofit/>
          </a:bodyPr>
          <a:lstStyle>
            <a:lvl1pPr>
              <a:defRPr sz="4400"/>
            </a:lvl1pPr>
          </a:lstStyle>
          <a:p>
            <a:r>
              <a:rPr lang="en-GB" dirty="0"/>
              <a:t>TITLE</a:t>
            </a:r>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7" name="Picture 6">
            <a:extLst>
              <a:ext uri="{FF2B5EF4-FFF2-40B4-BE49-F238E27FC236}">
                <a16:creationId xmlns:a16="http://schemas.microsoft.com/office/drawing/2014/main" id="{3A103C85-0FCC-6C43-8795-D638C0972371}"/>
              </a:ext>
            </a:extLst>
          </p:cNvPr>
          <p:cNvPicPr>
            <a:picLocks noChangeAspect="1"/>
          </p:cNvPicPr>
          <p:nvPr userDrawn="1"/>
        </p:nvPicPr>
        <p:blipFill rotWithShape="1">
          <a:blip r:embed="rId3"/>
          <a:srcRect l="14829" t="53513"/>
          <a:stretch/>
        </p:blipFill>
        <p:spPr>
          <a:xfrm rot="10800000">
            <a:off x="3638813" y="3100702"/>
            <a:ext cx="8553187" cy="3757298"/>
          </a:xfrm>
          <a:prstGeom prst="rect">
            <a:avLst/>
          </a:prstGeom>
        </p:spPr>
      </p:pic>
      <p:sp>
        <p:nvSpPr>
          <p:cNvPr id="10" name="Body Level One…">
            <a:extLst>
              <a:ext uri="{FF2B5EF4-FFF2-40B4-BE49-F238E27FC236}">
                <a16:creationId xmlns:a16="http://schemas.microsoft.com/office/drawing/2014/main" id="{673500A4-5AD9-2C45-8C02-097DFA4166E0}"/>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sp>
        <p:nvSpPr>
          <p:cNvPr id="11" name="Text Placeholder 2">
            <a:extLst>
              <a:ext uri="{FF2B5EF4-FFF2-40B4-BE49-F238E27FC236}">
                <a16:creationId xmlns:a16="http://schemas.microsoft.com/office/drawing/2014/main" id="{3AE955C8-60FC-DE46-A920-562035BF936E}"/>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089213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A103C85-0FCC-6C43-8795-D638C0972371}"/>
              </a:ext>
            </a:extLst>
          </p:cNvPr>
          <p:cNvPicPr>
            <a:picLocks noChangeAspect="1"/>
          </p:cNvPicPr>
          <p:nvPr userDrawn="1"/>
        </p:nvPicPr>
        <p:blipFill rotWithShape="1">
          <a:blip r:embed="rId2"/>
          <a:srcRect l="15034" t="53489"/>
          <a:stretch/>
        </p:blipFill>
        <p:spPr>
          <a:xfrm rot="10800000">
            <a:off x="3659429" y="3098803"/>
            <a:ext cx="8532571" cy="3759197"/>
          </a:xfrm>
          <a:prstGeom prst="rect">
            <a:avLst/>
          </a:prstGeom>
        </p:spPr>
      </p:pic>
      <p:sp>
        <p:nvSpPr>
          <p:cNvPr id="4" name="Rectangle 3">
            <a:extLst>
              <a:ext uri="{FF2B5EF4-FFF2-40B4-BE49-F238E27FC236}">
                <a16:creationId xmlns:a16="http://schemas.microsoft.com/office/drawing/2014/main" id="{18027C87-544A-EF44-A331-D0AC454B0E70}"/>
              </a:ext>
            </a:extLst>
          </p:cNvPr>
          <p:cNvSpPr/>
          <p:nvPr userDrawn="1"/>
        </p:nvSpPr>
        <p:spPr>
          <a:xfrm>
            <a:off x="4029075" y="2971799"/>
            <a:ext cx="8162925" cy="3886201"/>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0" name="Body Level One…">
            <a:extLst>
              <a:ext uri="{FF2B5EF4-FFF2-40B4-BE49-F238E27FC236}">
                <a16:creationId xmlns:a16="http://schemas.microsoft.com/office/drawing/2014/main" id="{575EC1A6-33EE-5F4F-8B2C-68253C4D402B}"/>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itle 1">
            <a:extLst>
              <a:ext uri="{FF2B5EF4-FFF2-40B4-BE49-F238E27FC236}">
                <a16:creationId xmlns:a16="http://schemas.microsoft.com/office/drawing/2014/main" id="{6CF35DCE-24DE-6649-AAA6-A06977840ACB}"/>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sp>
        <p:nvSpPr>
          <p:cNvPr id="12" name="Text Placeholder 2">
            <a:extLst>
              <a:ext uri="{FF2B5EF4-FFF2-40B4-BE49-F238E27FC236}">
                <a16:creationId xmlns:a16="http://schemas.microsoft.com/office/drawing/2014/main" id="{5887D416-288B-5B47-8824-B5F410C6AFB0}"/>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600566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08EBFB-5E27-E94E-9607-84602AC2DB73}"/>
              </a:ext>
            </a:extLst>
          </p:cNvPr>
          <p:cNvPicPr>
            <a:picLocks noChangeAspect="1"/>
          </p:cNvPicPr>
          <p:nvPr userDrawn="1"/>
        </p:nvPicPr>
        <p:blipFill rotWithShape="1">
          <a:blip r:embed="rId2" cstate="hqprint">
            <a:alphaModFix amt="12000"/>
            <a:extLst>
              <a:ext uri="{28A0092B-C50C-407E-A947-70E740481C1C}">
                <a14:useLocalDpi xmlns:a14="http://schemas.microsoft.com/office/drawing/2010/main"/>
              </a:ext>
            </a:extLst>
          </a:blip>
          <a:srcRect l="-24088" t="-14275"/>
          <a:stretch/>
        </p:blipFill>
        <p:spPr>
          <a:xfrm>
            <a:off x="886861" y="2321527"/>
            <a:ext cx="10734868" cy="4504207"/>
          </a:xfrm>
          <a:prstGeom prst="rect">
            <a:avLst/>
          </a:prstGeom>
        </p:spPr>
      </p:pic>
      <p:sp>
        <p:nvSpPr>
          <p:cNvPr id="5" name="Rectangle 4">
            <a:extLst>
              <a:ext uri="{FF2B5EF4-FFF2-40B4-BE49-F238E27FC236}">
                <a16:creationId xmlns:a16="http://schemas.microsoft.com/office/drawing/2014/main" id="{3A3F575E-132B-A641-9484-8DAE9466FB09}"/>
              </a:ext>
            </a:extLst>
          </p:cNvPr>
          <p:cNvSpPr/>
          <p:nvPr userDrawn="1"/>
        </p:nvSpPr>
        <p:spPr>
          <a:xfrm>
            <a:off x="11598445" y="-32266"/>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F8E5467-EB6A-124A-BB84-852BC2D0946C}"/>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597269" y="2865125"/>
            <a:ext cx="594732" cy="3960610"/>
          </a:xfrm>
          <a:prstGeom prst="rect">
            <a:avLst/>
          </a:prstGeom>
        </p:spPr>
      </p:pic>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0" name="Body Level One…">
            <a:extLst>
              <a:ext uri="{FF2B5EF4-FFF2-40B4-BE49-F238E27FC236}">
                <a16:creationId xmlns:a16="http://schemas.microsoft.com/office/drawing/2014/main" id="{CA6D8E73-FA27-6C49-8CE0-95CE0DD6C3C2}"/>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itle 1">
            <a:extLst>
              <a:ext uri="{FF2B5EF4-FFF2-40B4-BE49-F238E27FC236}">
                <a16:creationId xmlns:a16="http://schemas.microsoft.com/office/drawing/2014/main" id="{CAB827FA-8253-C64D-94AE-38396CB06B4A}"/>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14" name="Text Placeholder 2">
            <a:extLst>
              <a:ext uri="{FF2B5EF4-FFF2-40B4-BE49-F238E27FC236}">
                <a16:creationId xmlns:a16="http://schemas.microsoft.com/office/drawing/2014/main" id="{1AD6FA6E-073F-174C-A8C4-07824BB87567}"/>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435279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13A30E-F540-164C-83BC-A4A86347498B}"/>
              </a:ext>
            </a:extLst>
          </p:cNvPr>
          <p:cNvSpPr/>
          <p:nvPr userDrawn="1"/>
        </p:nvSpPr>
        <p:spPr>
          <a:xfrm>
            <a:off x="11598445" y="-32266"/>
            <a:ext cx="593555" cy="6890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04824645-C015-B34E-A7FB-53AB716048F5}"/>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493F05E9-05E9-034D-A89A-74CA077CD459}"/>
              </a:ext>
            </a:extLst>
          </p:cNvPr>
          <p:cNvPicPr>
            <a:picLocks noChangeAspect="1"/>
          </p:cNvPicPr>
          <p:nvPr userDrawn="1"/>
        </p:nvPicPr>
        <p:blipFill rotWithShape="1">
          <a:blip r:embed="rId2" cstate="hqprint">
            <a:alphaModFix amt="15000"/>
            <a:extLst>
              <a:ext uri="{28A0092B-C50C-407E-A947-70E740481C1C}">
                <a14:useLocalDpi xmlns:a14="http://schemas.microsoft.com/office/drawing/2010/main"/>
              </a:ext>
            </a:extLst>
          </a:blip>
          <a:srcRect t="-5386"/>
          <a:stretch/>
        </p:blipFill>
        <p:spPr>
          <a:xfrm>
            <a:off x="3046755" y="2685529"/>
            <a:ext cx="8540642" cy="4174761"/>
          </a:xfrm>
          <a:prstGeom prst="rect">
            <a:avLst/>
          </a:prstGeom>
        </p:spPr>
      </p:pic>
      <p:pic>
        <p:nvPicPr>
          <p:cNvPr id="10" name="Picture 9">
            <a:extLst>
              <a:ext uri="{FF2B5EF4-FFF2-40B4-BE49-F238E27FC236}">
                <a16:creationId xmlns:a16="http://schemas.microsoft.com/office/drawing/2014/main" id="{23B4C2A0-CF95-CD41-B0CF-F264EC18FC41}"/>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597269" y="2884691"/>
            <a:ext cx="594732" cy="3960610"/>
          </a:xfrm>
          <a:prstGeom prst="rect">
            <a:avLst/>
          </a:prstGeom>
        </p:spPr>
      </p:pic>
      <p:pic>
        <p:nvPicPr>
          <p:cNvPr id="13" name="Picture 12">
            <a:extLst>
              <a:ext uri="{FF2B5EF4-FFF2-40B4-BE49-F238E27FC236}">
                <a16:creationId xmlns:a16="http://schemas.microsoft.com/office/drawing/2014/main" id="{15EDE492-7293-3648-9181-04C9C53A0192}"/>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4" name="Body Level One…">
            <a:extLst>
              <a:ext uri="{FF2B5EF4-FFF2-40B4-BE49-F238E27FC236}">
                <a16:creationId xmlns:a16="http://schemas.microsoft.com/office/drawing/2014/main" id="{37FE07C6-0BB8-264D-9A84-DE6141FA6C28}"/>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itle 1">
            <a:extLst>
              <a:ext uri="{FF2B5EF4-FFF2-40B4-BE49-F238E27FC236}">
                <a16:creationId xmlns:a16="http://schemas.microsoft.com/office/drawing/2014/main" id="{A14337AB-EDBE-BE4B-B04B-D949E6B76BC3}"/>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15" name="Text Placeholder 2">
            <a:extLst>
              <a:ext uri="{FF2B5EF4-FFF2-40B4-BE49-F238E27FC236}">
                <a16:creationId xmlns:a16="http://schemas.microsoft.com/office/drawing/2014/main" id="{442E3C97-3C58-0944-AB44-4100ACEC03B0}"/>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07727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13A30E-F540-164C-83BC-A4A86347498B}"/>
              </a:ext>
            </a:extLst>
          </p:cNvPr>
          <p:cNvSpPr/>
          <p:nvPr userDrawn="1"/>
        </p:nvSpPr>
        <p:spPr>
          <a:xfrm>
            <a:off x="11598445" y="-32266"/>
            <a:ext cx="593555" cy="68902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04824645-C015-B34E-A7FB-53AB716048F5}"/>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8" name="Picture 7">
            <a:extLst>
              <a:ext uri="{FF2B5EF4-FFF2-40B4-BE49-F238E27FC236}">
                <a16:creationId xmlns:a16="http://schemas.microsoft.com/office/drawing/2014/main" id="{130D5F88-E1C0-BF49-AB13-36E8FAB5D739}"/>
              </a:ext>
            </a:extLst>
          </p:cNvPr>
          <p:cNvPicPr>
            <a:picLocks noChangeAspect="1"/>
          </p:cNvPicPr>
          <p:nvPr userDrawn="1"/>
        </p:nvPicPr>
        <p:blipFill rotWithShape="1">
          <a:blip r:embed="rId2" cstate="hqprint">
            <a:alphaModFix amt="10000"/>
            <a:extLst>
              <a:ext uri="{28A0092B-C50C-407E-A947-70E740481C1C}">
                <a14:useLocalDpi xmlns:a14="http://schemas.microsoft.com/office/drawing/2010/main"/>
              </a:ext>
            </a:extLst>
          </a:blip>
          <a:srcRect t="-9915"/>
          <a:stretch/>
        </p:blipFill>
        <p:spPr>
          <a:xfrm>
            <a:off x="3120571" y="2540000"/>
            <a:ext cx="8886550" cy="4318000"/>
          </a:xfrm>
          <a:prstGeom prst="rect">
            <a:avLst/>
          </a:prstGeom>
        </p:spPr>
      </p:pic>
      <p:pic>
        <p:nvPicPr>
          <p:cNvPr id="13" name="Picture 12">
            <a:extLst>
              <a:ext uri="{FF2B5EF4-FFF2-40B4-BE49-F238E27FC236}">
                <a16:creationId xmlns:a16="http://schemas.microsoft.com/office/drawing/2014/main" id="{3E2496A4-B920-0B41-9ADD-8248AE626BB8}"/>
              </a:ext>
            </a:extLst>
          </p:cNvPr>
          <p:cNvPicPr>
            <a:picLocks noChangeAspect="1"/>
          </p:cNvPicPr>
          <p:nvPr userDrawn="1"/>
        </p:nvPicPr>
        <p:blipFill rotWithShape="1">
          <a:blip r:embed="rId3" cstate="hqprint">
            <a:alphaModFix amt="19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pic>
        <p:nvPicPr>
          <p:cNvPr id="14" name="Picture 13">
            <a:extLst>
              <a:ext uri="{FF2B5EF4-FFF2-40B4-BE49-F238E27FC236}">
                <a16:creationId xmlns:a16="http://schemas.microsoft.com/office/drawing/2014/main" id="{8C3AD34C-F1B8-794B-A4D9-C4C3A539A033}"/>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9" name="Body Level One…">
            <a:extLst>
              <a:ext uri="{FF2B5EF4-FFF2-40B4-BE49-F238E27FC236}">
                <a16:creationId xmlns:a16="http://schemas.microsoft.com/office/drawing/2014/main" id="{C512D7CC-AEA2-2E40-AE18-7A6BFEEE303D}"/>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 name="Title 1">
            <a:extLst>
              <a:ext uri="{FF2B5EF4-FFF2-40B4-BE49-F238E27FC236}">
                <a16:creationId xmlns:a16="http://schemas.microsoft.com/office/drawing/2014/main" id="{A88AEED1-B07C-5942-A874-BDADCABE9A30}"/>
              </a:ext>
            </a:extLst>
          </p:cNvPr>
          <p:cNvSpPr>
            <a:spLocks noGrp="1"/>
          </p:cNvSpPr>
          <p:nvPr>
            <p:ph type="title" hasCustomPrompt="1"/>
          </p:nvPr>
        </p:nvSpPr>
        <p:spPr>
          <a:xfrm>
            <a:off x="838200" y="758825"/>
            <a:ext cx="10515600" cy="1325563"/>
          </a:xfrm>
        </p:spPr>
        <p:txBody>
          <a:bodyPr>
            <a:normAutofit/>
          </a:bodyPr>
          <a:lstStyle>
            <a:lvl1pPr>
              <a:defRPr sz="4400"/>
            </a:lvl1pPr>
          </a:lstStyle>
          <a:p>
            <a:r>
              <a:rPr lang="en-GB" dirty="0"/>
              <a:t>TITLE</a:t>
            </a:r>
            <a:endParaRPr lang="en-US" dirty="0"/>
          </a:p>
        </p:txBody>
      </p:sp>
      <p:sp>
        <p:nvSpPr>
          <p:cNvPr id="12" name="Text Placeholder 2">
            <a:extLst>
              <a:ext uri="{FF2B5EF4-FFF2-40B4-BE49-F238E27FC236}">
                <a16:creationId xmlns:a16="http://schemas.microsoft.com/office/drawing/2014/main" id="{FC926B28-AC3E-1445-B9C6-D63BA906A17F}"/>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958276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bg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4" name="Picture 3">
            <a:extLst>
              <a:ext uri="{FF2B5EF4-FFF2-40B4-BE49-F238E27FC236}">
                <a16:creationId xmlns:a16="http://schemas.microsoft.com/office/drawing/2014/main" id="{C8EDDE4D-F4DE-7D4C-8897-434EC3196F82}"/>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sp>
        <p:nvSpPr>
          <p:cNvPr id="7" name="Body Level One…">
            <a:extLst>
              <a:ext uri="{FF2B5EF4-FFF2-40B4-BE49-F238E27FC236}">
                <a16:creationId xmlns:a16="http://schemas.microsoft.com/office/drawing/2014/main" id="{36B6A9EC-68AB-9D49-8CA0-96A6A66F10D9}"/>
              </a:ext>
            </a:extLst>
          </p:cNvPr>
          <p:cNvSpPr txBox="1">
            <a:spLocks noGrp="1"/>
          </p:cNvSpPr>
          <p:nvPr>
            <p:ph type="body" idx="1"/>
          </p:nvPr>
        </p:nvSpPr>
        <p:spPr>
          <a:xfrm>
            <a:off x="838200" y="2323575"/>
            <a:ext cx="10515600" cy="4157745"/>
          </a:xfrm>
          <a:prstGeom prst="rect">
            <a:avLst/>
          </a:prstGeom>
        </p:spPr>
        <p:txBody>
          <a:bodyPr/>
          <a:lstStyle>
            <a:lvl1pPr>
              <a:buClr>
                <a:srgbClr val="FFFFFF"/>
              </a:buClr>
              <a:defRPr sz="2000">
                <a:solidFill>
                  <a:schemeClr val="bg1"/>
                </a:solidFill>
              </a:defRPr>
            </a:lvl1pPr>
            <a:lvl2pPr marL="493713" indent="-254000">
              <a:buClr>
                <a:srgbClr val="FFFFFF"/>
              </a:buClr>
              <a:tabLst/>
              <a:defRPr sz="1800">
                <a:solidFill>
                  <a:schemeClr val="bg1"/>
                </a:solidFill>
              </a:defRPr>
            </a:lvl2pPr>
            <a:lvl3pPr marL="762000" indent="-254000">
              <a:buClr>
                <a:srgbClr val="FFFFFF"/>
              </a:buClr>
              <a:tabLst/>
              <a:defRPr sz="1600">
                <a:solidFill>
                  <a:schemeClr val="bg1"/>
                </a:solidFill>
              </a:defRPr>
            </a:lvl3pPr>
            <a:lvl4pPr marL="1071563" indent="-254000">
              <a:buClr>
                <a:srgbClr val="FFFFFF"/>
              </a:buClr>
              <a:tabLst/>
              <a:defRPr sz="1400">
                <a:solidFill>
                  <a:schemeClr val="bg1"/>
                </a:solidFill>
              </a:defRPr>
            </a:lvl4pPr>
            <a:lvl5pPr marL="1339850" indent="-225425">
              <a:buClr>
                <a:srgbClr val="FFFFFF"/>
              </a:buClr>
              <a:tabLst/>
              <a:defRPr sz="1400">
                <a:solidFill>
                  <a:schemeClr val="bg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 name="Text Placeholder 2">
            <a:extLst>
              <a:ext uri="{FF2B5EF4-FFF2-40B4-BE49-F238E27FC236}">
                <a16:creationId xmlns:a16="http://schemas.microsoft.com/office/drawing/2014/main" id="{69F73801-75C5-974A-9470-68A57CEC3C17}"/>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a:p>
            <a:endParaRPr lang="en-US" dirty="0"/>
          </a:p>
        </p:txBody>
      </p:sp>
    </p:spTree>
    <p:extLst>
      <p:ext uri="{BB962C8B-B14F-4D97-AF65-F5344CB8AC3E}">
        <p14:creationId xmlns:p14="http://schemas.microsoft.com/office/powerpoint/2010/main" val="2653317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ustom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2"/>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9105CB3F-ECA7-A148-BBEB-88254C94FDFA}"/>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8" name="Body Level One…">
            <a:extLst>
              <a:ext uri="{FF2B5EF4-FFF2-40B4-BE49-F238E27FC236}">
                <a16:creationId xmlns:a16="http://schemas.microsoft.com/office/drawing/2014/main" id="{D45A809A-69EB-6F4E-8487-E2A7FF20FCE4}"/>
              </a:ext>
            </a:extLst>
          </p:cNvPr>
          <p:cNvSpPr txBox="1">
            <a:spLocks noGrp="1"/>
          </p:cNvSpPr>
          <p:nvPr>
            <p:ph type="body" idx="1"/>
          </p:nvPr>
        </p:nvSpPr>
        <p:spPr>
          <a:xfrm>
            <a:off x="838200" y="2323575"/>
            <a:ext cx="10515600" cy="4157745"/>
          </a:xfrm>
          <a:prstGeom prst="rect">
            <a:avLst/>
          </a:prstGeom>
        </p:spPr>
        <p:txBody>
          <a:bodyPr/>
          <a:lstStyle>
            <a:lvl1pPr>
              <a:buClr>
                <a:srgbClr val="FFFFFF"/>
              </a:buClr>
              <a:defRPr sz="2000">
                <a:solidFill>
                  <a:schemeClr val="tx1"/>
                </a:solidFill>
              </a:defRPr>
            </a:lvl1pPr>
            <a:lvl2pPr marL="493713" indent="-254000">
              <a:buClr>
                <a:srgbClr val="FFFFFF"/>
              </a:buClr>
              <a:tabLst/>
              <a:defRPr sz="1800">
                <a:solidFill>
                  <a:schemeClr val="tx1"/>
                </a:solidFill>
              </a:defRPr>
            </a:lvl2pPr>
            <a:lvl3pPr marL="762000" indent="-254000">
              <a:buClr>
                <a:srgbClr val="FFFFFF"/>
              </a:buClr>
              <a:tabLst/>
              <a:defRPr sz="1600">
                <a:solidFill>
                  <a:schemeClr val="tx1"/>
                </a:solidFill>
              </a:defRPr>
            </a:lvl3pPr>
            <a:lvl4pPr marL="1071563" indent="-254000">
              <a:buClr>
                <a:srgbClr val="FFFFFF"/>
              </a:buClr>
              <a:tabLst/>
              <a:defRPr sz="1400">
                <a:solidFill>
                  <a:schemeClr val="tx1"/>
                </a:solidFill>
              </a:defRPr>
            </a:lvl4pPr>
            <a:lvl5pPr marL="1339850" indent="-225425">
              <a:buClr>
                <a:srgbClr val="FFFFFF"/>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 name="Text Placeholder 2">
            <a:extLst>
              <a:ext uri="{FF2B5EF4-FFF2-40B4-BE49-F238E27FC236}">
                <a16:creationId xmlns:a16="http://schemas.microsoft.com/office/drawing/2014/main" id="{96E44601-F7B0-4F41-A3E0-8149C2866562}"/>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931449916"/>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2"/>
                </a:solidFill>
              </a:defRPr>
            </a:lvl1pPr>
          </a:lstStyle>
          <a:p>
            <a:fld id="{A6B50053-EC5D-F648-9B13-092A20055004}" type="slidenum">
              <a:rPr lang="en-US" smtClean="0"/>
              <a:pPr/>
              <a:t>‹#›</a:t>
            </a:fld>
            <a:endParaRPr lang="en-US" dirty="0"/>
          </a:p>
        </p:txBody>
      </p:sp>
      <p:pic>
        <p:nvPicPr>
          <p:cNvPr id="4" name="Picture 3">
            <a:extLst>
              <a:ext uri="{FF2B5EF4-FFF2-40B4-BE49-F238E27FC236}">
                <a16:creationId xmlns:a16="http://schemas.microsoft.com/office/drawing/2014/main" id="{C8EDDE4D-F4DE-7D4C-8897-434EC3196F82}"/>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sp>
        <p:nvSpPr>
          <p:cNvPr id="7" name="Body Level One…">
            <a:extLst>
              <a:ext uri="{FF2B5EF4-FFF2-40B4-BE49-F238E27FC236}">
                <a16:creationId xmlns:a16="http://schemas.microsoft.com/office/drawing/2014/main" id="{09B6EDDA-4DAC-9F4C-B062-25D421931424}"/>
              </a:ext>
            </a:extLst>
          </p:cNvPr>
          <p:cNvSpPr txBox="1">
            <a:spLocks noGrp="1"/>
          </p:cNvSpPr>
          <p:nvPr>
            <p:ph type="body" idx="1"/>
          </p:nvPr>
        </p:nvSpPr>
        <p:spPr>
          <a:xfrm>
            <a:off x="838200" y="2323575"/>
            <a:ext cx="10515600" cy="4157745"/>
          </a:xfrm>
          <a:prstGeom prst="rect">
            <a:avLst/>
          </a:prstGeom>
        </p:spPr>
        <p:txBody>
          <a:bodyPr/>
          <a:lstStyle>
            <a:lvl1pPr>
              <a:buClr>
                <a:srgbClr val="FFFFFF"/>
              </a:buClr>
              <a:defRPr sz="2000">
                <a:solidFill>
                  <a:schemeClr val="tx1"/>
                </a:solidFill>
              </a:defRPr>
            </a:lvl1pPr>
            <a:lvl2pPr marL="493713" indent="-254000">
              <a:buClr>
                <a:srgbClr val="FFFFFF"/>
              </a:buClr>
              <a:tabLst/>
              <a:defRPr sz="1800">
                <a:solidFill>
                  <a:schemeClr val="tx1"/>
                </a:solidFill>
              </a:defRPr>
            </a:lvl2pPr>
            <a:lvl3pPr marL="762000" indent="-254000">
              <a:buClr>
                <a:srgbClr val="FFFFFF"/>
              </a:buClr>
              <a:tabLst/>
              <a:defRPr sz="1600">
                <a:solidFill>
                  <a:schemeClr val="tx1"/>
                </a:solidFill>
              </a:defRPr>
            </a:lvl3pPr>
            <a:lvl4pPr marL="1071563" indent="-254000">
              <a:buClr>
                <a:srgbClr val="FFFFFF"/>
              </a:buClr>
              <a:tabLst/>
              <a:defRPr sz="1400">
                <a:solidFill>
                  <a:schemeClr val="tx1"/>
                </a:solidFill>
              </a:defRPr>
            </a:lvl4pPr>
            <a:lvl5pPr marL="1339850" indent="-225425">
              <a:buClr>
                <a:srgbClr val="FFFFFF"/>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 name="Text Placeholder 2">
            <a:extLst>
              <a:ext uri="{FF2B5EF4-FFF2-40B4-BE49-F238E27FC236}">
                <a16:creationId xmlns:a16="http://schemas.microsoft.com/office/drawing/2014/main" id="{E57BDDDB-B0D9-FD4E-8BD1-06E82C7A5990}"/>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62056491"/>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accent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4">
            <a:alphaModFix amt="60000"/>
          </a:blip>
          <a:srcRect/>
          <a:stretch/>
        </p:blipFill>
        <p:spPr>
          <a:xfrm>
            <a:off x="-14748" y="-41142"/>
            <a:ext cx="766915" cy="2943299"/>
          </a:xfrm>
          <a:prstGeom prst="rect">
            <a:avLst/>
          </a:prstGeom>
        </p:spPr>
      </p:pic>
      <p:sp>
        <p:nvSpPr>
          <p:cNvPr id="9" name="Body Level One…">
            <a:extLst>
              <a:ext uri="{FF2B5EF4-FFF2-40B4-BE49-F238E27FC236}">
                <a16:creationId xmlns:a16="http://schemas.microsoft.com/office/drawing/2014/main" id="{B77CE07B-B584-AF47-AD8B-31DE7905DCBC}"/>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ext Placeholder 2">
            <a:extLst>
              <a:ext uri="{FF2B5EF4-FFF2-40B4-BE49-F238E27FC236}">
                <a16:creationId xmlns:a16="http://schemas.microsoft.com/office/drawing/2014/main" id="{DB75F7C7-7DCB-9343-85A9-B31D80499048}"/>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960053388"/>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9" name="Picture 8">
            <a:extLst>
              <a:ext uri="{FF2B5EF4-FFF2-40B4-BE49-F238E27FC236}">
                <a16:creationId xmlns:a16="http://schemas.microsoft.com/office/drawing/2014/main" id="{BEFA11BC-3CAE-5847-99A8-B62FF8144EFF}"/>
              </a:ext>
            </a:extLst>
          </p:cNvPr>
          <p:cNvPicPr>
            <a:picLocks noChangeAspect="1"/>
          </p:cNvPicPr>
          <p:nvPr userDrawn="1"/>
        </p:nvPicPr>
        <p:blipFill>
          <a:blip r:embed="rId4">
            <a:alphaModFix amt="60000"/>
          </a:blip>
          <a:stretch>
            <a:fillRect/>
          </a:stretch>
        </p:blipFill>
        <p:spPr>
          <a:xfrm>
            <a:off x="0" y="-57743"/>
            <a:ext cx="766916" cy="2943299"/>
          </a:xfrm>
          <a:prstGeom prst="rect">
            <a:avLst/>
          </a:prstGeom>
        </p:spPr>
      </p:pic>
      <p:sp>
        <p:nvSpPr>
          <p:cNvPr id="11" name="Body Level One…">
            <a:extLst>
              <a:ext uri="{FF2B5EF4-FFF2-40B4-BE49-F238E27FC236}">
                <a16:creationId xmlns:a16="http://schemas.microsoft.com/office/drawing/2014/main" id="{B7FF19AF-3007-6F4B-BC43-0DAE0384DF25}"/>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 name="Text Placeholder 2">
            <a:extLst>
              <a:ext uri="{FF2B5EF4-FFF2-40B4-BE49-F238E27FC236}">
                <a16:creationId xmlns:a16="http://schemas.microsoft.com/office/drawing/2014/main" id="{1882E849-2294-1848-83F3-65F69DFDC80A}"/>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47040966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59C5F07-7B64-4F41-89BA-3B551BB83426}"/>
              </a:ext>
            </a:extLst>
          </p:cNvPr>
          <p:cNvSpPr>
            <a:spLocks noGrp="1"/>
          </p:cNvSpPr>
          <p:nvPr>
            <p:ph type="sldNum" sz="quarter" idx="12"/>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2" name="Google Shape;767;p91">
            <a:extLst>
              <a:ext uri="{FF2B5EF4-FFF2-40B4-BE49-F238E27FC236}">
                <a16:creationId xmlns:a16="http://schemas.microsoft.com/office/drawing/2014/main" id="{6D6262BC-A09A-494A-A509-A2B271C3A764}"/>
              </a:ext>
            </a:extLst>
          </p:cNvPr>
          <p:cNvSpPr txBox="1"/>
          <p:nvPr userDrawn="1"/>
        </p:nvSpPr>
        <p:spPr>
          <a:xfrm>
            <a:off x="1896914" y="2645168"/>
            <a:ext cx="8547841" cy="3423584"/>
          </a:xfrm>
          <a:prstGeom prst="rect">
            <a:avLst/>
          </a:prstGeom>
          <a:noFill/>
          <a:ln>
            <a:noFill/>
          </a:ln>
        </p:spPr>
        <p:txBody>
          <a:bodyPr spcFirstLastPara="1" wrap="square" lIns="121900" tIns="121900" rIns="121900" bIns="121900" anchor="t" anchorCtr="0">
            <a:noAutofit/>
          </a:bodyPr>
          <a:lstStyle/>
          <a:p>
            <a:pPr>
              <a:lnSpc>
                <a:spcPct val="115000"/>
              </a:lnSpc>
            </a:pPr>
            <a:r>
              <a:rPr lang="en-GB" sz="3200" b="1" dirty="0">
                <a:solidFill>
                  <a:srgbClr val="00C16D"/>
                </a:solidFill>
                <a:latin typeface="Circular Std Bold" panose="020B0604020101020102" pitchFamily="34" charset="77"/>
                <a:ea typeface="Open Sans" panose="020B0606030504020204" pitchFamily="34" charset="0"/>
                <a:cs typeface="Circular Std Bold" panose="020B0604020101020102" pitchFamily="34" charset="77"/>
                <a:sym typeface="Trebuchet MS"/>
              </a:rPr>
              <a:t>A world where safe materials and products are designed and manufactured in a prosperous, circular economy to maximize health and wellbeing for people and planet.</a:t>
            </a:r>
            <a:endParaRPr sz="3200" b="1" dirty="0">
              <a:solidFill>
                <a:srgbClr val="00C16D"/>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a:p>
            <a:pPr>
              <a:lnSpc>
                <a:spcPct val="115000"/>
              </a:lnSpc>
            </a:pPr>
            <a:endParaRPr sz="2133" b="1" dirty="0">
              <a:solidFill>
                <a:srgbClr val="00C16D"/>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p:txBody>
      </p:sp>
      <p:pic>
        <p:nvPicPr>
          <p:cNvPr id="13" name="Picture 12">
            <a:extLst>
              <a:ext uri="{FF2B5EF4-FFF2-40B4-BE49-F238E27FC236}">
                <a16:creationId xmlns:a16="http://schemas.microsoft.com/office/drawing/2014/main" id="{E295F7F9-041B-3C4F-A0EF-A3FE954B988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857977" y="1916902"/>
            <a:ext cx="1766573" cy="445567"/>
          </a:xfrm>
          <a:prstGeom prst="rect">
            <a:avLst/>
          </a:prstGeom>
        </p:spPr>
      </p:pic>
      <p:sp>
        <p:nvSpPr>
          <p:cNvPr id="14" name="Rectangle 13">
            <a:extLst>
              <a:ext uri="{FF2B5EF4-FFF2-40B4-BE49-F238E27FC236}">
                <a16:creationId xmlns:a16="http://schemas.microsoft.com/office/drawing/2014/main" id="{AD2F3D21-DB70-844E-89DB-9CC32C669DCB}"/>
              </a:ext>
            </a:extLst>
          </p:cNvPr>
          <p:cNvSpPr/>
          <p:nvPr userDrawn="1"/>
        </p:nvSpPr>
        <p:spPr>
          <a:xfrm>
            <a:off x="1896915" y="1924789"/>
            <a:ext cx="3212739" cy="416589"/>
          </a:xfrm>
          <a:prstGeom prst="rect">
            <a:avLst/>
          </a:prstGeom>
        </p:spPr>
        <p:txBody>
          <a:bodyPr wrap="square">
            <a:spAutoFit/>
          </a:bodyPr>
          <a:lstStyle/>
          <a:p>
            <a:pPr>
              <a:lnSpc>
                <a:spcPct val="115000"/>
              </a:lnSpc>
            </a:pPr>
            <a:r>
              <a:rPr lang="nl-NL" sz="2000" dirty="0">
                <a:solidFill>
                  <a:schemeClr val="bg1"/>
                </a:solidFill>
                <a:latin typeface="Circular Std Black" panose="020B0604020101020102" pitchFamily="34" charset="77"/>
                <a:ea typeface="Open Sans" panose="020B0606030504020204" pitchFamily="34" charset="0"/>
                <a:cs typeface="Circular Std Black" panose="020B0604020101020102" pitchFamily="34" charset="77"/>
                <a:sym typeface="Trebuchet MS"/>
              </a:rPr>
              <a:t>OUR VISION</a:t>
            </a:r>
          </a:p>
        </p:txBody>
      </p:sp>
      <p:pic>
        <p:nvPicPr>
          <p:cNvPr id="16" name="Picture 15">
            <a:extLst>
              <a:ext uri="{FF2B5EF4-FFF2-40B4-BE49-F238E27FC236}">
                <a16:creationId xmlns:a16="http://schemas.microsoft.com/office/drawing/2014/main" id="{21E7CC2E-6903-A04A-A08E-1D9965B6E2B0}"/>
              </a:ext>
            </a:extLst>
          </p:cNvPr>
          <p:cNvPicPr>
            <a:picLocks noChangeAspect="1"/>
          </p:cNvPicPr>
          <p:nvPr userDrawn="1"/>
        </p:nvPicPr>
        <p:blipFill rotWithShape="1">
          <a:blip r:embed="rId3" cstate="hqprint">
            <a:alphaModFix amt="40000"/>
            <a:extLst>
              <a:ext uri="{28A0092B-C50C-407E-A947-70E740481C1C}">
                <a14:useLocalDpi xmlns:a14="http://schemas.microsoft.com/office/drawing/2010/main"/>
              </a:ext>
            </a:extLst>
          </a:blip>
          <a:srcRect/>
          <a:stretch/>
        </p:blipFill>
        <p:spPr>
          <a:xfrm>
            <a:off x="5295543" y="0"/>
            <a:ext cx="6896457" cy="3870960"/>
          </a:xfrm>
          <a:prstGeom prst="rect">
            <a:avLst/>
          </a:prstGeom>
        </p:spPr>
      </p:pic>
      <p:pic>
        <p:nvPicPr>
          <p:cNvPr id="17" name="Picture 16">
            <a:extLst>
              <a:ext uri="{FF2B5EF4-FFF2-40B4-BE49-F238E27FC236}">
                <a16:creationId xmlns:a16="http://schemas.microsoft.com/office/drawing/2014/main" id="{85A4CF4D-92B0-1845-8A33-25F606AE758A}"/>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9" name="Text Placeholder 2">
            <a:extLst>
              <a:ext uri="{FF2B5EF4-FFF2-40B4-BE49-F238E27FC236}">
                <a16:creationId xmlns:a16="http://schemas.microsoft.com/office/drawing/2014/main" id="{A2B18C93-0D35-8043-9F63-4AA1097934CB}"/>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6005154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2">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4">
            <a:alphaModFix amt="60000"/>
            <a:extLst>
              <a:ext uri="{BEBA8EAE-BF5A-486C-A8C5-ECC9F3942E4B}">
                <a14:imgProps xmlns:a14="http://schemas.microsoft.com/office/drawing/2010/main">
                  <a14:imgLayer r:embed="rId5">
                    <a14:imgEffect>
                      <a14:saturation sat="0"/>
                    </a14:imgEffect>
                  </a14:imgLayer>
                </a14:imgProps>
              </a:ext>
            </a:extLst>
          </a:blip>
          <a:srcRect/>
          <a:stretch/>
        </p:blipFill>
        <p:spPr>
          <a:xfrm>
            <a:off x="-14748" y="-41142"/>
            <a:ext cx="766915" cy="2943299"/>
          </a:xfrm>
          <a:prstGeom prst="rect">
            <a:avLst/>
          </a:prstGeom>
        </p:spPr>
      </p:pic>
      <p:sp>
        <p:nvSpPr>
          <p:cNvPr id="9" name="Body Level One…">
            <a:extLst>
              <a:ext uri="{FF2B5EF4-FFF2-40B4-BE49-F238E27FC236}">
                <a16:creationId xmlns:a16="http://schemas.microsoft.com/office/drawing/2014/main" id="{C8952F25-B80D-CE4C-91D5-20BFD5AC97DB}"/>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1" name="Text Placeholder 2">
            <a:extLst>
              <a:ext uri="{FF2B5EF4-FFF2-40B4-BE49-F238E27FC236}">
                <a16:creationId xmlns:a16="http://schemas.microsoft.com/office/drawing/2014/main" id="{AE8C0671-7698-D342-99D8-A60F856F9819}"/>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07850863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7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216BE03-15A4-594B-90DE-B431DE11A69D}"/>
              </a:ext>
            </a:extLst>
          </p:cNvPr>
          <p:cNvSpPr/>
          <p:nvPr userDrawn="1"/>
        </p:nvSpPr>
        <p:spPr>
          <a:xfrm>
            <a:off x="11598445" y="0"/>
            <a:ext cx="593555" cy="6890266"/>
          </a:xfrm>
          <a:prstGeom prst="rect">
            <a:avLst/>
          </a:prstGeom>
          <a:solidFill>
            <a:srgbClr val="0F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A62995A-D7A0-3843-AAF5-6B9FD8AC882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accent1"/>
                </a:solidFill>
              </a:defRPr>
            </a:lvl1pPr>
          </a:lstStyle>
          <a:p>
            <a:r>
              <a:rPr lang="en-GB" dirty="0"/>
              <a:t>TITLE</a:t>
            </a:r>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5">
            <a:alphaModFix amt="60000"/>
          </a:blip>
          <a:srcRect/>
          <a:stretch/>
        </p:blipFill>
        <p:spPr>
          <a:xfrm>
            <a:off x="-14748" y="-41142"/>
            <a:ext cx="766915" cy="2943299"/>
          </a:xfrm>
          <a:prstGeom prst="rect">
            <a:avLst/>
          </a:prstGeom>
        </p:spPr>
      </p:pic>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1" name="Body Level One…">
            <a:extLst>
              <a:ext uri="{FF2B5EF4-FFF2-40B4-BE49-F238E27FC236}">
                <a16:creationId xmlns:a16="http://schemas.microsoft.com/office/drawing/2014/main" id="{4CA52A65-5281-8045-BDEC-05DE94AE8BE1}"/>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3B540E21-39DD-274B-A32C-0FAA99F87631}"/>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407185734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8_Custom Layout">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EFA11BC-3CAE-5847-99A8-B62FF8144EFF}"/>
              </a:ext>
            </a:extLst>
          </p:cNvPr>
          <p:cNvPicPr>
            <a:picLocks noChangeAspect="1"/>
          </p:cNvPicPr>
          <p:nvPr userDrawn="1"/>
        </p:nvPicPr>
        <p:blipFill>
          <a:blip r:embed="rId2">
            <a:alphaModFix amt="60000"/>
          </a:blip>
          <a:stretch>
            <a:fillRect/>
          </a:stretch>
        </p:blipFill>
        <p:spPr>
          <a:xfrm>
            <a:off x="-14288" y="-43455"/>
            <a:ext cx="766916" cy="2943299"/>
          </a:xfrm>
          <a:prstGeom prst="rect">
            <a:avLst/>
          </a:prstGeom>
        </p:spPr>
      </p:pic>
      <p:sp>
        <p:nvSpPr>
          <p:cNvPr id="8" name="Rectangle 7">
            <a:extLst>
              <a:ext uri="{FF2B5EF4-FFF2-40B4-BE49-F238E27FC236}">
                <a16:creationId xmlns:a16="http://schemas.microsoft.com/office/drawing/2014/main" id="{AF2E43D3-1424-0148-8596-61743F2D5893}"/>
              </a:ext>
            </a:extLst>
          </p:cNvPr>
          <p:cNvSpPr/>
          <p:nvPr userDrawn="1"/>
        </p:nvSpPr>
        <p:spPr>
          <a:xfrm>
            <a:off x="11598445" y="0"/>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9226B6B-1E1B-3B42-A18F-AACA97932EA1}"/>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normAutofit/>
          </a:bodyPr>
          <a:lstStyle>
            <a:lvl1pPr>
              <a:defRPr sz="4400">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6" name="Body Level One…">
            <a:extLst>
              <a:ext uri="{FF2B5EF4-FFF2-40B4-BE49-F238E27FC236}">
                <a16:creationId xmlns:a16="http://schemas.microsoft.com/office/drawing/2014/main" id="{5E0F9DF7-5621-A343-AA12-597570CD1B81}"/>
              </a:ext>
            </a:extLst>
          </p:cNvPr>
          <p:cNvSpPr txBox="1">
            <a:spLocks noGrp="1"/>
          </p:cNvSpPr>
          <p:nvPr>
            <p:ph type="body" idx="1"/>
          </p:nvPr>
        </p:nvSpPr>
        <p:spPr>
          <a:xfrm>
            <a:off x="838200" y="2323575"/>
            <a:ext cx="10515600" cy="4157745"/>
          </a:xfrm>
          <a:prstGeom prst="rect">
            <a:avLst/>
          </a:prstGeom>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2" name="Text Placeholder 2">
            <a:extLst>
              <a:ext uri="{FF2B5EF4-FFF2-40B4-BE49-F238E27FC236}">
                <a16:creationId xmlns:a16="http://schemas.microsoft.com/office/drawing/2014/main" id="{1BCAC713-66BA-9B46-AA3E-C4F20E8D09F2}"/>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82317764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9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1CA1BB-C166-FF4A-B278-B56DDC681660}"/>
              </a:ext>
            </a:extLst>
          </p:cNvPr>
          <p:cNvSpPr/>
          <p:nvPr userDrawn="1"/>
        </p:nvSpPr>
        <p:spPr>
          <a:xfrm>
            <a:off x="11598445" y="-32266"/>
            <a:ext cx="593555" cy="68902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020AAC7-9352-3C4C-BD6D-850C14FE8F23}"/>
              </a:ext>
            </a:extLst>
          </p:cNvPr>
          <p:cNvPicPr>
            <a:picLocks noChangeAspect="1"/>
          </p:cNvPicPr>
          <p:nvPr userDrawn="1"/>
        </p:nvPicPr>
        <p:blipFill rotWithShape="1">
          <a:blip r:embed="rId2" cstate="hqprint">
            <a:alphaModFix amt="19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pic>
        <p:nvPicPr>
          <p:cNvPr id="8" name="Picture 7">
            <a:extLst>
              <a:ext uri="{FF2B5EF4-FFF2-40B4-BE49-F238E27FC236}">
                <a16:creationId xmlns:a16="http://schemas.microsoft.com/office/drawing/2014/main" id="{7F7B0F82-AEBA-394B-A859-F019A0003D3C}"/>
              </a:ext>
            </a:extLst>
          </p:cNvPr>
          <p:cNvPicPr>
            <a:picLocks noChangeAspect="1"/>
          </p:cNvPicPr>
          <p:nvPr userDrawn="1"/>
        </p:nvPicPr>
        <p:blipFill>
          <a:blip r:embed="rId5">
            <a:alphaModFix amt="60000"/>
            <a:extLst>
              <a:ext uri="{BEBA8EAE-BF5A-486C-A8C5-ECC9F3942E4B}">
                <a14:imgProps xmlns:a14="http://schemas.microsoft.com/office/drawing/2010/main">
                  <a14:imgLayer r:embed="rId6">
                    <a14:imgEffect>
                      <a14:saturation sat="0"/>
                    </a14:imgEffect>
                  </a14:imgLayer>
                </a14:imgProps>
              </a:ext>
            </a:extLst>
          </a:blip>
          <a:srcRect/>
          <a:stretch/>
        </p:blipFill>
        <p:spPr>
          <a:xfrm>
            <a:off x="-14748" y="-41142"/>
            <a:ext cx="766915" cy="2943299"/>
          </a:xfrm>
          <a:prstGeom prst="rect">
            <a:avLst/>
          </a:prstGeom>
        </p:spPr>
      </p:pic>
      <p:sp>
        <p:nvSpPr>
          <p:cNvPr id="11" name="Body Level One…">
            <a:extLst>
              <a:ext uri="{FF2B5EF4-FFF2-40B4-BE49-F238E27FC236}">
                <a16:creationId xmlns:a16="http://schemas.microsoft.com/office/drawing/2014/main" id="{8FF2C4A0-C315-B246-981C-8EC562D45680}"/>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E3C0815A-3FAC-8544-A018-EAE34796C042}"/>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521795675"/>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8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216BE03-15A4-594B-90DE-B431DE11A69D}"/>
              </a:ext>
            </a:extLst>
          </p:cNvPr>
          <p:cNvSpPr/>
          <p:nvPr userDrawn="1"/>
        </p:nvSpPr>
        <p:spPr>
          <a:xfrm>
            <a:off x="11598445" y="0"/>
            <a:ext cx="593555" cy="6890266"/>
          </a:xfrm>
          <a:prstGeom prst="rect">
            <a:avLst/>
          </a:prstGeom>
          <a:solidFill>
            <a:srgbClr val="0F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A62995A-D7A0-3843-AAF5-6B9FD8AC882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accent1"/>
                </a:solidFill>
              </a:defRPr>
            </a:lvl1pPr>
          </a:lstStyle>
          <a:p>
            <a:r>
              <a:rPr lang="en-GB" dirty="0"/>
              <a:t>TITLE</a:t>
            </a:r>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1" name="Body Level One…">
            <a:extLst>
              <a:ext uri="{FF2B5EF4-FFF2-40B4-BE49-F238E27FC236}">
                <a16:creationId xmlns:a16="http://schemas.microsoft.com/office/drawing/2014/main" id="{8357E224-E4D5-DE4D-8717-633E89DE5340}"/>
              </a:ext>
            </a:extLst>
          </p:cNvPr>
          <p:cNvSpPr txBox="1">
            <a:spLocks noGrp="1"/>
          </p:cNvSpPr>
          <p:nvPr>
            <p:ph type="body" idx="1"/>
          </p:nvPr>
        </p:nvSpPr>
        <p:spPr>
          <a:xfrm>
            <a:off x="838200" y="2323575"/>
            <a:ext cx="10515600" cy="4157745"/>
          </a:xfrm>
          <a:prstGeom prst="rect">
            <a:avLst/>
          </a:prstGeom>
        </p:spPr>
        <p:txBody>
          <a:bodyPr/>
          <a:lstStyle>
            <a:lvl1pPr>
              <a:buClr>
                <a:schemeClr val="accent1"/>
              </a:buClr>
              <a:defRPr sz="2000">
                <a:solidFill>
                  <a:schemeClr val="tx1"/>
                </a:solidFill>
              </a:defRPr>
            </a:lvl1pPr>
            <a:lvl2pPr marL="493713" indent="-254000">
              <a:buClr>
                <a:schemeClr val="accent1"/>
              </a:buClr>
              <a:tabLst/>
              <a:defRPr sz="1800">
                <a:solidFill>
                  <a:schemeClr val="tx1"/>
                </a:solidFill>
              </a:defRPr>
            </a:lvl2pPr>
            <a:lvl3pPr marL="762000" indent="-254000">
              <a:buClr>
                <a:schemeClr val="accent1"/>
              </a:buClr>
              <a:tabLst/>
              <a:defRPr sz="1600">
                <a:solidFill>
                  <a:schemeClr val="tx1"/>
                </a:solidFill>
              </a:defRPr>
            </a:lvl3pPr>
            <a:lvl4pPr marL="1071563" indent="-254000">
              <a:buClr>
                <a:schemeClr val="accent1"/>
              </a:buClr>
              <a:tabLst/>
              <a:defRPr sz="1400">
                <a:solidFill>
                  <a:schemeClr val="tx1"/>
                </a:solidFill>
              </a:defRPr>
            </a:lvl4pPr>
            <a:lvl5pPr marL="1339850" indent="-225425">
              <a:buClr>
                <a:schemeClr val="accent1"/>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7A44E03B-091B-674F-9462-8D2E9463C3AC}"/>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873023589"/>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7_Custom Layout">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2E43D3-1424-0148-8596-61743F2D5893}"/>
              </a:ext>
            </a:extLst>
          </p:cNvPr>
          <p:cNvSpPr/>
          <p:nvPr userDrawn="1"/>
        </p:nvSpPr>
        <p:spPr>
          <a:xfrm>
            <a:off x="11598445" y="0"/>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9226B6B-1E1B-3B42-A18F-AACA97932EA1}"/>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2"/>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6" name="Body Level One…">
            <a:extLst>
              <a:ext uri="{FF2B5EF4-FFF2-40B4-BE49-F238E27FC236}">
                <a16:creationId xmlns:a16="http://schemas.microsoft.com/office/drawing/2014/main" id="{5E0F9DF7-5621-A343-AA12-597570CD1B81}"/>
              </a:ext>
            </a:extLst>
          </p:cNvPr>
          <p:cNvSpPr txBox="1">
            <a:spLocks noGrp="1"/>
          </p:cNvSpPr>
          <p:nvPr>
            <p:ph type="body" idx="1"/>
          </p:nvPr>
        </p:nvSpPr>
        <p:spPr>
          <a:xfrm>
            <a:off x="838200" y="2323575"/>
            <a:ext cx="10515600" cy="4157745"/>
          </a:xfrm>
          <a:prstGeom prst="rect">
            <a:avLst/>
          </a:prstGeom>
        </p:spPr>
        <p:txBody>
          <a:bodyPr/>
          <a:lstStyle>
            <a:lvl1pPr>
              <a:buClr>
                <a:schemeClr val="tx2"/>
              </a:buClr>
              <a:defRPr>
                <a:solidFill>
                  <a:schemeClr val="tx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1" name="Text Placeholder 2">
            <a:extLst>
              <a:ext uri="{FF2B5EF4-FFF2-40B4-BE49-F238E27FC236}">
                <a16:creationId xmlns:a16="http://schemas.microsoft.com/office/drawing/2014/main" id="{718D707B-9D7C-DF4B-80E7-E9F9EF801868}"/>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502858065"/>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9_Custom Layout">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1CA1BB-C166-FF4A-B278-B56DDC681660}"/>
              </a:ext>
            </a:extLst>
          </p:cNvPr>
          <p:cNvSpPr/>
          <p:nvPr userDrawn="1"/>
        </p:nvSpPr>
        <p:spPr>
          <a:xfrm>
            <a:off x="11598445" y="-32266"/>
            <a:ext cx="593555" cy="68902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020AAC7-9352-3C4C-BD6D-850C14FE8F23}"/>
              </a:ext>
            </a:extLst>
          </p:cNvPr>
          <p:cNvPicPr>
            <a:picLocks noChangeAspect="1"/>
          </p:cNvPicPr>
          <p:nvPr userDrawn="1"/>
        </p:nvPicPr>
        <p:blipFill rotWithShape="1">
          <a:blip r:embed="rId2" cstate="hqprint">
            <a:alphaModFix amt="19000"/>
            <a:extLst>
              <a:ext uri="{28A0092B-C50C-407E-A947-70E740481C1C}">
                <a14:useLocalDpi xmlns:a14="http://schemas.microsoft.com/office/drawing/2010/main"/>
              </a:ext>
            </a:extLst>
          </a:blip>
          <a:srcRect/>
          <a:stretch/>
        </p:blipFill>
        <p:spPr>
          <a:xfrm>
            <a:off x="11597269" y="2897391"/>
            <a:ext cx="594732" cy="3960610"/>
          </a:xfrm>
          <a:prstGeom prst="rect">
            <a:avLst/>
          </a:prstGeom>
        </p:spPr>
      </p:pic>
      <p:sp>
        <p:nvSpPr>
          <p:cNvPr id="2" name="Title 1">
            <a:extLst>
              <a:ext uri="{FF2B5EF4-FFF2-40B4-BE49-F238E27FC236}">
                <a16:creationId xmlns:a16="http://schemas.microsoft.com/office/drawing/2014/main" id="{CC1524E5-BBEE-654E-803D-40F3D36F5174}"/>
              </a:ext>
            </a:extLst>
          </p:cNvPr>
          <p:cNvSpPr>
            <a:spLocks noGrp="1"/>
          </p:cNvSpPr>
          <p:nvPr>
            <p:ph type="title" hasCustomPrompt="1"/>
          </p:nvPr>
        </p:nvSpPr>
        <p:spPr/>
        <p:txBody>
          <a:bodyPr/>
          <a:lstStyle>
            <a:lvl1pPr>
              <a:defRPr>
                <a:solidFill>
                  <a:schemeClr val="tx1"/>
                </a:solidFill>
              </a:defRPr>
            </a:lvl1pPr>
          </a:lstStyle>
          <a:p>
            <a:r>
              <a:rPr lang="en-GB" dirty="0"/>
              <a:t>TITLE</a:t>
            </a:r>
            <a:endParaRPr lang="en-US" dirty="0"/>
          </a:p>
        </p:txBody>
      </p:sp>
      <p:sp>
        <p:nvSpPr>
          <p:cNvPr id="3" name="Slide Number Placeholder 2">
            <a:extLst>
              <a:ext uri="{FF2B5EF4-FFF2-40B4-BE49-F238E27FC236}">
                <a16:creationId xmlns:a16="http://schemas.microsoft.com/office/drawing/2014/main" id="{ACB6441C-303B-7D4B-85C1-237B59031C0D}"/>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5" name="Picture 4">
            <a:extLst>
              <a:ext uri="{FF2B5EF4-FFF2-40B4-BE49-F238E27FC236}">
                <a16:creationId xmlns:a16="http://schemas.microsoft.com/office/drawing/2014/main" id="{EFF71CBA-FBD9-5A4F-A3A2-133AB3FB1B0B}"/>
              </a:ext>
            </a:extLst>
          </p:cNvPr>
          <p:cNvPicPr>
            <a:picLocks noChangeAspect="1"/>
          </p:cNvPicPr>
          <p:nvPr userDrawn="1"/>
        </p:nvPicPr>
        <p:blipFill>
          <a:blip r:embed="rId3">
            <a:alphaModFix amt="60000"/>
          </a:blip>
          <a:srcRect/>
          <a:stretch/>
        </p:blipFill>
        <p:spPr>
          <a:xfrm>
            <a:off x="-14748" y="42268"/>
            <a:ext cx="766915" cy="2943299"/>
          </a:xfrm>
          <a:prstGeom prst="rect">
            <a:avLst/>
          </a:prstGeom>
        </p:spPr>
      </p:pic>
      <p:pic>
        <p:nvPicPr>
          <p:cNvPr id="7" name="Picture 6">
            <a:extLst>
              <a:ext uri="{FF2B5EF4-FFF2-40B4-BE49-F238E27FC236}">
                <a16:creationId xmlns:a16="http://schemas.microsoft.com/office/drawing/2014/main" id="{0C8E5EB2-6218-964A-9C1E-DE088EE2A07E}"/>
              </a:ext>
            </a:extLst>
          </p:cNvPr>
          <p:cNvPicPr>
            <a:picLocks noChangeAspect="1"/>
          </p:cNvPicPr>
          <p:nvPr userDrawn="1"/>
        </p:nvPicPr>
        <p:blipFill>
          <a:blip r:embed="rId4"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1" name="Body Level One…">
            <a:extLst>
              <a:ext uri="{FF2B5EF4-FFF2-40B4-BE49-F238E27FC236}">
                <a16:creationId xmlns:a16="http://schemas.microsoft.com/office/drawing/2014/main" id="{35DC8A63-9A4E-6844-A9F1-80C30D3839E6}"/>
              </a:ext>
            </a:extLst>
          </p:cNvPr>
          <p:cNvSpPr txBox="1">
            <a:spLocks noGrp="1"/>
          </p:cNvSpPr>
          <p:nvPr>
            <p:ph type="body" idx="1"/>
          </p:nvPr>
        </p:nvSpPr>
        <p:spPr>
          <a:xfrm>
            <a:off x="838200" y="2323575"/>
            <a:ext cx="105156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Text Placeholder 2">
            <a:extLst>
              <a:ext uri="{FF2B5EF4-FFF2-40B4-BE49-F238E27FC236}">
                <a16:creationId xmlns:a16="http://schemas.microsoft.com/office/drawing/2014/main" id="{A41BF0EA-7276-9B4C-8C52-43FF8ED2079E}"/>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77419955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33F9061-F300-A541-89FB-0F613C7EC6FD}"/>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6" name="Slide Number Placeholder 5"/>
          <p:cNvSpPr>
            <a:spLocks noGrp="1"/>
          </p:cNvSpPr>
          <p:nvPr>
            <p:ph type="sldNum" sz="quarter" idx="12"/>
          </p:nvPr>
        </p:nvSpPr>
        <p:spPr>
          <a:xfrm>
            <a:off x="11700435" y="6356349"/>
            <a:ext cx="389573" cy="365125"/>
          </a:xfrm>
          <a:prstGeom prst="rect">
            <a:avLst/>
          </a:prstGeom>
        </p:spPr>
        <p:txBody>
          <a:bodyPr/>
          <a:lstStyle>
            <a:lvl1pPr algn="ctr">
              <a:defRPr sz="1100" b="0" i="0">
                <a:solidFill>
                  <a:schemeClr val="tx1"/>
                </a:solidFill>
                <a:latin typeface="Circular Std Book Italic" panose="020B0604020101020102" pitchFamily="34" charset="77"/>
                <a:cs typeface="Circular Std Book Italic" panose="020B0604020101020102" pitchFamily="34" charset="77"/>
              </a:defRPr>
            </a:lvl1pPr>
          </a:lstStyle>
          <a:p>
            <a:fld id="{A6B50053-EC5D-F648-9B13-092A20055004}" type="slidenum">
              <a:rPr lang="en-US" smtClean="0"/>
              <a:pPr/>
              <a:t>‹#›</a:t>
            </a:fld>
            <a:endParaRPr lang="en-US" dirty="0"/>
          </a:p>
        </p:txBody>
      </p:sp>
      <p:sp>
        <p:nvSpPr>
          <p:cNvPr id="27" name="Title 26">
            <a:extLst>
              <a:ext uri="{FF2B5EF4-FFF2-40B4-BE49-F238E27FC236}">
                <a16:creationId xmlns:a16="http://schemas.microsoft.com/office/drawing/2014/main" id="{1B928EB5-E4C6-F04D-BBBB-58B0AE37F151}"/>
              </a:ext>
            </a:extLst>
          </p:cNvPr>
          <p:cNvSpPr>
            <a:spLocks noGrp="1"/>
          </p:cNvSpPr>
          <p:nvPr>
            <p:ph type="title" hasCustomPrompt="1"/>
          </p:nvPr>
        </p:nvSpPr>
        <p:spPr/>
        <p:txBody>
          <a:bodyPr/>
          <a:lstStyle/>
          <a:p>
            <a:r>
              <a:rPr lang="en-GB" dirty="0"/>
              <a:t>TITLE</a:t>
            </a:r>
            <a:endParaRPr lang="en-US" dirty="0"/>
          </a:p>
        </p:txBody>
      </p:sp>
      <p:sp>
        <p:nvSpPr>
          <p:cNvPr id="7" name="Body Level One…">
            <a:extLst>
              <a:ext uri="{FF2B5EF4-FFF2-40B4-BE49-F238E27FC236}">
                <a16:creationId xmlns:a16="http://schemas.microsoft.com/office/drawing/2014/main" id="{81472CB4-B620-4F4F-AEF9-A9A0DCEB079D}"/>
              </a:ext>
            </a:extLst>
          </p:cNvPr>
          <p:cNvSpPr txBox="1">
            <a:spLocks noGrp="1"/>
          </p:cNvSpPr>
          <p:nvPr>
            <p:ph type="body" idx="1"/>
          </p:nvPr>
        </p:nvSpPr>
        <p:spPr>
          <a:xfrm>
            <a:off x="838200" y="2323575"/>
            <a:ext cx="5257800" cy="4157745"/>
          </a:xfrm>
          <a:prstGeom prst="rect">
            <a:avLst/>
          </a:prstGeom>
        </p:spPr>
        <p:txBody>
          <a:bodyPr/>
          <a:lstStyle>
            <a:lvl1pPr>
              <a:buClr>
                <a:srgbClr val="4B4B4B"/>
              </a:buClr>
              <a:defRPr sz="2000">
                <a:solidFill>
                  <a:schemeClr val="tx1"/>
                </a:solidFill>
              </a:defRPr>
            </a:lvl1pPr>
            <a:lvl2pPr marL="493713" indent="-254000">
              <a:buClr>
                <a:srgbClr val="4B4B4B"/>
              </a:buClr>
              <a:tabLst/>
              <a:defRPr sz="1800">
                <a:solidFill>
                  <a:schemeClr val="tx1"/>
                </a:solidFill>
              </a:defRPr>
            </a:lvl2pPr>
            <a:lvl3pPr marL="762000" indent="-254000">
              <a:buClr>
                <a:srgbClr val="4B4B4B"/>
              </a:buClr>
              <a:tabLst/>
              <a:defRPr sz="1600">
                <a:solidFill>
                  <a:schemeClr val="tx1"/>
                </a:solidFill>
              </a:defRPr>
            </a:lvl3pPr>
            <a:lvl4pPr marL="1071563" indent="-254000">
              <a:buClr>
                <a:srgbClr val="4B4B4B"/>
              </a:buClr>
              <a:tabLst/>
              <a:defRPr sz="1400">
                <a:solidFill>
                  <a:schemeClr val="tx1"/>
                </a:solidFill>
              </a:defRPr>
            </a:lvl4pPr>
            <a:lvl5pPr marL="1339850" indent="-225425">
              <a:buClr>
                <a:srgbClr val="4B4B4B"/>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 name="Text Placeholder 2">
            <a:extLst>
              <a:ext uri="{FF2B5EF4-FFF2-40B4-BE49-F238E27FC236}">
                <a16:creationId xmlns:a16="http://schemas.microsoft.com/office/drawing/2014/main" id="{45D382FF-2053-EE4E-A9A7-E90062449A4A}"/>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900455263"/>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6E9790-B58B-D542-A83A-02BE69A20DEF}"/>
              </a:ext>
            </a:extLst>
          </p:cNvPr>
          <p:cNvPicPr>
            <a:picLocks noChangeAspect="1"/>
          </p:cNvPicPr>
          <p:nvPr userDrawn="1"/>
        </p:nvPicPr>
        <p:blipFill rotWithShape="1">
          <a:blip r:embed="rId2" cstate="hqprint">
            <a:alphaModFix amt="12000"/>
            <a:extLst>
              <a:ext uri="{28A0092B-C50C-407E-A947-70E740481C1C}">
                <a14:useLocalDpi xmlns:a14="http://schemas.microsoft.com/office/drawing/2010/main"/>
              </a:ext>
            </a:extLst>
          </a:blip>
          <a:srcRect l="-24088" t="-14275"/>
          <a:stretch/>
        </p:blipFill>
        <p:spPr>
          <a:xfrm>
            <a:off x="925870" y="2321527"/>
            <a:ext cx="10734868" cy="4504207"/>
          </a:xfrm>
          <a:prstGeom prst="rect">
            <a:avLst/>
          </a:prstGeom>
        </p:spPr>
      </p:pic>
      <p:sp>
        <p:nvSpPr>
          <p:cNvPr id="5" name="Rectangle 4">
            <a:extLst>
              <a:ext uri="{FF2B5EF4-FFF2-40B4-BE49-F238E27FC236}">
                <a16:creationId xmlns:a16="http://schemas.microsoft.com/office/drawing/2014/main" id="{48E41E38-EE45-EC43-9CBC-535248BE3386}"/>
              </a:ext>
            </a:extLst>
          </p:cNvPr>
          <p:cNvSpPr/>
          <p:nvPr userDrawn="1"/>
        </p:nvSpPr>
        <p:spPr>
          <a:xfrm>
            <a:off x="11637454" y="-32266"/>
            <a:ext cx="593555" cy="6890266"/>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A538D0-E05A-3742-9125-FE7AEDD23346}"/>
              </a:ext>
            </a:extLst>
          </p:cNvPr>
          <p:cNvPicPr>
            <a:picLocks noChangeAspect="1"/>
          </p:cNvPicPr>
          <p:nvPr userDrawn="1"/>
        </p:nvPicPr>
        <p:blipFill rotWithShape="1">
          <a:blip r:embed="rId3" cstate="hqprint">
            <a:alphaModFix amt="50000"/>
            <a:extLst>
              <a:ext uri="{28A0092B-C50C-407E-A947-70E740481C1C}">
                <a14:useLocalDpi xmlns:a14="http://schemas.microsoft.com/office/drawing/2010/main"/>
              </a:ext>
            </a:extLst>
          </a:blip>
          <a:srcRect/>
          <a:stretch/>
        </p:blipFill>
        <p:spPr>
          <a:xfrm>
            <a:off x="11636278" y="2865125"/>
            <a:ext cx="594732" cy="3960610"/>
          </a:xfrm>
          <a:prstGeom prst="rect">
            <a:avLst/>
          </a:prstGeom>
        </p:spPr>
      </p:pic>
      <p:sp>
        <p:nvSpPr>
          <p:cNvPr id="2" name="Title 1">
            <a:extLst>
              <a:ext uri="{FF2B5EF4-FFF2-40B4-BE49-F238E27FC236}">
                <a16:creationId xmlns:a16="http://schemas.microsoft.com/office/drawing/2014/main" id="{457E7B49-A6EA-C34D-8FED-3D983ED0CB40}"/>
              </a:ext>
            </a:extLst>
          </p:cNvPr>
          <p:cNvSpPr>
            <a:spLocks noGrp="1"/>
          </p:cNvSpPr>
          <p:nvPr>
            <p:ph type="title" hasCustomPrompt="1"/>
          </p:nvPr>
        </p:nvSpPr>
        <p:spPr/>
        <p:txBody>
          <a:bodyPr/>
          <a:lstStyle/>
          <a:p>
            <a:r>
              <a:rPr lang="en-GB" dirty="0"/>
              <a:t>TITLE</a:t>
            </a:r>
            <a:endParaRPr lang="en-US" dirty="0"/>
          </a:p>
        </p:txBody>
      </p:sp>
      <p:sp>
        <p:nvSpPr>
          <p:cNvPr id="3" name="Slide Number Placeholder 2">
            <a:extLst>
              <a:ext uri="{FF2B5EF4-FFF2-40B4-BE49-F238E27FC236}">
                <a16:creationId xmlns:a16="http://schemas.microsoft.com/office/drawing/2014/main" id="{03087286-08BF-1F48-AC0E-2EB4803C920C}"/>
              </a:ext>
            </a:extLst>
          </p:cNvPr>
          <p:cNvSpPr>
            <a:spLocks noGrp="1"/>
          </p:cNvSpPr>
          <p:nvPr>
            <p:ph type="sldNum" sz="quarter" idx="10"/>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0" name="Picture Placeholder 30">
            <a:extLst>
              <a:ext uri="{FF2B5EF4-FFF2-40B4-BE49-F238E27FC236}">
                <a16:creationId xmlns:a16="http://schemas.microsoft.com/office/drawing/2014/main" id="{CDCBD4EB-6F23-AB4C-A5FD-31FF5BA4A40C}"/>
              </a:ext>
            </a:extLst>
          </p:cNvPr>
          <p:cNvSpPr>
            <a:spLocks noGrp="1"/>
          </p:cNvSpPr>
          <p:nvPr>
            <p:ph type="pic" sz="quarter" idx="14"/>
          </p:nvPr>
        </p:nvSpPr>
        <p:spPr>
          <a:xfrm>
            <a:off x="3947418" y="2188319"/>
            <a:ext cx="3018021" cy="2942488"/>
          </a:xfrm>
          <a:prstGeom prst="rect">
            <a:avLst/>
          </a:prstGeom>
        </p:spPr>
        <p:txBody>
          <a:bodyPr/>
          <a:lstStyle>
            <a:lvl1pPr marL="0" indent="0">
              <a:buNone/>
              <a:defRPr/>
            </a:lvl1pPr>
          </a:lstStyle>
          <a:p>
            <a:endParaRPr lang="en-US" dirty="0"/>
          </a:p>
        </p:txBody>
      </p:sp>
      <p:sp>
        <p:nvSpPr>
          <p:cNvPr id="11" name="Picture Placeholder 30">
            <a:extLst>
              <a:ext uri="{FF2B5EF4-FFF2-40B4-BE49-F238E27FC236}">
                <a16:creationId xmlns:a16="http://schemas.microsoft.com/office/drawing/2014/main" id="{4CF73D0C-52EE-0E45-8CB4-09619B354210}"/>
              </a:ext>
            </a:extLst>
          </p:cNvPr>
          <p:cNvSpPr>
            <a:spLocks noGrp="1"/>
          </p:cNvSpPr>
          <p:nvPr>
            <p:ph type="pic" sz="quarter" idx="13"/>
          </p:nvPr>
        </p:nvSpPr>
        <p:spPr>
          <a:xfrm>
            <a:off x="841907" y="2188319"/>
            <a:ext cx="3018021" cy="2942488"/>
          </a:xfrm>
          <a:prstGeom prst="rect">
            <a:avLst/>
          </a:prstGeo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D170FDE0-6A3F-8543-BB62-314D687E037A}"/>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1" b="-14170"/>
          <a:stretch/>
        </p:blipFill>
        <p:spPr>
          <a:xfrm>
            <a:off x="3947418" y="5018392"/>
            <a:ext cx="3018021" cy="648927"/>
          </a:xfrm>
          <a:prstGeom prst="rect">
            <a:avLst/>
          </a:prstGeom>
        </p:spPr>
      </p:pic>
      <p:pic>
        <p:nvPicPr>
          <p:cNvPr id="15" name="Picture 14">
            <a:extLst>
              <a:ext uri="{FF2B5EF4-FFF2-40B4-BE49-F238E27FC236}">
                <a16:creationId xmlns:a16="http://schemas.microsoft.com/office/drawing/2014/main" id="{10ECEB32-4D67-B041-B3EA-20D213C99010}"/>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1" b="-14170"/>
          <a:stretch/>
        </p:blipFill>
        <p:spPr>
          <a:xfrm>
            <a:off x="846906" y="5019531"/>
            <a:ext cx="3008719" cy="648000"/>
          </a:xfrm>
          <a:prstGeom prst="rect">
            <a:avLst/>
          </a:prstGeom>
        </p:spPr>
      </p:pic>
      <p:sp>
        <p:nvSpPr>
          <p:cNvPr id="17" name="Text Placeholder 16">
            <a:extLst>
              <a:ext uri="{FF2B5EF4-FFF2-40B4-BE49-F238E27FC236}">
                <a16:creationId xmlns:a16="http://schemas.microsoft.com/office/drawing/2014/main" id="{1915EFCE-A33B-F542-8DC3-4A47B9A3DF93}"/>
              </a:ext>
            </a:extLst>
          </p:cNvPr>
          <p:cNvSpPr>
            <a:spLocks noGrp="1"/>
          </p:cNvSpPr>
          <p:nvPr>
            <p:ph type="body" sz="quarter" idx="15"/>
          </p:nvPr>
        </p:nvSpPr>
        <p:spPr>
          <a:xfrm>
            <a:off x="925513" y="5130800"/>
            <a:ext cx="2828925" cy="366713"/>
          </a:xfrm>
          <a:prstGeom prst="rect">
            <a:avLst/>
          </a:prstGeom>
        </p:spPr>
        <p:txBody>
          <a:bodyPr>
            <a:noAutofit/>
          </a:bodyPr>
          <a:lstStyle>
            <a:lvl1pPr marL="0" indent="0">
              <a:buNone/>
              <a:defRPr sz="14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18" name="Text Placeholder 16">
            <a:extLst>
              <a:ext uri="{FF2B5EF4-FFF2-40B4-BE49-F238E27FC236}">
                <a16:creationId xmlns:a16="http://schemas.microsoft.com/office/drawing/2014/main" id="{0D67247E-3072-3E42-96B8-96717F755AFE}"/>
              </a:ext>
            </a:extLst>
          </p:cNvPr>
          <p:cNvSpPr>
            <a:spLocks noGrp="1"/>
          </p:cNvSpPr>
          <p:nvPr>
            <p:ph type="body" sz="quarter" idx="16"/>
          </p:nvPr>
        </p:nvSpPr>
        <p:spPr>
          <a:xfrm>
            <a:off x="4038092" y="5130799"/>
            <a:ext cx="2828925" cy="366713"/>
          </a:xfrm>
          <a:prstGeom prst="rect">
            <a:avLst/>
          </a:prstGeom>
        </p:spPr>
        <p:txBody>
          <a:bodyPr>
            <a:noAutofit/>
          </a:bodyPr>
          <a:lstStyle>
            <a:lvl1pPr marL="0" indent="0">
              <a:buNone/>
              <a:defRPr sz="14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pic>
        <p:nvPicPr>
          <p:cNvPr id="19" name="Picture 18">
            <a:extLst>
              <a:ext uri="{FF2B5EF4-FFF2-40B4-BE49-F238E27FC236}">
                <a16:creationId xmlns:a16="http://schemas.microsoft.com/office/drawing/2014/main" id="{BBDAF7BC-70DF-094D-801E-834E0A0EEC9C}"/>
              </a:ext>
            </a:extLst>
          </p:cNvPr>
          <p:cNvPicPr>
            <a:picLocks noChangeAspect="1"/>
          </p:cNvPicPr>
          <p:nvPr userDrawn="1"/>
        </p:nvPicPr>
        <p:blipFill>
          <a:blip r:embed="rId5"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16" name="Text Placeholder 16">
            <a:extLst>
              <a:ext uri="{FF2B5EF4-FFF2-40B4-BE49-F238E27FC236}">
                <a16:creationId xmlns:a16="http://schemas.microsoft.com/office/drawing/2014/main" id="{13FF7DEA-B057-0345-ADDB-548D55BC8B61}"/>
              </a:ext>
            </a:extLst>
          </p:cNvPr>
          <p:cNvSpPr>
            <a:spLocks noGrp="1"/>
          </p:cNvSpPr>
          <p:nvPr>
            <p:ph type="body" sz="quarter" idx="17"/>
          </p:nvPr>
        </p:nvSpPr>
        <p:spPr>
          <a:xfrm>
            <a:off x="886173" y="5667319"/>
            <a:ext cx="2828925" cy="366713"/>
          </a:xfrm>
          <a:prstGeom prst="rect">
            <a:avLst/>
          </a:prstGeom>
        </p:spPr>
        <p:txBody>
          <a:bodyPr>
            <a:noAutofit/>
          </a:bodyPr>
          <a:lstStyle>
            <a:lvl1pPr marL="0" indent="0">
              <a:buNone/>
              <a:defRPr sz="1400" b="1" i="0">
                <a:solidFill>
                  <a:schemeClr val="tx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0" name="Text Placeholder 16">
            <a:extLst>
              <a:ext uri="{FF2B5EF4-FFF2-40B4-BE49-F238E27FC236}">
                <a16:creationId xmlns:a16="http://schemas.microsoft.com/office/drawing/2014/main" id="{5DDEE8C4-18F2-F147-9AAC-19BF75DDF940}"/>
              </a:ext>
            </a:extLst>
          </p:cNvPr>
          <p:cNvSpPr>
            <a:spLocks noGrp="1"/>
          </p:cNvSpPr>
          <p:nvPr>
            <p:ph type="body" sz="quarter" idx="18"/>
          </p:nvPr>
        </p:nvSpPr>
        <p:spPr>
          <a:xfrm>
            <a:off x="4038092" y="5667319"/>
            <a:ext cx="2828925" cy="366713"/>
          </a:xfrm>
          <a:prstGeom prst="rect">
            <a:avLst/>
          </a:prstGeom>
        </p:spPr>
        <p:txBody>
          <a:bodyPr>
            <a:noAutofit/>
          </a:bodyPr>
          <a:lstStyle>
            <a:lvl1pPr marL="0" indent="0">
              <a:buNone/>
              <a:defRPr sz="1400" b="1" i="0">
                <a:solidFill>
                  <a:schemeClr val="tx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2" name="Picture Placeholder 30">
            <a:extLst>
              <a:ext uri="{FF2B5EF4-FFF2-40B4-BE49-F238E27FC236}">
                <a16:creationId xmlns:a16="http://schemas.microsoft.com/office/drawing/2014/main" id="{2C19A298-7840-5648-8CEA-30D14078BFEC}"/>
              </a:ext>
            </a:extLst>
          </p:cNvPr>
          <p:cNvSpPr>
            <a:spLocks noGrp="1"/>
          </p:cNvSpPr>
          <p:nvPr>
            <p:ph type="pic" sz="quarter" idx="20"/>
          </p:nvPr>
        </p:nvSpPr>
        <p:spPr>
          <a:xfrm>
            <a:off x="7056113" y="2188319"/>
            <a:ext cx="3018021" cy="2942488"/>
          </a:xfrm>
          <a:prstGeom prst="rect">
            <a:avLst/>
          </a:prstGeom>
        </p:spPr>
        <p:txBody>
          <a:bodyPr/>
          <a:lstStyle>
            <a:lvl1pPr marL="0" indent="0">
              <a:buNone/>
              <a:defRPr/>
            </a:lvl1pPr>
          </a:lstStyle>
          <a:p>
            <a:endParaRPr lang="en-US" dirty="0"/>
          </a:p>
        </p:txBody>
      </p:sp>
      <p:pic>
        <p:nvPicPr>
          <p:cNvPr id="24" name="Picture 23">
            <a:extLst>
              <a:ext uri="{FF2B5EF4-FFF2-40B4-BE49-F238E27FC236}">
                <a16:creationId xmlns:a16="http://schemas.microsoft.com/office/drawing/2014/main" id="{332B38F0-F617-0F47-8E02-71137911A93D}"/>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t="1" b="-14170"/>
          <a:stretch/>
        </p:blipFill>
        <p:spPr>
          <a:xfrm>
            <a:off x="7061112" y="5019531"/>
            <a:ext cx="3008719" cy="648000"/>
          </a:xfrm>
          <a:prstGeom prst="rect">
            <a:avLst/>
          </a:prstGeom>
        </p:spPr>
      </p:pic>
      <p:sp>
        <p:nvSpPr>
          <p:cNvPr id="25" name="Text Placeholder 16">
            <a:extLst>
              <a:ext uri="{FF2B5EF4-FFF2-40B4-BE49-F238E27FC236}">
                <a16:creationId xmlns:a16="http://schemas.microsoft.com/office/drawing/2014/main" id="{7147B647-CCDE-B543-A2C1-4016FA06A27C}"/>
              </a:ext>
            </a:extLst>
          </p:cNvPr>
          <p:cNvSpPr>
            <a:spLocks noGrp="1"/>
          </p:cNvSpPr>
          <p:nvPr>
            <p:ph type="body" sz="quarter" idx="21"/>
          </p:nvPr>
        </p:nvSpPr>
        <p:spPr>
          <a:xfrm>
            <a:off x="7139719" y="5130800"/>
            <a:ext cx="2828925" cy="366713"/>
          </a:xfrm>
          <a:prstGeom prst="rect">
            <a:avLst/>
          </a:prstGeom>
        </p:spPr>
        <p:txBody>
          <a:bodyPr>
            <a:noAutofit/>
          </a:bodyPr>
          <a:lstStyle>
            <a:lvl1pPr marL="0" indent="0">
              <a:buNone/>
              <a:defRPr sz="14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7" name="Text Placeholder 16">
            <a:extLst>
              <a:ext uri="{FF2B5EF4-FFF2-40B4-BE49-F238E27FC236}">
                <a16:creationId xmlns:a16="http://schemas.microsoft.com/office/drawing/2014/main" id="{B9F3A9D1-50D8-E840-8FB9-0B00B74CDB40}"/>
              </a:ext>
            </a:extLst>
          </p:cNvPr>
          <p:cNvSpPr>
            <a:spLocks noGrp="1"/>
          </p:cNvSpPr>
          <p:nvPr>
            <p:ph type="body" sz="quarter" idx="23"/>
          </p:nvPr>
        </p:nvSpPr>
        <p:spPr>
          <a:xfrm>
            <a:off x="7100379" y="5667319"/>
            <a:ext cx="2828925" cy="366713"/>
          </a:xfrm>
          <a:prstGeom prst="rect">
            <a:avLst/>
          </a:prstGeom>
        </p:spPr>
        <p:txBody>
          <a:bodyPr>
            <a:noAutofit/>
          </a:bodyPr>
          <a:lstStyle>
            <a:lvl1pPr marL="0" indent="0">
              <a:buNone/>
              <a:defRPr sz="1400" b="1" i="0">
                <a:solidFill>
                  <a:schemeClr val="tx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3" name="Text Placeholder 2">
            <a:extLst>
              <a:ext uri="{FF2B5EF4-FFF2-40B4-BE49-F238E27FC236}">
                <a16:creationId xmlns:a16="http://schemas.microsoft.com/office/drawing/2014/main" id="{D262C34E-724E-9C4C-9085-3D1BB401BE9F}"/>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962462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5B421-5223-D14A-8687-6DEF0424A056}"/>
              </a:ext>
            </a:extLst>
          </p:cNvPr>
          <p:cNvSpPr>
            <a:spLocks noGrp="1"/>
          </p:cNvSpPr>
          <p:nvPr>
            <p:ph type="title" hasCustomPrompt="1"/>
          </p:nvPr>
        </p:nvSpPr>
        <p:spPr/>
        <p:txBody>
          <a:bodyPr/>
          <a:lstStyle/>
          <a:p>
            <a:r>
              <a:rPr lang="en-GB" dirty="0"/>
              <a:t>TITLE</a:t>
            </a:r>
            <a:endParaRPr lang="en-US" dirty="0"/>
          </a:p>
        </p:txBody>
      </p:sp>
      <p:sp>
        <p:nvSpPr>
          <p:cNvPr id="3" name="Slide Number Placeholder 2">
            <a:extLst>
              <a:ext uri="{FF2B5EF4-FFF2-40B4-BE49-F238E27FC236}">
                <a16:creationId xmlns:a16="http://schemas.microsoft.com/office/drawing/2014/main" id="{130AABAA-758F-B841-98B8-3CC36BB55554}"/>
              </a:ext>
            </a:extLst>
          </p:cNvPr>
          <p:cNvSpPr>
            <a:spLocks noGrp="1"/>
          </p:cNvSpPr>
          <p:nvPr>
            <p:ph type="sldNum" sz="quarter" idx="10"/>
          </p:nvPr>
        </p:nvSpPr>
        <p:spPr/>
        <p:txBody>
          <a:bodyPr/>
          <a:lstStyle/>
          <a:p>
            <a:fld id="{A6B50053-EC5D-F648-9B13-092A20055004}" type="slidenum">
              <a:rPr lang="en-US" smtClean="0"/>
              <a:pPr/>
              <a:t>‹#›</a:t>
            </a:fld>
            <a:endParaRPr lang="en-US" dirty="0"/>
          </a:p>
        </p:txBody>
      </p:sp>
      <p:pic>
        <p:nvPicPr>
          <p:cNvPr id="4" name="Picture 3">
            <a:extLst>
              <a:ext uri="{FF2B5EF4-FFF2-40B4-BE49-F238E27FC236}">
                <a16:creationId xmlns:a16="http://schemas.microsoft.com/office/drawing/2014/main" id="{0B873F2A-91E0-A44F-B32B-B021AF4ED999}"/>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6" name="Text Placeholder 2">
            <a:extLst>
              <a:ext uri="{FF2B5EF4-FFF2-40B4-BE49-F238E27FC236}">
                <a16:creationId xmlns:a16="http://schemas.microsoft.com/office/drawing/2014/main" id="{AD042221-E5D3-2D4A-817B-E1E21832D0B5}"/>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a:p>
            <a:endParaRPr lang="en-US" dirty="0"/>
          </a:p>
        </p:txBody>
      </p:sp>
    </p:spTree>
    <p:extLst>
      <p:ext uri="{BB962C8B-B14F-4D97-AF65-F5344CB8AC3E}">
        <p14:creationId xmlns:p14="http://schemas.microsoft.com/office/powerpoint/2010/main" val="1137603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1164BA-7A01-704A-A3B8-6586C8716448}"/>
              </a:ext>
            </a:extLst>
          </p:cNvPr>
          <p:cNvSpPr/>
          <p:nvPr userDrawn="1"/>
        </p:nvSpPr>
        <p:spPr>
          <a:xfrm>
            <a:off x="0" y="0"/>
            <a:ext cx="12192000" cy="6858000"/>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44CAD87-7964-6B4A-A421-C4AAC6869C4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799115" y="1911573"/>
            <a:ext cx="2115662" cy="465045"/>
          </a:xfrm>
          <a:prstGeom prst="rect">
            <a:avLst/>
          </a:prstGeom>
        </p:spPr>
      </p:pic>
      <p:sp>
        <p:nvSpPr>
          <p:cNvPr id="8" name="Google Shape;767;p91">
            <a:extLst>
              <a:ext uri="{FF2B5EF4-FFF2-40B4-BE49-F238E27FC236}">
                <a16:creationId xmlns:a16="http://schemas.microsoft.com/office/drawing/2014/main" id="{ECF9CF3E-3FCB-9746-8993-6FC33F8E533E}"/>
              </a:ext>
            </a:extLst>
          </p:cNvPr>
          <p:cNvSpPr txBox="1"/>
          <p:nvPr userDrawn="1"/>
        </p:nvSpPr>
        <p:spPr>
          <a:xfrm>
            <a:off x="1896914" y="2645168"/>
            <a:ext cx="8547841" cy="3423584"/>
          </a:xfrm>
          <a:prstGeom prst="rect">
            <a:avLst/>
          </a:prstGeom>
          <a:noFill/>
          <a:ln>
            <a:noFill/>
          </a:ln>
        </p:spPr>
        <p:txBody>
          <a:bodyPr spcFirstLastPara="1" wrap="square" lIns="121900" tIns="121900" rIns="121900" bIns="121900" anchor="t" anchorCtr="0">
            <a:noAutofit/>
          </a:bodyPr>
          <a:lstStyle/>
          <a:p>
            <a:pPr>
              <a:lnSpc>
                <a:spcPct val="115000"/>
              </a:lnSpc>
            </a:pPr>
            <a:r>
              <a:rPr lang="en-GB" sz="3200" dirty="0">
                <a:solidFill>
                  <a:srgbClr val="0F0080"/>
                </a:solidFill>
                <a:latin typeface="Circular Std Bold" panose="020B0604020101020102" pitchFamily="34" charset="77"/>
                <a:ea typeface="Open Sans" panose="020B0606030504020204" pitchFamily="34" charset="0"/>
                <a:cs typeface="Circular Std Bold" panose="020B0604020101020102" pitchFamily="34" charset="77"/>
                <a:sym typeface="Trebuchet MS"/>
              </a:rPr>
              <a:t>To lead, inspire and enable all stakeholders across the global economy to create and use innovative products and materials that positively impact people and planet.</a:t>
            </a:r>
          </a:p>
          <a:p>
            <a:pPr>
              <a:lnSpc>
                <a:spcPct val="115000"/>
              </a:lnSpc>
            </a:pPr>
            <a:endParaRPr sz="3200" dirty="0">
              <a:solidFill>
                <a:srgbClr val="0F0080"/>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a:p>
            <a:pPr>
              <a:lnSpc>
                <a:spcPct val="115000"/>
              </a:lnSpc>
            </a:pPr>
            <a:endParaRPr sz="2133" dirty="0">
              <a:solidFill>
                <a:srgbClr val="0F0080"/>
              </a:solidFill>
              <a:latin typeface="Circular Std Bold" panose="020B0604020101020102" pitchFamily="34" charset="77"/>
              <a:ea typeface="Open Sans" panose="020B0606030504020204" pitchFamily="34" charset="0"/>
              <a:cs typeface="Circular Std Bold" panose="020B0604020101020102" pitchFamily="34" charset="77"/>
              <a:sym typeface="Trebuchet MS"/>
            </a:endParaRPr>
          </a:p>
        </p:txBody>
      </p:sp>
      <p:sp>
        <p:nvSpPr>
          <p:cNvPr id="9" name="Rectangle 8">
            <a:extLst>
              <a:ext uri="{FF2B5EF4-FFF2-40B4-BE49-F238E27FC236}">
                <a16:creationId xmlns:a16="http://schemas.microsoft.com/office/drawing/2014/main" id="{30D21516-1CF3-1440-88D5-040BD26B286C}"/>
              </a:ext>
            </a:extLst>
          </p:cNvPr>
          <p:cNvSpPr/>
          <p:nvPr userDrawn="1"/>
        </p:nvSpPr>
        <p:spPr>
          <a:xfrm>
            <a:off x="1896915" y="1924789"/>
            <a:ext cx="3212739" cy="416589"/>
          </a:xfrm>
          <a:prstGeom prst="rect">
            <a:avLst/>
          </a:prstGeom>
        </p:spPr>
        <p:txBody>
          <a:bodyPr wrap="square">
            <a:spAutoFit/>
          </a:bodyPr>
          <a:lstStyle/>
          <a:p>
            <a:pPr>
              <a:lnSpc>
                <a:spcPct val="115000"/>
              </a:lnSpc>
            </a:pPr>
            <a:r>
              <a:rPr lang="nl-NL" sz="2000" dirty="0">
                <a:solidFill>
                  <a:schemeClr val="bg1"/>
                </a:solidFill>
                <a:latin typeface="Circular Std Black" panose="020B0604020101020102" pitchFamily="34" charset="77"/>
                <a:ea typeface="Open Sans" panose="020B0606030504020204" pitchFamily="34" charset="0"/>
                <a:cs typeface="Circular Std Black" panose="020B0604020101020102" pitchFamily="34" charset="77"/>
                <a:sym typeface="Trebuchet MS"/>
              </a:rPr>
              <a:t>OUR MISSION</a:t>
            </a:r>
          </a:p>
        </p:txBody>
      </p:sp>
      <p:pic>
        <p:nvPicPr>
          <p:cNvPr id="11" name="Picture 10">
            <a:extLst>
              <a:ext uri="{FF2B5EF4-FFF2-40B4-BE49-F238E27FC236}">
                <a16:creationId xmlns:a16="http://schemas.microsoft.com/office/drawing/2014/main" id="{F1884213-F441-CC49-8BBA-9A1675D67E70}"/>
              </a:ext>
            </a:extLst>
          </p:cNvPr>
          <p:cNvPicPr>
            <a:picLocks noChangeAspect="1"/>
          </p:cNvPicPr>
          <p:nvPr userDrawn="1"/>
        </p:nvPicPr>
        <p:blipFill rotWithShape="1">
          <a:blip r:embed="rId3" cstate="hqprint">
            <a:alphaModFix amt="40000"/>
            <a:extLst>
              <a:ext uri="{28A0092B-C50C-407E-A947-70E740481C1C}">
                <a14:useLocalDpi xmlns:a14="http://schemas.microsoft.com/office/drawing/2010/main"/>
              </a:ext>
            </a:extLst>
          </a:blip>
          <a:srcRect t="-76125"/>
          <a:stretch/>
        </p:blipFill>
        <p:spPr>
          <a:xfrm>
            <a:off x="7719766" y="3827720"/>
            <a:ext cx="4472234" cy="3030280"/>
          </a:xfrm>
          <a:prstGeom prst="rect">
            <a:avLst/>
          </a:prstGeom>
        </p:spPr>
      </p:pic>
      <p:pic>
        <p:nvPicPr>
          <p:cNvPr id="12" name="Picture 11">
            <a:extLst>
              <a:ext uri="{FF2B5EF4-FFF2-40B4-BE49-F238E27FC236}">
                <a16:creationId xmlns:a16="http://schemas.microsoft.com/office/drawing/2014/main" id="{B7333140-F216-2C4E-B3B9-E28A8A22A5F6}"/>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5" name="Slide Number Placeholder 4">
            <a:extLst>
              <a:ext uri="{FF2B5EF4-FFF2-40B4-BE49-F238E27FC236}">
                <a16:creationId xmlns:a16="http://schemas.microsoft.com/office/drawing/2014/main" id="{CB74E194-0644-E34B-8842-4A09A562648E}"/>
              </a:ext>
            </a:extLst>
          </p:cNvPr>
          <p:cNvSpPr>
            <a:spLocks noGrp="1"/>
          </p:cNvSpPr>
          <p:nvPr>
            <p:ph type="sldNum" sz="quarter" idx="12"/>
          </p:nvPr>
        </p:nvSpPr>
        <p:spPr/>
        <p:txBody>
          <a:bodyPr/>
          <a:lstStyle>
            <a:lvl1pPr>
              <a:defRPr>
                <a:solidFill>
                  <a:schemeClr val="bg1"/>
                </a:solidFill>
              </a:defRPr>
            </a:lvl1pPr>
          </a:lstStyle>
          <a:p>
            <a:fld id="{A6B50053-EC5D-F648-9B13-092A20055004}" type="slidenum">
              <a:rPr lang="en-US" smtClean="0"/>
              <a:pPr/>
              <a:t>‹#›</a:t>
            </a:fld>
            <a:endParaRPr lang="en-US" dirty="0"/>
          </a:p>
        </p:txBody>
      </p:sp>
      <p:sp>
        <p:nvSpPr>
          <p:cNvPr id="13" name="Text Placeholder 2">
            <a:extLst>
              <a:ext uri="{FF2B5EF4-FFF2-40B4-BE49-F238E27FC236}">
                <a16:creationId xmlns:a16="http://schemas.microsoft.com/office/drawing/2014/main" id="{34191C2E-AEE1-BB4B-8F3E-F6EDF5EEF6BC}"/>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1332995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659029C-CC46-0C48-A817-ECA2D44CF0C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2222" b="24040"/>
          <a:stretch/>
        </p:blipFill>
        <p:spPr>
          <a:xfrm>
            <a:off x="-14291" y="1899507"/>
            <a:ext cx="10864850" cy="4958493"/>
          </a:xfrm>
          <a:prstGeom prst="rect">
            <a:avLst/>
          </a:prstGeom>
        </p:spPr>
      </p:pic>
      <p:pic>
        <p:nvPicPr>
          <p:cNvPr id="5" name="Picture 4" descr="A picture containing graphical user interface&#10;&#10;Description automatically generated">
            <a:extLst>
              <a:ext uri="{FF2B5EF4-FFF2-40B4-BE49-F238E27FC236}">
                <a16:creationId xmlns:a16="http://schemas.microsoft.com/office/drawing/2014/main" id="{6821E76B-8ED5-EC44-8D0A-F1ACCFF6FE1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367860" y="-31049"/>
            <a:ext cx="2824140" cy="1981547"/>
          </a:xfrm>
          <a:prstGeom prst="rect">
            <a:avLst/>
          </a:prstGeom>
        </p:spPr>
      </p:pic>
      <p:pic>
        <p:nvPicPr>
          <p:cNvPr id="10" name="Picture 9">
            <a:extLst>
              <a:ext uri="{FF2B5EF4-FFF2-40B4-BE49-F238E27FC236}">
                <a16:creationId xmlns:a16="http://schemas.microsoft.com/office/drawing/2014/main" id="{AF1AAE15-F3ED-C742-A40B-350A14515A42}"/>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2887902" y="2898519"/>
            <a:ext cx="7964275" cy="3959482"/>
          </a:xfrm>
          <a:prstGeom prst="rect">
            <a:avLst/>
          </a:prstGeom>
        </p:spPr>
      </p:pic>
      <p:pic>
        <p:nvPicPr>
          <p:cNvPr id="17" name="Picture 16">
            <a:extLst>
              <a:ext uri="{FF2B5EF4-FFF2-40B4-BE49-F238E27FC236}">
                <a16:creationId xmlns:a16="http://schemas.microsoft.com/office/drawing/2014/main" id="{620C04F9-8046-7E4E-A9C7-FD875714ECA4}"/>
              </a:ext>
            </a:extLst>
          </p:cNvPr>
          <p:cNvPicPr>
            <a:picLocks noChangeAspect="1"/>
          </p:cNvPicPr>
          <p:nvPr userDrawn="1"/>
        </p:nvPicPr>
        <p:blipFill rotWithShape="1">
          <a:blip r:embed="rId5" cstate="hqprint">
            <a:alphaModFix amt="41000"/>
            <a:extLst>
              <a:ext uri="{28A0092B-C50C-407E-A947-70E740481C1C}">
                <a14:useLocalDpi xmlns:a14="http://schemas.microsoft.com/office/drawing/2010/main"/>
              </a:ext>
            </a:extLst>
          </a:blip>
          <a:srcRect/>
          <a:stretch/>
        </p:blipFill>
        <p:spPr>
          <a:xfrm>
            <a:off x="10839796" y="2901294"/>
            <a:ext cx="1352204" cy="3959482"/>
          </a:xfrm>
          <a:prstGeom prst="rect">
            <a:avLst/>
          </a:prstGeom>
        </p:spPr>
      </p:pic>
      <p:sp>
        <p:nvSpPr>
          <p:cNvPr id="7" name="Text Placeholder 6">
            <a:extLst>
              <a:ext uri="{FF2B5EF4-FFF2-40B4-BE49-F238E27FC236}">
                <a16:creationId xmlns:a16="http://schemas.microsoft.com/office/drawing/2014/main" id="{27E030EC-A17B-8F49-810A-A8AB7CDCE0A3}"/>
              </a:ext>
            </a:extLst>
          </p:cNvPr>
          <p:cNvSpPr>
            <a:spLocks noGrp="1"/>
          </p:cNvSpPr>
          <p:nvPr>
            <p:ph type="body" sz="quarter" idx="10"/>
          </p:nvPr>
        </p:nvSpPr>
        <p:spPr>
          <a:xfrm>
            <a:off x="2043354" y="4039083"/>
            <a:ext cx="6035675" cy="1143000"/>
          </a:xfrm>
          <a:prstGeom prst="rect">
            <a:avLst/>
          </a:prstGeom>
        </p:spPr>
        <p:txBody>
          <a:bodyPr>
            <a:normAutofit/>
          </a:bodyPr>
          <a:lstStyle>
            <a:lvl1pPr marL="0" indent="0">
              <a:buNone/>
              <a:defRPr sz="18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endParaRPr lang="en-US" dirty="0"/>
          </a:p>
        </p:txBody>
      </p:sp>
      <p:sp>
        <p:nvSpPr>
          <p:cNvPr id="21" name="Text Placeholder 6">
            <a:extLst>
              <a:ext uri="{FF2B5EF4-FFF2-40B4-BE49-F238E27FC236}">
                <a16:creationId xmlns:a16="http://schemas.microsoft.com/office/drawing/2014/main" id="{A653F170-FC7E-A748-8547-B33204835F70}"/>
              </a:ext>
            </a:extLst>
          </p:cNvPr>
          <p:cNvSpPr>
            <a:spLocks noGrp="1"/>
          </p:cNvSpPr>
          <p:nvPr>
            <p:ph type="body" sz="quarter" idx="11" hasCustomPrompt="1"/>
          </p:nvPr>
        </p:nvSpPr>
        <p:spPr>
          <a:xfrm>
            <a:off x="2043354" y="2363166"/>
            <a:ext cx="8298075" cy="1143000"/>
          </a:xfrm>
          <a:prstGeom prst="rect">
            <a:avLst/>
          </a:prstGeom>
        </p:spPr>
        <p:txBody>
          <a:bodyPr>
            <a:noAutofit/>
          </a:bodyPr>
          <a:lstStyle>
            <a:lvl1pPr marL="0" indent="0">
              <a:buNone/>
              <a:defRPr sz="8000" b="1" i="0">
                <a:solidFill>
                  <a:schemeClr val="bg1"/>
                </a:solidFill>
                <a:latin typeface="Circular Std Black" panose="020B0604020101020102" pitchFamily="34" charset="77"/>
                <a:cs typeface="Circular Std Black" panose="020B0604020101020102" pitchFamily="34" charset="77"/>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TEXT</a:t>
            </a:r>
          </a:p>
        </p:txBody>
      </p:sp>
    </p:spTree>
    <p:extLst>
      <p:ext uri="{BB962C8B-B14F-4D97-AF65-F5344CB8AC3E}">
        <p14:creationId xmlns:p14="http://schemas.microsoft.com/office/powerpoint/2010/main" val="29099491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76B98F2-678D-BB43-9A04-379B304CB35E}"/>
              </a:ext>
            </a:extLst>
          </p:cNvPr>
          <p:cNvPicPr>
            <a:picLocks noChangeAspect="1"/>
          </p:cNvPicPr>
          <p:nvPr userDrawn="1"/>
        </p:nvPicPr>
        <p:blipFill rotWithShape="1">
          <a:blip r:embed="rId2"/>
          <a:srcRect r="44305" b="26741"/>
          <a:stretch/>
        </p:blipFill>
        <p:spPr>
          <a:xfrm>
            <a:off x="5205229" y="-538555"/>
            <a:ext cx="6986771" cy="7396555"/>
          </a:xfrm>
          <a:prstGeom prst="rect">
            <a:avLst/>
          </a:prstGeom>
        </p:spPr>
      </p:pic>
      <p:pic>
        <p:nvPicPr>
          <p:cNvPr id="3" name="Picture 2" descr="A picture containing graphical user interface&#10;&#10;Description automatically generated">
            <a:extLst>
              <a:ext uri="{FF2B5EF4-FFF2-40B4-BE49-F238E27FC236}">
                <a16:creationId xmlns:a16="http://schemas.microsoft.com/office/drawing/2014/main" id="{449C9D9E-B95E-744B-B448-D1FBF2CA2272}"/>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49154" y="4509650"/>
            <a:ext cx="2840078" cy="1992730"/>
          </a:xfrm>
          <a:prstGeom prst="rect">
            <a:avLst/>
          </a:prstGeom>
        </p:spPr>
      </p:pic>
      <p:sp>
        <p:nvSpPr>
          <p:cNvPr id="5" name="Text Placeholder 4">
            <a:extLst>
              <a:ext uri="{FF2B5EF4-FFF2-40B4-BE49-F238E27FC236}">
                <a16:creationId xmlns:a16="http://schemas.microsoft.com/office/drawing/2014/main" id="{015DE08F-1369-E74C-AB72-6F70535DCBCF}"/>
              </a:ext>
            </a:extLst>
          </p:cNvPr>
          <p:cNvSpPr>
            <a:spLocks noGrp="1"/>
          </p:cNvSpPr>
          <p:nvPr>
            <p:ph type="body" sz="quarter" idx="10" hasCustomPrompt="1"/>
          </p:nvPr>
        </p:nvSpPr>
        <p:spPr>
          <a:xfrm>
            <a:off x="714376" y="622301"/>
            <a:ext cx="7947654" cy="2346646"/>
          </a:xfrm>
          <a:prstGeom prst="rect">
            <a:avLst/>
          </a:prstGeom>
          <a:noFill/>
          <a:ln>
            <a:noFill/>
          </a:ln>
        </p:spPr>
        <p:txBody>
          <a:bodyPr>
            <a:noAutofit/>
          </a:bodyPr>
          <a:lstStyle>
            <a:lvl1pPr marL="0" indent="0">
              <a:buNone/>
              <a:defRPr sz="8000" b="1" i="0">
                <a:solidFill>
                  <a:schemeClr val="accent1"/>
                </a:solidFill>
                <a:latin typeface="Circular Std Black" panose="020B0604020101020102" pitchFamily="34" charset="77"/>
                <a:cs typeface="Circular Std Black" panose="020B0604020101020102" pitchFamily="34" charset="77"/>
              </a:defRPr>
            </a:lvl1pPr>
            <a:lvl2pPr marL="457200" indent="0">
              <a:buNone/>
              <a:defRPr sz="4400" b="1" i="0">
                <a:latin typeface="Circular Std Black" panose="020B0604020101020102" pitchFamily="34" charset="77"/>
                <a:cs typeface="Circular Std Black" panose="020B0604020101020102" pitchFamily="34" charset="77"/>
              </a:defRPr>
            </a:lvl2pPr>
            <a:lvl3pPr marL="914400" indent="0">
              <a:buNone/>
              <a:defRPr sz="4400" b="1" i="0">
                <a:latin typeface="Circular Std Black" panose="020B0604020101020102" pitchFamily="34" charset="77"/>
                <a:cs typeface="Circular Std Black" panose="020B0604020101020102" pitchFamily="34" charset="77"/>
              </a:defRPr>
            </a:lvl3pPr>
            <a:lvl4pPr marL="1371600" indent="0">
              <a:buNone/>
              <a:defRPr sz="4400" b="1" i="0">
                <a:latin typeface="Circular Std Black" panose="020B0604020101020102" pitchFamily="34" charset="77"/>
                <a:cs typeface="Circular Std Black" panose="020B0604020101020102" pitchFamily="34" charset="77"/>
              </a:defRPr>
            </a:lvl4pPr>
            <a:lvl5pPr marL="1828800" indent="0">
              <a:buNone/>
              <a:defRPr sz="4400" b="1" i="0">
                <a:latin typeface="Circular Std Black" panose="020B0604020101020102" pitchFamily="34" charset="77"/>
                <a:cs typeface="Circular Std Black" panose="020B0604020101020102" pitchFamily="34" charset="77"/>
              </a:defRPr>
            </a:lvl5pPr>
          </a:lstStyle>
          <a:p>
            <a:pPr lvl="0"/>
            <a:r>
              <a:rPr lang="en-US" dirty="0"/>
              <a:t>TEXT</a:t>
            </a:r>
          </a:p>
        </p:txBody>
      </p:sp>
      <p:sp>
        <p:nvSpPr>
          <p:cNvPr id="7" name="Text Placeholder 6">
            <a:extLst>
              <a:ext uri="{FF2B5EF4-FFF2-40B4-BE49-F238E27FC236}">
                <a16:creationId xmlns:a16="http://schemas.microsoft.com/office/drawing/2014/main" id="{20B6E42C-A64A-8846-8FDE-CB2C57D87DF4}"/>
              </a:ext>
            </a:extLst>
          </p:cNvPr>
          <p:cNvSpPr>
            <a:spLocks noGrp="1"/>
          </p:cNvSpPr>
          <p:nvPr>
            <p:ph type="body" sz="quarter" idx="11"/>
          </p:nvPr>
        </p:nvSpPr>
        <p:spPr>
          <a:xfrm>
            <a:off x="714376" y="3023655"/>
            <a:ext cx="7947025" cy="868363"/>
          </a:xfrm>
          <a:prstGeom prst="rect">
            <a:avLst/>
          </a:prstGeom>
        </p:spPr>
        <p:txBody>
          <a:bodyPr>
            <a:normAutofit/>
          </a:bodyPr>
          <a:lstStyle>
            <a:lvl1pPr marL="0" indent="0">
              <a:buNone/>
              <a:defRPr sz="3200" b="1" i="0">
                <a:solidFill>
                  <a:schemeClr val="tx2"/>
                </a:solidFill>
                <a:latin typeface="Circular Std Bold" panose="020B0604020101020102" pitchFamily="34" charset="77"/>
                <a:cs typeface="Circular Std Bold" panose="020B0604020101020102" pitchFamily="34" charset="77"/>
              </a:defRPr>
            </a:lvl1pPr>
          </a:lstStyle>
          <a:p>
            <a:pPr lvl="0"/>
            <a:endParaRPr lang="en-US" dirty="0"/>
          </a:p>
        </p:txBody>
      </p:sp>
    </p:spTree>
    <p:extLst>
      <p:ext uri="{BB962C8B-B14F-4D97-AF65-F5344CB8AC3E}">
        <p14:creationId xmlns:p14="http://schemas.microsoft.com/office/powerpoint/2010/main" val="15884310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2DF89C-A743-0D45-BFC2-0FB98217207F}"/>
              </a:ext>
            </a:extLst>
          </p:cNvPr>
          <p:cNvSpPr/>
          <p:nvPr userDrawn="1"/>
        </p:nvSpPr>
        <p:spPr>
          <a:xfrm>
            <a:off x="-41564" y="-26300"/>
            <a:ext cx="12275127" cy="6884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D0AF9FEE-D88E-BB42-92DB-D00276B03C4E}"/>
              </a:ext>
            </a:extLst>
          </p:cNvPr>
          <p:cNvGrpSpPr/>
          <p:nvPr userDrawn="1"/>
        </p:nvGrpSpPr>
        <p:grpSpPr>
          <a:xfrm>
            <a:off x="3734632" y="919034"/>
            <a:ext cx="4722734" cy="4082138"/>
            <a:chOff x="3415129" y="-156535"/>
            <a:chExt cx="5573124" cy="4817180"/>
          </a:xfrm>
        </p:grpSpPr>
        <p:pic>
          <p:nvPicPr>
            <p:cNvPr id="13" name="Picture 12" descr="Text&#10;&#10;Description automatically generated">
              <a:extLst>
                <a:ext uri="{FF2B5EF4-FFF2-40B4-BE49-F238E27FC236}">
                  <a16:creationId xmlns:a16="http://schemas.microsoft.com/office/drawing/2014/main" id="{D8514AD6-B2FF-F240-B870-D9C615F411BA}"/>
                </a:ext>
              </a:extLst>
            </p:cNvPr>
            <p:cNvPicPr>
              <a:picLocks noChangeAspect="1"/>
            </p:cNvPicPr>
            <p:nvPr userDrawn="1"/>
          </p:nvPicPr>
          <p:blipFill rotWithShape="1">
            <a:blip r:embed="rId2"/>
            <a:srcRect t="61056"/>
            <a:stretch/>
          </p:blipFill>
          <p:spPr>
            <a:xfrm>
              <a:off x="3557003" y="2867891"/>
              <a:ext cx="5431250" cy="1792754"/>
            </a:xfrm>
            <a:prstGeom prst="rect">
              <a:avLst/>
            </a:prstGeom>
          </p:spPr>
        </p:pic>
        <p:pic>
          <p:nvPicPr>
            <p:cNvPr id="6" name="Picture 5" descr="Graphical user interface&#10;&#10;Description automatically generated with medium confidence">
              <a:extLst>
                <a:ext uri="{FF2B5EF4-FFF2-40B4-BE49-F238E27FC236}">
                  <a16:creationId xmlns:a16="http://schemas.microsoft.com/office/drawing/2014/main" id="{E16A5880-0EDB-564F-B43F-E5F746FA5E5D}"/>
                </a:ext>
              </a:extLst>
            </p:cNvPr>
            <p:cNvPicPr>
              <a:picLocks noChangeAspect="1"/>
            </p:cNvPicPr>
            <p:nvPr userDrawn="1"/>
          </p:nvPicPr>
          <p:blipFill>
            <a:blip r:embed="rId3"/>
            <a:stretch>
              <a:fillRect/>
            </a:stretch>
          </p:blipFill>
          <p:spPr>
            <a:xfrm>
              <a:off x="3415129" y="-156535"/>
              <a:ext cx="4752126" cy="3334311"/>
            </a:xfrm>
            <a:prstGeom prst="rect">
              <a:avLst/>
            </a:prstGeom>
          </p:spPr>
        </p:pic>
      </p:grpSp>
      <p:pic>
        <p:nvPicPr>
          <p:cNvPr id="16" name="Picture 15">
            <a:extLst>
              <a:ext uri="{FF2B5EF4-FFF2-40B4-BE49-F238E27FC236}">
                <a16:creationId xmlns:a16="http://schemas.microsoft.com/office/drawing/2014/main" id="{D1C8A226-71D1-5243-9BD8-C168E847BB70}"/>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2962289" y="2248736"/>
            <a:ext cx="9271274" cy="4609264"/>
          </a:xfrm>
          <a:prstGeom prst="rect">
            <a:avLst/>
          </a:prstGeom>
        </p:spPr>
      </p:pic>
      <p:sp>
        <p:nvSpPr>
          <p:cNvPr id="12" name="Rectangle 11">
            <a:extLst>
              <a:ext uri="{FF2B5EF4-FFF2-40B4-BE49-F238E27FC236}">
                <a16:creationId xmlns:a16="http://schemas.microsoft.com/office/drawing/2014/main" id="{9C23A4A6-72D5-A34A-A70C-5DDECCE1C228}"/>
              </a:ext>
            </a:extLst>
          </p:cNvPr>
          <p:cNvSpPr/>
          <p:nvPr userDrawn="1"/>
        </p:nvSpPr>
        <p:spPr>
          <a:xfrm>
            <a:off x="83223" y="6228834"/>
            <a:ext cx="2754280" cy="523220"/>
          </a:xfrm>
          <a:prstGeom prst="rect">
            <a:avLst/>
          </a:prstGeom>
        </p:spPr>
        <p:txBody>
          <a:bodyPr wrap="none">
            <a:spAutoFit/>
          </a:bodyPr>
          <a:lstStyle/>
          <a:p>
            <a:pPr lvl="0"/>
            <a:r>
              <a:rPr lang="en-US" sz="2800" b="0" i="0" dirty="0">
                <a:solidFill>
                  <a:schemeClr val="bg1"/>
                </a:solidFill>
                <a:latin typeface="Circular Std Book" panose="020B0604020101020102" pitchFamily="34" charset="77"/>
                <a:cs typeface="Circular Std Book" panose="020B0604020101020102" pitchFamily="34" charset="77"/>
              </a:rPr>
              <a:t>c2ccertified.org</a:t>
            </a:r>
          </a:p>
        </p:txBody>
      </p:sp>
    </p:spTree>
    <p:extLst>
      <p:ext uri="{BB962C8B-B14F-4D97-AF65-F5344CB8AC3E}">
        <p14:creationId xmlns:p14="http://schemas.microsoft.com/office/powerpoint/2010/main" val="28488627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100" b="0" i="0">
                <a:solidFill>
                  <a:srgbClr val="7E7E7E"/>
                </a:solidFill>
                <a:latin typeface="Arial"/>
                <a:cs typeface="Arial"/>
              </a:defRPr>
            </a:lvl1pPr>
          </a:lstStyle>
          <a:p>
            <a:pPr marL="12700">
              <a:lnSpc>
                <a:spcPts val="1315"/>
              </a:lnSpc>
            </a:pPr>
            <a:r>
              <a:t>©</a:t>
            </a:r>
            <a:r>
              <a:rPr spc="-30"/>
              <a:t> </a:t>
            </a:r>
            <a:r>
              <a:t>C2CPII</a:t>
            </a:r>
            <a:r>
              <a:rPr spc="-20"/>
              <a:t> 2023</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9/27/24</a:t>
            </a:fld>
            <a:endParaRPr lang="en-US"/>
          </a:p>
        </p:txBody>
      </p:sp>
      <p:sp>
        <p:nvSpPr>
          <p:cNvPr id="4" name="Holder 4"/>
          <p:cNvSpPr>
            <a:spLocks noGrp="1"/>
          </p:cNvSpPr>
          <p:nvPr>
            <p:ph type="sldNum" sz="quarter" idx="7"/>
          </p:nvPr>
        </p:nvSpPr>
        <p:spPr/>
        <p:txBody>
          <a:bodyPr lIns="0" tIns="0" rIns="0" bIns="0"/>
          <a:lstStyle>
            <a:lvl1pPr>
              <a:defRPr sz="1100" b="0" i="0">
                <a:solidFill>
                  <a:srgbClr val="4A4A4A"/>
                </a:solidFill>
                <a:latin typeface="Arial"/>
                <a:cs typeface="Arial"/>
              </a:defRPr>
            </a:lvl1pPr>
          </a:lstStyle>
          <a:p>
            <a:pPr marL="38100">
              <a:lnSpc>
                <a:spcPts val="1315"/>
              </a:lnSpc>
            </a:pPr>
            <a:fld id="{81D60167-4931-47E6-BA6A-407CBD079E47}" type="slidenum">
              <a:rPr spc="-50" dirty="0"/>
              <a:t>‹#›</a:t>
            </a:fld>
            <a:endParaRPr spc="-50"/>
          </a:p>
        </p:txBody>
      </p:sp>
    </p:spTree>
    <p:extLst>
      <p:ext uri="{BB962C8B-B14F-4D97-AF65-F5344CB8AC3E}">
        <p14:creationId xmlns:p14="http://schemas.microsoft.com/office/powerpoint/2010/main" val="18678641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hank you ">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B1F3FF-F284-EF49-BD31-0D4DFFAE7CC5}"/>
              </a:ext>
            </a:extLst>
          </p:cNvPr>
          <p:cNvSpPr/>
          <p:nvPr userDrawn="1"/>
        </p:nvSpPr>
        <p:spPr>
          <a:xfrm>
            <a:off x="2674373" y="-52794"/>
            <a:ext cx="9535555" cy="6143625"/>
          </a:xfrm>
          <a:prstGeom prst="rect">
            <a:avLst/>
          </a:prstGeom>
          <a:solidFill>
            <a:srgbClr val="00C1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859C622-713A-2647-B559-5036DAA2DD0B}"/>
              </a:ext>
            </a:extLst>
          </p:cNvPr>
          <p:cNvSpPr/>
          <p:nvPr userDrawn="1"/>
        </p:nvSpPr>
        <p:spPr>
          <a:xfrm>
            <a:off x="-14288" y="1728072"/>
            <a:ext cx="10477365" cy="5252662"/>
          </a:xfrm>
          <a:prstGeom prst="rect">
            <a:avLst/>
          </a:prstGeom>
          <a:solidFill>
            <a:srgbClr val="0F0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6B970B57-D058-4447-B92E-3F77B60C4D6E}"/>
              </a:ext>
            </a:extLst>
          </p:cNvPr>
          <p:cNvSpPr>
            <a:spLocks noGrp="1"/>
          </p:cNvSpPr>
          <p:nvPr>
            <p:ph type="title" hasCustomPrompt="1"/>
          </p:nvPr>
        </p:nvSpPr>
        <p:spPr>
          <a:xfrm>
            <a:off x="1820453" y="2353229"/>
            <a:ext cx="8029762" cy="1325563"/>
          </a:xfrm>
        </p:spPr>
        <p:txBody>
          <a:bodyPr>
            <a:noAutofit/>
          </a:bodyPr>
          <a:lstStyle>
            <a:lvl1pPr>
              <a:lnSpc>
                <a:spcPct val="100000"/>
              </a:lnSpc>
              <a:defRPr sz="5400">
                <a:solidFill>
                  <a:schemeClr val="bg1"/>
                </a:solidFill>
              </a:defRPr>
            </a:lvl1pPr>
          </a:lstStyle>
          <a:p>
            <a:r>
              <a:rPr lang="en-GB" dirty="0"/>
              <a:t>THANK YOU</a:t>
            </a:r>
            <a:endParaRPr lang="en-US" dirty="0"/>
          </a:p>
        </p:txBody>
      </p:sp>
      <p:cxnSp>
        <p:nvCxnSpPr>
          <p:cNvPr id="12" name="Straight Connector 11">
            <a:extLst>
              <a:ext uri="{FF2B5EF4-FFF2-40B4-BE49-F238E27FC236}">
                <a16:creationId xmlns:a16="http://schemas.microsoft.com/office/drawing/2014/main" id="{AFD6919E-BFD2-CA45-BFB8-CA957DC66D0D}"/>
              </a:ext>
            </a:extLst>
          </p:cNvPr>
          <p:cNvCxnSpPr>
            <a:cxnSpLocks/>
          </p:cNvCxnSpPr>
          <p:nvPr userDrawn="1"/>
        </p:nvCxnSpPr>
        <p:spPr>
          <a:xfrm flipV="1">
            <a:off x="6096000" y="6232537"/>
            <a:ext cx="0" cy="97787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799A680-1903-1347-8DB8-C6F576DA927C}"/>
              </a:ext>
            </a:extLst>
          </p:cNvPr>
          <p:cNvCxnSpPr>
            <a:cxnSpLocks/>
          </p:cNvCxnSpPr>
          <p:nvPr userDrawn="1"/>
        </p:nvCxnSpPr>
        <p:spPr>
          <a:xfrm flipV="1">
            <a:off x="1820453" y="1321649"/>
            <a:ext cx="0" cy="812846"/>
          </a:xfrm>
          <a:prstGeom prst="line">
            <a:avLst/>
          </a:prstGeom>
          <a:ln w="12700">
            <a:solidFill>
              <a:srgbClr val="4B4B4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C1CD81F-07AD-604D-BC0D-F8ED5527624E}"/>
              </a:ext>
            </a:extLst>
          </p:cNvPr>
          <p:cNvCxnSpPr>
            <a:cxnSpLocks/>
          </p:cNvCxnSpPr>
          <p:nvPr userDrawn="1"/>
        </p:nvCxnSpPr>
        <p:spPr>
          <a:xfrm>
            <a:off x="11353800" y="6090831"/>
            <a:ext cx="856128" cy="0"/>
          </a:xfrm>
          <a:prstGeom prst="line">
            <a:avLst/>
          </a:prstGeom>
          <a:ln w="12700">
            <a:solidFill>
              <a:srgbClr val="4B4B4B"/>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529A6358-3460-AD43-8D86-B68AC9CE15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731750" y="221065"/>
            <a:ext cx="2172595" cy="1285941"/>
          </a:xfrm>
          <a:prstGeom prst="rect">
            <a:avLst/>
          </a:prstGeom>
        </p:spPr>
      </p:pic>
      <p:sp>
        <p:nvSpPr>
          <p:cNvPr id="3" name="Text Placeholder 2">
            <a:extLst>
              <a:ext uri="{FF2B5EF4-FFF2-40B4-BE49-F238E27FC236}">
                <a16:creationId xmlns:a16="http://schemas.microsoft.com/office/drawing/2014/main" id="{BCB7DFF7-4E0F-E940-8DCB-7521C72F2E98}"/>
              </a:ext>
            </a:extLst>
          </p:cNvPr>
          <p:cNvSpPr>
            <a:spLocks noGrp="1"/>
          </p:cNvSpPr>
          <p:nvPr>
            <p:ph type="body" sz="quarter" idx="10" hasCustomPrompt="1"/>
          </p:nvPr>
        </p:nvSpPr>
        <p:spPr>
          <a:xfrm>
            <a:off x="1820453" y="4333935"/>
            <a:ext cx="8029575" cy="684213"/>
          </a:xfrm>
          <a:prstGeom prst="rect">
            <a:avLst/>
          </a:prstGeom>
        </p:spPr>
        <p:txBody>
          <a:bodyPr>
            <a:normAutofit/>
          </a:bodyPr>
          <a:lstStyle>
            <a:lvl1pPr marL="0" indent="0">
              <a:buNone/>
              <a:defRPr sz="2800" b="1" i="0">
                <a:solidFill>
                  <a:schemeClr val="bg1"/>
                </a:solidFill>
                <a:latin typeface="Circular Std Black" panose="020B0604020101020102" pitchFamily="34" charset="77"/>
                <a:cs typeface="Circular Std Black" panose="020B0604020101020102" pitchFamily="34" charset="77"/>
              </a:defRPr>
            </a:lvl1pPr>
            <a:lvl2pPr marL="457200" indent="0">
              <a:buNone/>
              <a:defRPr b="1" i="0">
                <a:solidFill>
                  <a:schemeClr val="bg1"/>
                </a:solidFill>
                <a:latin typeface="Circular Std Black" panose="020B0604020101020102" pitchFamily="34" charset="77"/>
                <a:cs typeface="Circular Std Black" panose="020B0604020101020102" pitchFamily="34" charset="77"/>
              </a:defRPr>
            </a:lvl2pPr>
            <a:lvl3pPr marL="914400" indent="0">
              <a:buNone/>
              <a:defRPr b="1" i="0">
                <a:solidFill>
                  <a:schemeClr val="bg1"/>
                </a:solidFill>
                <a:latin typeface="Circular Std Black" panose="020B0604020101020102" pitchFamily="34" charset="77"/>
                <a:cs typeface="Circular Std Black" panose="020B0604020101020102" pitchFamily="34" charset="77"/>
              </a:defRPr>
            </a:lvl3pPr>
            <a:lvl4pPr marL="1371600" indent="0">
              <a:buNone/>
              <a:defRPr b="1" i="0">
                <a:solidFill>
                  <a:schemeClr val="bg1"/>
                </a:solidFill>
                <a:latin typeface="Circular Std Black" panose="020B0604020101020102" pitchFamily="34" charset="77"/>
                <a:cs typeface="Circular Std Black" panose="020B0604020101020102" pitchFamily="34" charset="77"/>
              </a:defRPr>
            </a:lvl4pPr>
            <a:lvl5pPr marL="1828800" indent="0">
              <a:buNone/>
              <a:defRPr b="1" i="0">
                <a:solidFill>
                  <a:schemeClr val="bg1"/>
                </a:solidFill>
                <a:latin typeface="Circular Std Black" panose="020B0604020101020102" pitchFamily="34" charset="77"/>
                <a:cs typeface="Circular Std Black" panose="020B0604020101020102" pitchFamily="34" charset="77"/>
              </a:defRPr>
            </a:lvl5pPr>
          </a:lstStyle>
          <a:p>
            <a:pPr lvl="0"/>
            <a:r>
              <a:rPr lang="en-GB" dirty="0"/>
              <a:t>Subtitle</a:t>
            </a:r>
            <a:endParaRPr lang="en-US" dirty="0"/>
          </a:p>
        </p:txBody>
      </p:sp>
      <p:sp>
        <p:nvSpPr>
          <p:cNvPr id="16" name="Text Placeholder 2">
            <a:extLst>
              <a:ext uri="{FF2B5EF4-FFF2-40B4-BE49-F238E27FC236}">
                <a16:creationId xmlns:a16="http://schemas.microsoft.com/office/drawing/2014/main" id="{6528860F-FB75-1744-8DBD-D4C281984E65}"/>
              </a:ext>
            </a:extLst>
          </p:cNvPr>
          <p:cNvSpPr>
            <a:spLocks noGrp="1"/>
          </p:cNvSpPr>
          <p:nvPr>
            <p:ph type="body" sz="quarter" idx="11" hasCustomPrompt="1"/>
          </p:nvPr>
        </p:nvSpPr>
        <p:spPr>
          <a:xfrm>
            <a:off x="6198923" y="6232537"/>
            <a:ext cx="3651105" cy="626641"/>
          </a:xfrm>
          <a:prstGeom prst="rect">
            <a:avLst/>
          </a:prstGeom>
        </p:spPr>
        <p:txBody>
          <a:bodyPr>
            <a:normAutofit/>
          </a:bodyPr>
          <a:lstStyle>
            <a:lvl1pPr marL="0" indent="0">
              <a:buNone/>
              <a:defRPr sz="2000" b="1" i="0">
                <a:solidFill>
                  <a:schemeClr val="bg1"/>
                </a:solidFill>
                <a:latin typeface="Circular Std Black" panose="020B0604020101020102" pitchFamily="34" charset="77"/>
                <a:cs typeface="Circular Std Black" panose="020B0604020101020102" pitchFamily="34" charset="77"/>
              </a:defRPr>
            </a:lvl1pPr>
            <a:lvl2pPr marL="457200" indent="0">
              <a:buNone/>
              <a:defRPr b="1" i="0">
                <a:solidFill>
                  <a:schemeClr val="bg1"/>
                </a:solidFill>
                <a:latin typeface="Circular Std Black" panose="020B0604020101020102" pitchFamily="34" charset="77"/>
                <a:cs typeface="Circular Std Black" panose="020B0604020101020102" pitchFamily="34" charset="77"/>
              </a:defRPr>
            </a:lvl2pPr>
            <a:lvl3pPr marL="914400" indent="0">
              <a:buNone/>
              <a:defRPr b="1" i="0">
                <a:solidFill>
                  <a:schemeClr val="bg1"/>
                </a:solidFill>
                <a:latin typeface="Circular Std Black" panose="020B0604020101020102" pitchFamily="34" charset="77"/>
                <a:cs typeface="Circular Std Black" panose="020B0604020101020102" pitchFamily="34" charset="77"/>
              </a:defRPr>
            </a:lvl3pPr>
            <a:lvl4pPr marL="1371600" indent="0">
              <a:buNone/>
              <a:defRPr b="1" i="0">
                <a:solidFill>
                  <a:schemeClr val="bg1"/>
                </a:solidFill>
                <a:latin typeface="Circular Std Black" panose="020B0604020101020102" pitchFamily="34" charset="77"/>
                <a:cs typeface="Circular Std Black" panose="020B0604020101020102" pitchFamily="34" charset="77"/>
              </a:defRPr>
            </a:lvl4pPr>
            <a:lvl5pPr marL="1828800" indent="0">
              <a:buNone/>
              <a:defRPr b="1" i="0">
                <a:solidFill>
                  <a:schemeClr val="bg1"/>
                </a:solidFill>
                <a:latin typeface="Circular Std Black" panose="020B0604020101020102" pitchFamily="34" charset="77"/>
                <a:cs typeface="Circular Std Black" panose="020B0604020101020102" pitchFamily="34" charset="77"/>
              </a:defRPr>
            </a:lvl5pPr>
          </a:lstStyle>
          <a:p>
            <a:pPr lvl="0"/>
            <a:r>
              <a:rPr lang="en-US" dirty="0"/>
              <a:t>c2ccertified.org</a:t>
            </a:r>
          </a:p>
        </p:txBody>
      </p:sp>
    </p:spTree>
    <p:extLst>
      <p:ext uri="{BB962C8B-B14F-4D97-AF65-F5344CB8AC3E}">
        <p14:creationId xmlns:p14="http://schemas.microsoft.com/office/powerpoint/2010/main" val="1087915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accent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bg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a:off x="2743200" y="2897390"/>
            <a:ext cx="9448800" cy="3960610"/>
          </a:xfrm>
          <a:prstGeom prst="rect">
            <a:avLst/>
          </a:prstGeom>
        </p:spPr>
      </p:pic>
      <p:pic>
        <p:nvPicPr>
          <p:cNvPr id="11" name="Picture 10">
            <a:extLst>
              <a:ext uri="{FF2B5EF4-FFF2-40B4-BE49-F238E27FC236}">
                <a16:creationId xmlns:a16="http://schemas.microsoft.com/office/drawing/2014/main" id="{E0C991AD-4A0B-2D41-938D-D7629DDA092F}"/>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838200" y="1143000"/>
            <a:ext cx="10515600" cy="2590800"/>
          </a:xfrm>
          <a:prstGeom prst="rect">
            <a:avLst/>
          </a:prstGeom>
        </p:spPr>
        <p:txBody>
          <a:bodyPr>
            <a:normAutofit/>
          </a:bodyPr>
          <a:lstStyle>
            <a:lvl1pPr>
              <a:defRPr sz="4800">
                <a:solidFill>
                  <a:schemeClr val="bg1"/>
                </a:solidFill>
              </a:defRPr>
            </a:lvl1pPr>
          </a:lstStyle>
          <a:p>
            <a:r>
              <a:rPr lang="en-US" dirty="0"/>
              <a:t>TITLE</a:t>
            </a:r>
          </a:p>
        </p:txBody>
      </p:sp>
      <p:sp>
        <p:nvSpPr>
          <p:cNvPr id="7" name="Text Placeholder 2">
            <a:extLst>
              <a:ext uri="{FF2B5EF4-FFF2-40B4-BE49-F238E27FC236}">
                <a16:creationId xmlns:a16="http://schemas.microsoft.com/office/drawing/2014/main" id="{9F3F0EF6-9D0D-3B40-8B12-CB76CB5FAA47}"/>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549837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Custom Layout">
    <p:bg>
      <p:bgRef idx="1001">
        <a:schemeClr val="bg2"/>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a:off x="2743200" y="2897390"/>
            <a:ext cx="9448800" cy="3960610"/>
          </a:xfrm>
          <a:prstGeom prst="rect">
            <a:avLst/>
          </a:prstGeom>
        </p:spPr>
      </p:pic>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6" name="Picture 5">
            <a:extLst>
              <a:ext uri="{FF2B5EF4-FFF2-40B4-BE49-F238E27FC236}">
                <a16:creationId xmlns:a16="http://schemas.microsoft.com/office/drawing/2014/main" id="{9EE8B298-C3A4-A644-B234-A3234FA6FC29}"/>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7" name="Title Text">
            <a:extLst>
              <a:ext uri="{FF2B5EF4-FFF2-40B4-BE49-F238E27FC236}">
                <a16:creationId xmlns:a16="http://schemas.microsoft.com/office/drawing/2014/main" id="{FB361729-DB1D-754D-8417-D9F3F119837C}"/>
              </a:ext>
            </a:extLst>
          </p:cNvPr>
          <p:cNvSpPr txBox="1">
            <a:spLocks noGrp="1"/>
          </p:cNvSpPr>
          <p:nvPr>
            <p:ph type="title" hasCustomPrompt="1"/>
          </p:nvPr>
        </p:nvSpPr>
        <p:spPr>
          <a:xfrm>
            <a:off x="838200" y="1143000"/>
            <a:ext cx="10515600" cy="2590800"/>
          </a:xfrm>
          <a:prstGeom prst="rect">
            <a:avLst/>
          </a:prstGeom>
        </p:spPr>
        <p:txBody>
          <a:bodyPr>
            <a:normAutofit/>
          </a:bodyPr>
          <a:lstStyle>
            <a:lvl1pPr>
              <a:defRPr sz="4800">
                <a:solidFill>
                  <a:schemeClr val="tx1"/>
                </a:solidFill>
              </a:defRPr>
            </a:lvl1pPr>
          </a:lstStyle>
          <a:p>
            <a:r>
              <a:rPr lang="en-US" dirty="0"/>
              <a:t>TITLE</a:t>
            </a:r>
          </a:p>
        </p:txBody>
      </p:sp>
      <p:sp>
        <p:nvSpPr>
          <p:cNvPr id="10" name="Text Placeholder 2">
            <a:extLst>
              <a:ext uri="{FF2B5EF4-FFF2-40B4-BE49-F238E27FC236}">
                <a16:creationId xmlns:a16="http://schemas.microsoft.com/office/drawing/2014/main" id="{EC71FA8C-FAA6-9F45-9ED3-8A03039B5745}"/>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657104536"/>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4_Custom Layou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63773E-5C6D-D842-AD4C-66E8314AA62A}"/>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flipH="1">
            <a:off x="-56933" y="4039566"/>
            <a:ext cx="6790855" cy="2846492"/>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426434" y="1142999"/>
            <a:ext cx="5245946" cy="2607197"/>
          </a:xfrm>
          <a:prstGeom prst="rect">
            <a:avLst/>
          </a:prstGeom>
        </p:spPr>
        <p:txBody>
          <a:bodyPr anchor="t">
            <a:normAutofit/>
          </a:bodyPr>
          <a:lstStyle>
            <a:lvl1pPr>
              <a:defRPr sz="48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EE8B298-C3A4-A644-B234-A3234FA6FC29}"/>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26434" y="376679"/>
            <a:ext cx="3290158" cy="142959"/>
          </a:xfrm>
          <a:prstGeom prst="rect">
            <a:avLst/>
          </a:prstGeom>
        </p:spPr>
      </p:pic>
      <p:sp>
        <p:nvSpPr>
          <p:cNvPr id="4" name="Text Placeholder 3">
            <a:extLst>
              <a:ext uri="{FF2B5EF4-FFF2-40B4-BE49-F238E27FC236}">
                <a16:creationId xmlns:a16="http://schemas.microsoft.com/office/drawing/2014/main" id="{9F3D4289-B424-1D42-8DEB-E8E3EE628879}"/>
              </a:ext>
            </a:extLst>
          </p:cNvPr>
          <p:cNvSpPr>
            <a:spLocks noGrp="1"/>
          </p:cNvSpPr>
          <p:nvPr>
            <p:ph type="body" sz="quarter" idx="13"/>
          </p:nvPr>
        </p:nvSpPr>
        <p:spPr>
          <a:xfrm>
            <a:off x="6284913" y="1142999"/>
            <a:ext cx="5648325" cy="4991100"/>
          </a:xfrm>
          <a:prstGeom prst="rect">
            <a:avLst/>
          </a:prstGeom>
        </p:spPr>
        <p:txBody>
          <a:bodyPr>
            <a:normAutofit/>
          </a:bodyPr>
          <a:lstStyle>
            <a:lvl1pPr>
              <a:spcBef>
                <a:spcPts val="400"/>
              </a:spcBef>
              <a:spcAft>
                <a:spcPts val="400"/>
              </a:spcAft>
              <a:defRPr sz="2000"/>
            </a:lvl1pPr>
            <a:lvl2pPr marL="534988" indent="-254000">
              <a:spcBef>
                <a:spcPts val="400"/>
              </a:spcBef>
              <a:spcAft>
                <a:spcPts val="400"/>
              </a:spcAft>
              <a:tabLst/>
              <a:defRPr sz="1800"/>
            </a:lvl2pPr>
            <a:lvl3pPr marL="846138" indent="-239713">
              <a:spcBef>
                <a:spcPts val="400"/>
              </a:spcBef>
              <a:spcAft>
                <a:spcPts val="400"/>
              </a:spcAft>
              <a:tabLst/>
              <a:defRPr sz="1600"/>
            </a:lvl3pPr>
            <a:lvl4pPr marL="1155700" indent="-254000">
              <a:spcBef>
                <a:spcPts val="400"/>
              </a:spcBef>
              <a:spcAft>
                <a:spcPts val="400"/>
              </a:spcAft>
              <a:tabLst/>
              <a:defRPr sz="1400"/>
            </a:lvl4pPr>
            <a:lvl5pPr marL="1466850" indent="-254000">
              <a:spcBef>
                <a:spcPts val="400"/>
              </a:spcBef>
              <a:spcAft>
                <a:spcPts val="400"/>
              </a:spcAft>
              <a:tabLst/>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ext Placeholder 2">
            <a:extLst>
              <a:ext uri="{FF2B5EF4-FFF2-40B4-BE49-F238E27FC236}">
                <a16:creationId xmlns:a16="http://schemas.microsoft.com/office/drawing/2014/main" id="{8A6C5B56-A8C8-1341-86A6-8746BF5D599B}"/>
              </a:ext>
            </a:extLst>
          </p:cNvPr>
          <p:cNvSpPr txBox="1">
            <a:spLocks/>
          </p:cNvSpPr>
          <p:nvPr userDrawn="1"/>
        </p:nvSpPr>
        <p:spPr>
          <a:xfrm>
            <a:off x="11013733" y="42484"/>
            <a:ext cx="117826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2228173861"/>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6_Custom Layou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63773E-5C6D-D842-AD4C-66E8314AA62A}"/>
              </a:ext>
            </a:extLst>
          </p:cNvPr>
          <p:cNvSpPr/>
          <p:nvPr userDrawn="1"/>
        </p:nvSpPr>
        <p:spPr>
          <a:xfrm>
            <a:off x="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flipH="1">
            <a:off x="-56933" y="4039566"/>
            <a:ext cx="6790855" cy="2846492"/>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426434" y="1142999"/>
            <a:ext cx="5245946" cy="2607197"/>
          </a:xfrm>
          <a:prstGeom prst="rect">
            <a:avLst/>
          </a:prstGeom>
        </p:spPr>
        <p:txBody>
          <a:bodyPr anchor="t">
            <a:normAutofit/>
          </a:bodyPr>
          <a:lstStyle>
            <a:lvl1pPr>
              <a:defRPr sz="4800">
                <a:solidFill>
                  <a:schemeClr val="bg1"/>
                </a:solidFill>
              </a:defRPr>
            </a:lvl1pPr>
          </a:lstStyle>
          <a:p>
            <a:r>
              <a:rPr lang="en-US" dirty="0"/>
              <a:t>TITLE</a:t>
            </a:r>
          </a:p>
        </p:txBody>
      </p:sp>
      <p:pic>
        <p:nvPicPr>
          <p:cNvPr id="8" name="Picture 7">
            <a:extLst>
              <a:ext uri="{FF2B5EF4-FFF2-40B4-BE49-F238E27FC236}">
                <a16:creationId xmlns:a16="http://schemas.microsoft.com/office/drawing/2014/main" id="{9830E1BC-4411-3B49-BDD2-4B58C71FCE89}"/>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10" name="Text Placeholder 3">
            <a:extLst>
              <a:ext uri="{FF2B5EF4-FFF2-40B4-BE49-F238E27FC236}">
                <a16:creationId xmlns:a16="http://schemas.microsoft.com/office/drawing/2014/main" id="{CFF8F5E9-99CE-FA40-9460-26719049CD58}"/>
              </a:ext>
            </a:extLst>
          </p:cNvPr>
          <p:cNvSpPr>
            <a:spLocks noGrp="1"/>
          </p:cNvSpPr>
          <p:nvPr>
            <p:ph type="body" sz="quarter" idx="13"/>
          </p:nvPr>
        </p:nvSpPr>
        <p:spPr>
          <a:xfrm>
            <a:off x="6284913" y="1142999"/>
            <a:ext cx="5648325" cy="4991100"/>
          </a:xfrm>
          <a:prstGeom prst="rect">
            <a:avLst/>
          </a:prstGeom>
        </p:spPr>
        <p:txBody>
          <a:bodyPr>
            <a:normAutofit/>
          </a:bodyPr>
          <a:lstStyle>
            <a:lvl1pPr>
              <a:spcBef>
                <a:spcPts val="400"/>
              </a:spcBef>
              <a:spcAft>
                <a:spcPts val="400"/>
              </a:spcAft>
              <a:defRPr sz="2000"/>
            </a:lvl1pPr>
            <a:lvl2pPr marL="534988" indent="-254000">
              <a:spcBef>
                <a:spcPts val="400"/>
              </a:spcBef>
              <a:spcAft>
                <a:spcPts val="400"/>
              </a:spcAft>
              <a:tabLst/>
              <a:defRPr sz="1800"/>
            </a:lvl2pPr>
            <a:lvl3pPr marL="846138" indent="-239713">
              <a:spcBef>
                <a:spcPts val="400"/>
              </a:spcBef>
              <a:spcAft>
                <a:spcPts val="400"/>
              </a:spcAft>
              <a:tabLst/>
              <a:defRPr sz="1600"/>
            </a:lvl3pPr>
            <a:lvl4pPr marL="1155700" indent="-254000">
              <a:spcBef>
                <a:spcPts val="400"/>
              </a:spcBef>
              <a:spcAft>
                <a:spcPts val="400"/>
              </a:spcAft>
              <a:tabLst/>
              <a:defRPr sz="1400"/>
            </a:lvl4pPr>
            <a:lvl5pPr marL="1466850" indent="-254000">
              <a:spcBef>
                <a:spcPts val="400"/>
              </a:spcBef>
              <a:spcAft>
                <a:spcPts val="400"/>
              </a:spcAft>
              <a:tabLst/>
              <a:defRPr sz="14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2" name="Text Placeholder 2">
            <a:extLst>
              <a:ext uri="{FF2B5EF4-FFF2-40B4-BE49-F238E27FC236}">
                <a16:creationId xmlns:a16="http://schemas.microsoft.com/office/drawing/2014/main" id="{AB4207E9-8B90-AD43-B3D8-6E44B67874C6}"/>
              </a:ext>
            </a:extLst>
          </p:cNvPr>
          <p:cNvSpPr txBox="1">
            <a:spLocks/>
          </p:cNvSpPr>
          <p:nvPr userDrawn="1"/>
        </p:nvSpPr>
        <p:spPr>
          <a:xfrm>
            <a:off x="11013733" y="42484"/>
            <a:ext cx="117826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316807985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Custom Layout">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A5ACC43-F429-8346-B9B3-67DE3F1878A3}"/>
              </a:ext>
            </a:extLst>
          </p:cNvPr>
          <p:cNvPicPr>
            <a:picLocks noChangeAspect="1"/>
          </p:cNvPicPr>
          <p:nvPr userDrawn="1"/>
        </p:nvPicPr>
        <p:blipFill rotWithShape="1">
          <a:blip r:embed="rId2" cstate="hqprint">
            <a:alphaModFix amt="50000"/>
            <a:extLst>
              <a:ext uri="{28A0092B-C50C-407E-A947-70E740481C1C}">
                <a14:useLocalDpi xmlns:a14="http://schemas.microsoft.com/office/drawing/2010/main"/>
              </a:ext>
            </a:extLst>
          </a:blip>
          <a:srcRect l="-1597"/>
          <a:stretch/>
        </p:blipFill>
        <p:spPr>
          <a:xfrm>
            <a:off x="2744655" y="2898000"/>
            <a:ext cx="9447345" cy="3960000"/>
          </a:xfrm>
          <a:prstGeom prst="rect">
            <a:avLst/>
          </a:prstGeom>
        </p:spPr>
      </p:pic>
      <p:sp>
        <p:nvSpPr>
          <p:cNvPr id="5" name="Slide Number Placeholder 4">
            <a:extLst>
              <a:ext uri="{FF2B5EF4-FFF2-40B4-BE49-F238E27FC236}">
                <a16:creationId xmlns:a16="http://schemas.microsoft.com/office/drawing/2014/main" id="{882A39F2-BA21-454B-9FF7-4DD40B9FE912}"/>
              </a:ext>
            </a:extLst>
          </p:cNvPr>
          <p:cNvSpPr>
            <a:spLocks noGrp="1"/>
          </p:cNvSpPr>
          <p:nvPr>
            <p:ph type="sldNum" sz="quarter" idx="12"/>
          </p:nvPr>
        </p:nvSpPr>
        <p:spPr/>
        <p:txBody>
          <a:bodyPr/>
          <a:lstStyle>
            <a:lvl1pPr>
              <a:defRPr>
                <a:solidFill>
                  <a:schemeClr val="tx1"/>
                </a:solidFill>
              </a:defRPr>
            </a:lvl1pPr>
          </a:lstStyle>
          <a:p>
            <a:fld id="{A6B50053-EC5D-F648-9B13-092A20055004}" type="slidenum">
              <a:rPr lang="en-US" smtClean="0"/>
              <a:pPr/>
              <a:t>‹#›</a:t>
            </a:fld>
            <a:endParaRPr lang="en-US" dirty="0"/>
          </a:p>
        </p:txBody>
      </p:sp>
      <p:pic>
        <p:nvPicPr>
          <p:cNvPr id="11" name="Picture 10">
            <a:extLst>
              <a:ext uri="{FF2B5EF4-FFF2-40B4-BE49-F238E27FC236}">
                <a16:creationId xmlns:a16="http://schemas.microsoft.com/office/drawing/2014/main" id="{E0C991AD-4A0B-2D41-938D-D7629DDA092F}"/>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26434" y="376679"/>
            <a:ext cx="3290158" cy="142958"/>
          </a:xfrm>
          <a:prstGeom prst="rect">
            <a:avLst/>
          </a:prstGeom>
        </p:spPr>
      </p:pic>
      <p:sp>
        <p:nvSpPr>
          <p:cNvPr id="13" name="Title Text">
            <a:extLst>
              <a:ext uri="{FF2B5EF4-FFF2-40B4-BE49-F238E27FC236}">
                <a16:creationId xmlns:a16="http://schemas.microsoft.com/office/drawing/2014/main" id="{53947E47-F476-4B47-9688-031139B6CCFE}"/>
              </a:ext>
            </a:extLst>
          </p:cNvPr>
          <p:cNvSpPr txBox="1">
            <a:spLocks noGrp="1"/>
          </p:cNvSpPr>
          <p:nvPr>
            <p:ph type="title" hasCustomPrompt="1"/>
          </p:nvPr>
        </p:nvSpPr>
        <p:spPr>
          <a:xfrm>
            <a:off x="838200" y="1143000"/>
            <a:ext cx="10515600" cy="2590800"/>
          </a:xfrm>
          <a:prstGeom prst="rect">
            <a:avLst/>
          </a:prstGeom>
        </p:spPr>
        <p:txBody>
          <a:bodyPr>
            <a:normAutofit/>
          </a:bodyPr>
          <a:lstStyle>
            <a:lvl1pPr>
              <a:defRPr sz="4800">
                <a:solidFill>
                  <a:schemeClr val="tx1"/>
                </a:solidFill>
              </a:defRPr>
            </a:lvl1pPr>
          </a:lstStyle>
          <a:p>
            <a:r>
              <a:rPr lang="en-US" dirty="0"/>
              <a:t>TITLE</a:t>
            </a:r>
          </a:p>
        </p:txBody>
      </p:sp>
      <p:sp>
        <p:nvSpPr>
          <p:cNvPr id="8" name="Text Placeholder 2">
            <a:extLst>
              <a:ext uri="{FF2B5EF4-FFF2-40B4-BE49-F238E27FC236}">
                <a16:creationId xmlns:a16="http://schemas.microsoft.com/office/drawing/2014/main" id="{04387CEF-7BFE-FE4D-A8D2-C3D9CD229379}"/>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1857827233"/>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03326-0597-AE41-B585-34A2ADB015B3}"/>
              </a:ext>
            </a:extLst>
          </p:cNvPr>
          <p:cNvSpPr>
            <a:spLocks noGrp="1"/>
          </p:cNvSpPr>
          <p:nvPr>
            <p:ph type="title" hasCustomPrompt="1"/>
          </p:nvPr>
        </p:nvSpPr>
        <p:spPr/>
        <p:txBody>
          <a:bodyPr>
            <a:normAutofit/>
          </a:bodyPr>
          <a:lstStyle>
            <a:lvl1pPr>
              <a:defRPr sz="4400"/>
            </a:lvl1pPr>
          </a:lstStyle>
          <a:p>
            <a:r>
              <a:rPr lang="en-GB" dirty="0"/>
              <a:t>TITLE</a:t>
            </a:r>
            <a:endParaRPr lang="en-US" dirty="0"/>
          </a:p>
        </p:txBody>
      </p:sp>
      <p:pic>
        <p:nvPicPr>
          <p:cNvPr id="8" name="Picture 7">
            <a:extLst>
              <a:ext uri="{FF2B5EF4-FFF2-40B4-BE49-F238E27FC236}">
                <a16:creationId xmlns:a16="http://schemas.microsoft.com/office/drawing/2014/main" id="{88B6CE9E-C631-B942-88E4-CC326ED7F26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26445" y="376679"/>
            <a:ext cx="3290136" cy="142958"/>
          </a:xfrm>
          <a:prstGeom prst="rect">
            <a:avLst/>
          </a:prstGeom>
        </p:spPr>
      </p:pic>
      <p:sp>
        <p:nvSpPr>
          <p:cNvPr id="9" name="Body Level One…">
            <a:extLst>
              <a:ext uri="{FF2B5EF4-FFF2-40B4-BE49-F238E27FC236}">
                <a16:creationId xmlns:a16="http://schemas.microsoft.com/office/drawing/2014/main" id="{D0F21929-C16F-9345-8E1F-68C426B736FB}"/>
              </a:ext>
            </a:extLst>
          </p:cNvPr>
          <p:cNvSpPr txBox="1">
            <a:spLocks noGrp="1"/>
          </p:cNvSpPr>
          <p:nvPr>
            <p:ph type="body" idx="1"/>
          </p:nvPr>
        </p:nvSpPr>
        <p:spPr>
          <a:xfrm>
            <a:off x="838200" y="2323575"/>
            <a:ext cx="10515600" cy="4157745"/>
          </a:xfrm>
          <a:prstGeom prst="rect">
            <a:avLst/>
          </a:prstGeom>
        </p:spPr>
        <p:txBody>
          <a:bodyPr>
            <a:normAutofit/>
          </a:bodyPr>
          <a:lstStyle>
            <a:lvl1pPr>
              <a:buClr>
                <a:schemeClr val="tx2"/>
              </a:buClr>
              <a:defRPr sz="2000">
                <a:solidFill>
                  <a:schemeClr val="tx1"/>
                </a:solidFill>
              </a:defRPr>
            </a:lvl1pPr>
            <a:lvl2pPr marL="493713" indent="-254000">
              <a:buClr>
                <a:schemeClr val="tx2"/>
              </a:buClr>
              <a:tabLst/>
              <a:defRPr sz="1800">
                <a:solidFill>
                  <a:schemeClr val="tx1"/>
                </a:solidFill>
              </a:defRPr>
            </a:lvl2pPr>
            <a:lvl3pPr marL="762000" indent="-241300">
              <a:buClr>
                <a:schemeClr val="tx2"/>
              </a:buClr>
              <a:tabLst/>
              <a:defRPr sz="1600">
                <a:solidFill>
                  <a:schemeClr val="tx1"/>
                </a:solidFill>
              </a:defRPr>
            </a:lvl3pPr>
            <a:lvl4pPr marL="1071563" indent="-254000">
              <a:buClr>
                <a:schemeClr val="tx2"/>
              </a:buClr>
              <a:tabLst/>
              <a:defRPr sz="1400">
                <a:solidFill>
                  <a:schemeClr val="tx1"/>
                </a:solidFill>
              </a:defRPr>
            </a:lvl4pPr>
            <a:lvl5pPr marL="1339850" indent="-225425">
              <a:buClr>
                <a:schemeClr val="tx2"/>
              </a:buClr>
              <a:tabLst/>
              <a:defRPr sz="1400">
                <a:solidFill>
                  <a:schemeClr val="tx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7" name="Picture 6">
            <a:extLst>
              <a:ext uri="{FF2B5EF4-FFF2-40B4-BE49-F238E27FC236}">
                <a16:creationId xmlns:a16="http://schemas.microsoft.com/office/drawing/2014/main" id="{3A103C85-0FCC-6C43-8795-D638C0972371}"/>
              </a:ext>
            </a:extLst>
          </p:cNvPr>
          <p:cNvPicPr>
            <a:picLocks noChangeAspect="1"/>
          </p:cNvPicPr>
          <p:nvPr userDrawn="1"/>
        </p:nvPicPr>
        <p:blipFill rotWithShape="1">
          <a:blip r:embed="rId3"/>
          <a:srcRect r="14720" b="53666"/>
          <a:stretch/>
        </p:blipFill>
        <p:spPr>
          <a:xfrm>
            <a:off x="3627889" y="3113097"/>
            <a:ext cx="8564111" cy="3744903"/>
          </a:xfrm>
          <a:prstGeom prst="rect">
            <a:avLst/>
          </a:prstGeom>
        </p:spPr>
      </p:pic>
      <p:sp>
        <p:nvSpPr>
          <p:cNvPr id="3" name="Slide Number Placeholder 2">
            <a:extLst>
              <a:ext uri="{FF2B5EF4-FFF2-40B4-BE49-F238E27FC236}">
                <a16:creationId xmlns:a16="http://schemas.microsoft.com/office/drawing/2014/main" id="{132CE94F-DED9-AE41-B593-0CEC2B0961DE}"/>
              </a:ext>
            </a:extLst>
          </p:cNvPr>
          <p:cNvSpPr>
            <a:spLocks noGrp="1"/>
          </p:cNvSpPr>
          <p:nvPr>
            <p:ph type="sldNum" sz="quarter" idx="10"/>
          </p:nvPr>
        </p:nvSpPr>
        <p:spPr/>
        <p:txBody>
          <a:bodyPr/>
          <a:lstStyle>
            <a:lvl1pPr>
              <a:defRPr>
                <a:solidFill>
                  <a:schemeClr val="tx1"/>
                </a:solidFill>
              </a:defRPr>
            </a:lvl1pPr>
          </a:lstStyle>
          <a:p>
            <a:fld id="{A6B50053-EC5D-F648-9B13-092A20055004}" type="slidenum">
              <a:rPr lang="en-US" smtClean="0"/>
              <a:pPr/>
              <a:t>‹#›</a:t>
            </a:fld>
            <a:endParaRPr lang="en-US" dirty="0"/>
          </a:p>
        </p:txBody>
      </p:sp>
      <p:sp>
        <p:nvSpPr>
          <p:cNvPr id="11" name="Text Placeholder 2">
            <a:extLst>
              <a:ext uri="{FF2B5EF4-FFF2-40B4-BE49-F238E27FC236}">
                <a16:creationId xmlns:a16="http://schemas.microsoft.com/office/drawing/2014/main" id="{02AB24FE-6052-4647-B2D3-B70828586D75}"/>
              </a:ext>
            </a:extLst>
          </p:cNvPr>
          <p:cNvSpPr txBox="1">
            <a:spLocks/>
          </p:cNvSpPr>
          <p:nvPr userDrawn="1"/>
        </p:nvSpPr>
        <p:spPr>
          <a:xfrm>
            <a:off x="101992" y="6476999"/>
            <a:ext cx="2814637" cy="244475"/>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100" b="0" i="0" kern="1200">
                <a:solidFill>
                  <a:schemeClr val="bg1">
                    <a:lumMod val="50000"/>
                  </a:schemeClr>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 C2CPII 2024</a:t>
            </a:r>
          </a:p>
        </p:txBody>
      </p:sp>
    </p:spTree>
    <p:extLst>
      <p:ext uri="{BB962C8B-B14F-4D97-AF65-F5344CB8AC3E}">
        <p14:creationId xmlns:p14="http://schemas.microsoft.com/office/powerpoint/2010/main" val="417811190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7588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219325"/>
            <a:ext cx="10515600" cy="426199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4C70DA6D-5BE5-4C4E-98E5-9D513EB1BF3F}"/>
              </a:ext>
            </a:extLst>
          </p:cNvPr>
          <p:cNvSpPr>
            <a:spLocks noGrp="1"/>
          </p:cNvSpPr>
          <p:nvPr>
            <p:ph type="sldNum" sz="quarter" idx="4"/>
          </p:nvPr>
        </p:nvSpPr>
        <p:spPr>
          <a:xfrm>
            <a:off x="11700435" y="6356349"/>
            <a:ext cx="389573" cy="365125"/>
          </a:xfrm>
          <a:prstGeom prst="rect">
            <a:avLst/>
          </a:prstGeom>
        </p:spPr>
        <p:txBody>
          <a:bodyPr/>
          <a:lstStyle>
            <a:lvl1pPr algn="ctr">
              <a:defRPr sz="1100" b="0" i="0">
                <a:solidFill>
                  <a:schemeClr val="tx1"/>
                </a:solidFill>
                <a:latin typeface="Circular Std Book" panose="020B0604020101020102" pitchFamily="34" charset="77"/>
                <a:cs typeface="Circular Std Book" panose="020B0604020101020102" pitchFamily="34" charset="77"/>
              </a:defRPr>
            </a:lvl1pPr>
          </a:lstStyle>
          <a:p>
            <a:fld id="{A6B50053-EC5D-F648-9B13-092A20055004}" type="slidenum">
              <a:rPr lang="en-US" smtClean="0"/>
              <a:pPr/>
              <a:t>‹#›</a:t>
            </a:fld>
            <a:endParaRPr lang="en-US" dirty="0"/>
          </a:p>
        </p:txBody>
      </p:sp>
    </p:spTree>
    <p:extLst>
      <p:ext uri="{BB962C8B-B14F-4D97-AF65-F5344CB8AC3E}">
        <p14:creationId xmlns:p14="http://schemas.microsoft.com/office/powerpoint/2010/main" val="841497507"/>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6" r:id="rId4"/>
    <p:sldLayoutId id="2147483675" r:id="rId5"/>
    <p:sldLayoutId id="2147483701" r:id="rId6"/>
    <p:sldLayoutId id="2147483703" r:id="rId7"/>
    <p:sldLayoutId id="2147483677" r:id="rId8"/>
    <p:sldLayoutId id="2147483699" r:id="rId9"/>
    <p:sldLayoutId id="2147483700" r:id="rId10"/>
    <p:sldLayoutId id="2147483702" r:id="rId11"/>
    <p:sldLayoutId id="2147483683" r:id="rId12"/>
    <p:sldLayoutId id="2147483682" r:id="rId13"/>
    <p:sldLayoutId id="2147483681"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705" r:id="rId24"/>
    <p:sldLayoutId id="2147483704" r:id="rId25"/>
    <p:sldLayoutId id="2147483706" r:id="rId26"/>
    <p:sldLayoutId id="2147483650" r:id="rId27"/>
    <p:sldLayoutId id="2147483696" r:id="rId28"/>
    <p:sldLayoutId id="2147483694" r:id="rId29"/>
    <p:sldLayoutId id="2147483695" r:id="rId30"/>
    <p:sldLayoutId id="2147483707" r:id="rId31"/>
    <p:sldLayoutId id="2147483709" r:id="rId32"/>
    <p:sldLayoutId id="2147483710" r:id="rId33"/>
    <p:sldLayoutId id="2147483711" r:id="rId34"/>
  </p:sldLayoutIdLst>
  <p:hf hdr="0" ftr="0" dt="0"/>
  <p:txStyles>
    <p:titleStyle>
      <a:lvl1pPr algn="l" defTabSz="914400" rtl="0" eaLnBrk="1" latinLnBrk="0" hangingPunct="1">
        <a:lnSpc>
          <a:spcPct val="90000"/>
        </a:lnSpc>
        <a:spcBef>
          <a:spcPct val="0"/>
        </a:spcBef>
        <a:buNone/>
        <a:defRPr sz="4400" b="1" i="0" kern="1200">
          <a:solidFill>
            <a:schemeClr val="accent1"/>
          </a:solidFill>
          <a:latin typeface="Circular Std Black" panose="020B0604020101020102" pitchFamily="34" charset="77"/>
          <a:ea typeface="+mj-ea"/>
          <a:cs typeface="Circular Std Black" panose="020B0604020101020102" pitchFamily="34" charset="77"/>
        </a:defRPr>
      </a:lvl1pPr>
    </p:titleStyle>
    <p:bodyStyle>
      <a:lvl1pPr marL="228600" indent="-228600" algn="l" defTabSz="914400" rtl="0" eaLnBrk="1" latinLnBrk="0" hangingPunct="1">
        <a:lnSpc>
          <a:spcPct val="90000"/>
        </a:lnSpc>
        <a:spcBef>
          <a:spcPts val="1000"/>
        </a:spcBef>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534988" indent="-254000" algn="l" defTabSz="914400" rtl="0" eaLnBrk="1" latinLnBrk="0" hangingPunct="1">
        <a:lnSpc>
          <a:spcPct val="90000"/>
        </a:lnSpc>
        <a:spcBef>
          <a:spcPts val="500"/>
        </a:spcBef>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846138" indent="-239713" algn="l" defTabSz="914400" rtl="0" eaLnBrk="1" latinLnBrk="0" hangingPunct="1">
        <a:lnSpc>
          <a:spcPct val="90000"/>
        </a:lnSpc>
        <a:spcBef>
          <a:spcPts val="500"/>
        </a:spcBef>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155700" indent="-225425"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466850" indent="-254000" algn="l" defTabSz="914400" rtl="0" eaLnBrk="1" latinLnBrk="0" hangingPunct="1">
        <a:lnSpc>
          <a:spcPct val="90000"/>
        </a:lnSpc>
        <a:spcBef>
          <a:spcPts val="500"/>
        </a:spcBef>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environment.ec.europa.eu/strategy/circular-economy-action-plan_en" TargetMode="Externa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hyperlink" Target="https://c2ccertified.org/certified-products-and-materials" TargetMode="External"/><Relationship Id="rId7" Type="http://schemas.openxmlformats.org/officeDocument/2006/relationships/image" Target="../media/image31.svg"/><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E8274-8B4A-7140-95FB-4545ADCADE97}"/>
              </a:ext>
            </a:extLst>
          </p:cNvPr>
          <p:cNvSpPr>
            <a:spLocks noGrp="1"/>
          </p:cNvSpPr>
          <p:nvPr>
            <p:ph type="title"/>
          </p:nvPr>
        </p:nvSpPr>
        <p:spPr>
          <a:xfrm>
            <a:off x="467752" y="489568"/>
            <a:ext cx="9177996" cy="4285631"/>
          </a:xfrm>
        </p:spPr>
        <p:txBody>
          <a:bodyPr>
            <a:noAutofit/>
          </a:bodyPr>
          <a:lstStyle/>
          <a:p>
            <a:r>
              <a:rPr lang="en-US" sz="6000" dirty="0">
                <a:solidFill>
                  <a:srgbClr val="0F007F"/>
                </a:solidFill>
              </a:rPr>
              <a:t>Comply with the </a:t>
            </a:r>
            <a:r>
              <a:rPr lang="en-US" sz="6000" dirty="0" err="1">
                <a:solidFill>
                  <a:srgbClr val="0F007F"/>
                </a:solidFill>
              </a:rPr>
              <a:t>Ecodesign</a:t>
            </a:r>
            <a:r>
              <a:rPr lang="en-US" sz="6000" dirty="0">
                <a:solidFill>
                  <a:srgbClr val="0F007F"/>
                </a:solidFill>
              </a:rPr>
              <a:t> for Sustainable Products Regulation (ESPR) </a:t>
            </a:r>
            <a:br>
              <a:rPr lang="en-US" sz="6000" dirty="0">
                <a:solidFill>
                  <a:srgbClr val="0F007F"/>
                </a:solidFill>
              </a:rPr>
            </a:br>
            <a:r>
              <a:rPr lang="en-US" sz="6000" dirty="0">
                <a:solidFill>
                  <a:srgbClr val="0F007F"/>
                </a:solidFill>
              </a:rPr>
              <a:t>with Cradle to </a:t>
            </a:r>
            <a:br>
              <a:rPr lang="en-US" sz="6000" dirty="0">
                <a:solidFill>
                  <a:srgbClr val="0F007F"/>
                </a:solidFill>
              </a:rPr>
            </a:br>
            <a:r>
              <a:rPr lang="en-US" sz="6000" dirty="0">
                <a:solidFill>
                  <a:srgbClr val="0F007F"/>
                </a:solidFill>
              </a:rPr>
              <a:t>Cradle Certified®</a:t>
            </a:r>
            <a:endParaRPr lang="en-US" sz="6000" dirty="0"/>
          </a:p>
        </p:txBody>
      </p:sp>
    </p:spTree>
    <p:extLst>
      <p:ext uri="{BB962C8B-B14F-4D97-AF65-F5344CB8AC3E}">
        <p14:creationId xmlns:p14="http://schemas.microsoft.com/office/powerpoint/2010/main" val="1815572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6525DB-B8D5-7572-78A6-52D326633925}"/>
              </a:ext>
            </a:extLst>
          </p:cNvPr>
          <p:cNvSpPr>
            <a:spLocks noGrp="1"/>
          </p:cNvSpPr>
          <p:nvPr>
            <p:ph type="sldNum" sz="quarter" idx="12"/>
          </p:nvPr>
        </p:nvSpPr>
        <p:spPr/>
        <p:txBody>
          <a:bodyPr/>
          <a:lstStyle/>
          <a:p>
            <a:fld id="{A6B50053-EC5D-F648-9B13-092A20055004}" type="slidenum">
              <a:rPr lang="en-US" smtClean="0"/>
              <a:pPr/>
              <a:t>10</a:t>
            </a:fld>
            <a:endParaRPr lang="en-US"/>
          </a:p>
        </p:txBody>
      </p:sp>
      <p:sp>
        <p:nvSpPr>
          <p:cNvPr id="3" name="Title 2">
            <a:extLst>
              <a:ext uri="{FF2B5EF4-FFF2-40B4-BE49-F238E27FC236}">
                <a16:creationId xmlns:a16="http://schemas.microsoft.com/office/drawing/2014/main" id="{AB73226C-A5CB-BA23-18F4-1B1E0482F440}"/>
              </a:ext>
            </a:extLst>
          </p:cNvPr>
          <p:cNvSpPr>
            <a:spLocks noGrp="1"/>
          </p:cNvSpPr>
          <p:nvPr>
            <p:ph type="title"/>
          </p:nvPr>
        </p:nvSpPr>
        <p:spPr>
          <a:xfrm>
            <a:off x="838200" y="339193"/>
            <a:ext cx="10515600" cy="1325563"/>
          </a:xfrm>
        </p:spPr>
        <p:txBody>
          <a:bodyPr/>
          <a:lstStyle/>
          <a:p>
            <a:r>
              <a:rPr lang="en-NL" dirty="0"/>
              <a:t>Main divergences</a:t>
            </a:r>
          </a:p>
        </p:txBody>
      </p:sp>
      <p:sp>
        <p:nvSpPr>
          <p:cNvPr id="4" name="Text Placeholder 3">
            <a:extLst>
              <a:ext uri="{FF2B5EF4-FFF2-40B4-BE49-F238E27FC236}">
                <a16:creationId xmlns:a16="http://schemas.microsoft.com/office/drawing/2014/main" id="{AF4738E8-D6F5-34B3-84E8-AF781C7F6D80}"/>
              </a:ext>
            </a:extLst>
          </p:cNvPr>
          <p:cNvSpPr>
            <a:spLocks noGrp="1"/>
          </p:cNvSpPr>
          <p:nvPr>
            <p:ph type="body" idx="1"/>
          </p:nvPr>
        </p:nvSpPr>
        <p:spPr>
          <a:xfrm>
            <a:off x="3630696" y="2381166"/>
            <a:ext cx="8331200" cy="4157745"/>
          </a:xfrm>
        </p:spPr>
        <p:txBody>
          <a:bodyPr>
            <a:normAutofit fontScale="92500" lnSpcReduction="20000"/>
          </a:bodyPr>
          <a:lstStyle/>
          <a:p>
            <a:pPr marL="0" indent="0">
              <a:lnSpc>
                <a:spcPct val="115000"/>
              </a:lnSpc>
              <a:spcAft>
                <a:spcPts val="800"/>
              </a:spcAft>
              <a:buClr>
                <a:schemeClr val="tx2"/>
              </a:buClr>
              <a:buNone/>
            </a:pPr>
            <a:r>
              <a:rPr lang="en-US" sz="1700" kern="100" dirty="0">
                <a:solidFill>
                  <a:schemeClr val="accent1"/>
                </a:solidFill>
                <a:ea typeface="Aptos" panose="020B0004020202020204" pitchFamily="34" charset="0"/>
              </a:rPr>
              <a:t>C2C Certified® allows for </a:t>
            </a:r>
            <a:r>
              <a:rPr lang="en-US" sz="1700" kern="100" dirty="0">
                <a:solidFill>
                  <a:srgbClr val="00C16D"/>
                </a:solidFill>
                <a:ea typeface="Aptos" panose="020B0004020202020204" pitchFamily="34" charset="0"/>
              </a:rPr>
              <a:t>different routes for circularity </a:t>
            </a:r>
            <a:r>
              <a:rPr lang="en-US" sz="1700" kern="100" dirty="0">
                <a:solidFill>
                  <a:schemeClr val="accent1"/>
                </a:solidFill>
                <a:ea typeface="Aptos" panose="020B0004020202020204" pitchFamily="34" charset="0"/>
              </a:rPr>
              <a:t>(biological or technical cycle) while the ESPR is more prescriptive in pointing for a specific route for specific product categories.</a:t>
            </a:r>
          </a:p>
          <a:p>
            <a:pPr marL="0" indent="0">
              <a:lnSpc>
                <a:spcPct val="115000"/>
              </a:lnSpc>
              <a:spcAft>
                <a:spcPts val="800"/>
              </a:spcAft>
              <a:buClr>
                <a:schemeClr val="tx2"/>
              </a:buClr>
              <a:buNone/>
            </a:pPr>
            <a:endParaRPr lang="en-US" sz="1700" kern="100" dirty="0">
              <a:solidFill>
                <a:schemeClr val="accent1"/>
              </a:solidFill>
              <a:ea typeface="Aptos" panose="020B0004020202020204" pitchFamily="34" charset="0"/>
            </a:endParaRPr>
          </a:p>
          <a:p>
            <a:pPr marL="0" indent="0">
              <a:lnSpc>
                <a:spcPct val="115000"/>
              </a:lnSpc>
              <a:spcAft>
                <a:spcPts val="800"/>
              </a:spcAft>
              <a:buClr>
                <a:schemeClr val="tx2"/>
              </a:buClr>
              <a:buNone/>
            </a:pPr>
            <a:r>
              <a:rPr lang="en-US" sz="1700" kern="100" dirty="0">
                <a:solidFill>
                  <a:schemeClr val="accent1"/>
                </a:solidFill>
                <a:effectLst/>
                <a:ea typeface="Aptos" panose="020B0004020202020204" pitchFamily="34" charset="0"/>
              </a:rPr>
              <a:t>ESPR </a:t>
            </a:r>
            <a:r>
              <a:rPr lang="en-US" sz="1700" kern="100" dirty="0">
                <a:solidFill>
                  <a:schemeClr val="accent1"/>
                </a:solidFill>
                <a:ea typeface="Aptos" panose="020B0004020202020204" pitchFamily="34" charset="0"/>
              </a:rPr>
              <a:t>will require companies to </a:t>
            </a:r>
            <a:r>
              <a:rPr lang="en-US" sz="1700" kern="100" dirty="0">
                <a:solidFill>
                  <a:srgbClr val="00C16D"/>
                </a:solidFill>
                <a:ea typeface="Aptos" panose="020B0004020202020204" pitchFamily="34" charset="0"/>
              </a:rPr>
              <a:t>publicly disclose substances of concern </a:t>
            </a:r>
            <a:r>
              <a:rPr lang="en-US" sz="1700" kern="100" dirty="0">
                <a:solidFill>
                  <a:schemeClr val="accent1"/>
                </a:solidFill>
                <a:ea typeface="Aptos" panose="020B0004020202020204" pitchFamily="34" charset="0"/>
              </a:rPr>
              <a:t>throughout a product’s lifecycle while C2C Certified® requires companies to identify substances of concern but not to disclose them publicly. This point will be further detailed in the delegated acts and the substances of concern that need to be published indicated.</a:t>
            </a:r>
          </a:p>
          <a:p>
            <a:pPr marL="0" indent="0">
              <a:lnSpc>
                <a:spcPct val="115000"/>
              </a:lnSpc>
              <a:spcAft>
                <a:spcPts val="800"/>
              </a:spcAft>
              <a:buClr>
                <a:schemeClr val="tx2"/>
              </a:buClr>
              <a:buNone/>
            </a:pPr>
            <a:endParaRPr lang="en-US" sz="1700" kern="100" dirty="0">
              <a:solidFill>
                <a:schemeClr val="accent1"/>
              </a:solidFill>
              <a:ea typeface="Aptos" panose="020B0004020202020204" pitchFamily="34" charset="0"/>
            </a:endParaRPr>
          </a:p>
          <a:p>
            <a:pPr marL="0" indent="0">
              <a:lnSpc>
                <a:spcPct val="115000"/>
              </a:lnSpc>
              <a:spcAft>
                <a:spcPts val="800"/>
              </a:spcAft>
              <a:buClr>
                <a:schemeClr val="tx2"/>
              </a:buClr>
              <a:buNone/>
            </a:pPr>
            <a:r>
              <a:rPr lang="en-US" sz="1700" kern="100" dirty="0">
                <a:solidFill>
                  <a:schemeClr val="tx2"/>
                </a:solidFill>
                <a:ea typeface="Aptos" panose="020B0004020202020204" pitchFamily="34" charset="0"/>
              </a:rPr>
              <a:t>The scope of C2C Certified® varies </a:t>
            </a:r>
            <a:r>
              <a:rPr lang="en-US" sz="1700" kern="100" dirty="0">
                <a:solidFill>
                  <a:schemeClr val="accent1"/>
                </a:solidFill>
                <a:ea typeface="Aptos" panose="020B0004020202020204" pitchFamily="34" charset="0"/>
              </a:rPr>
              <a:t>according to the requirement and the level of achievement. For certain requirements at lower achievement levels, the scope of C2C Certified® includes the applicant company and final manufacturing stage, while at the Gold and Platinum levels it mainly covers the entire supply chain, such as the ESPR. </a:t>
            </a:r>
          </a:p>
          <a:p>
            <a:pPr>
              <a:lnSpc>
                <a:spcPct val="115000"/>
              </a:lnSpc>
              <a:spcAft>
                <a:spcPts val="800"/>
              </a:spcAft>
              <a:buClr>
                <a:schemeClr val="tx2"/>
              </a:buClr>
            </a:pPr>
            <a:endParaRPr lang="en-US" sz="1800" b="1" kern="100" dirty="0">
              <a:solidFill>
                <a:schemeClr val="accent1"/>
              </a:solidFill>
              <a:ea typeface="Aptos" panose="020B0004020202020204" pitchFamily="34" charset="0"/>
            </a:endParaRPr>
          </a:p>
          <a:p>
            <a:pPr>
              <a:lnSpc>
                <a:spcPct val="115000"/>
              </a:lnSpc>
              <a:spcAft>
                <a:spcPts val="800"/>
              </a:spcAft>
            </a:pPr>
            <a:endParaRPr lang="en-NL" sz="1800" kern="100" dirty="0">
              <a:solidFill>
                <a:schemeClr val="accent1"/>
              </a:solidFill>
              <a:effectLst/>
              <a:ea typeface="Aptos" panose="020B0004020202020204" pitchFamily="34" charset="0"/>
            </a:endParaRPr>
          </a:p>
          <a:p>
            <a:pPr>
              <a:lnSpc>
                <a:spcPct val="115000"/>
              </a:lnSpc>
              <a:spcAft>
                <a:spcPts val="800"/>
              </a:spcAft>
            </a:pPr>
            <a:endParaRPr lang="en-NL" sz="1800" kern="100" dirty="0">
              <a:solidFill>
                <a:schemeClr val="accent1"/>
              </a:solidFill>
              <a:effectLst/>
              <a:ea typeface="Aptos" panose="020B0004020202020204" pitchFamily="34" charset="0"/>
            </a:endParaRPr>
          </a:p>
          <a:p>
            <a:pPr marL="101600" indent="0">
              <a:buNone/>
            </a:pPr>
            <a:endParaRPr lang="en-GB" dirty="0">
              <a:solidFill>
                <a:srgbClr val="0E007F"/>
              </a:solidFill>
              <a:highlight>
                <a:srgbClr val="FFFFFF"/>
              </a:highlight>
            </a:endParaRPr>
          </a:p>
          <a:p>
            <a:endParaRPr lang="en-GB" dirty="0">
              <a:solidFill>
                <a:srgbClr val="0E007F"/>
              </a:solidFill>
              <a:highlight>
                <a:srgbClr val="FFFFFF"/>
              </a:highlight>
            </a:endParaRPr>
          </a:p>
        </p:txBody>
      </p:sp>
      <p:grpSp>
        <p:nvGrpSpPr>
          <p:cNvPr id="5" name="Group 4">
            <a:extLst>
              <a:ext uri="{FF2B5EF4-FFF2-40B4-BE49-F238E27FC236}">
                <a16:creationId xmlns:a16="http://schemas.microsoft.com/office/drawing/2014/main" id="{46444973-3702-48FD-878B-AC834D6BD2DA}"/>
              </a:ext>
            </a:extLst>
          </p:cNvPr>
          <p:cNvGrpSpPr/>
          <p:nvPr/>
        </p:nvGrpSpPr>
        <p:grpSpPr>
          <a:xfrm>
            <a:off x="578950" y="2284928"/>
            <a:ext cx="2727159" cy="2376706"/>
            <a:chOff x="593557" y="1676702"/>
            <a:chExt cx="2727159" cy="2376706"/>
          </a:xfrm>
        </p:grpSpPr>
        <p:sp>
          <p:nvSpPr>
            <p:cNvPr id="6" name="Round Diagonal Corner of Rectangle 5">
              <a:extLst>
                <a:ext uri="{FF2B5EF4-FFF2-40B4-BE49-F238E27FC236}">
                  <a16:creationId xmlns:a16="http://schemas.microsoft.com/office/drawing/2014/main" id="{9F5A9311-C238-32B7-54B8-5530756C7BB1}"/>
                </a:ext>
              </a:extLst>
            </p:cNvPr>
            <p:cNvSpPr/>
            <p:nvPr/>
          </p:nvSpPr>
          <p:spPr>
            <a:xfrm>
              <a:off x="593557" y="3167417"/>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7" name="Text Placeholder 3">
              <a:extLst>
                <a:ext uri="{FF2B5EF4-FFF2-40B4-BE49-F238E27FC236}">
                  <a16:creationId xmlns:a16="http://schemas.microsoft.com/office/drawing/2014/main" id="{1D749DB9-B47D-C635-B970-CAF61719B35B}"/>
                </a:ext>
              </a:extLst>
            </p:cNvPr>
            <p:cNvSpPr txBox="1">
              <a:spLocks/>
            </p:cNvSpPr>
            <p:nvPr/>
          </p:nvSpPr>
          <p:spPr>
            <a:xfrm>
              <a:off x="593557" y="3309789"/>
              <a:ext cx="2727158" cy="6366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Disclosure of substances of concern</a:t>
              </a: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highlight>
                  <a:srgbClr val="FFFFFF"/>
                </a:highlight>
              </a:endParaRPr>
            </a:p>
          </p:txBody>
        </p:sp>
        <p:grpSp>
          <p:nvGrpSpPr>
            <p:cNvPr id="8" name="Group 7">
              <a:extLst>
                <a:ext uri="{FF2B5EF4-FFF2-40B4-BE49-F238E27FC236}">
                  <a16:creationId xmlns:a16="http://schemas.microsoft.com/office/drawing/2014/main" id="{A1EEF050-14E0-3FCF-6FAD-18F5ACDDE4A4}"/>
                </a:ext>
              </a:extLst>
            </p:cNvPr>
            <p:cNvGrpSpPr/>
            <p:nvPr/>
          </p:nvGrpSpPr>
          <p:grpSpPr>
            <a:xfrm>
              <a:off x="593557" y="1676702"/>
              <a:ext cx="2727159" cy="893082"/>
              <a:chOff x="593557" y="1676702"/>
              <a:chExt cx="2727159" cy="893082"/>
            </a:xfrm>
          </p:grpSpPr>
          <p:sp>
            <p:nvSpPr>
              <p:cNvPr id="9" name="Round Diagonal Corner of Rectangle 8">
                <a:extLst>
                  <a:ext uri="{FF2B5EF4-FFF2-40B4-BE49-F238E27FC236}">
                    <a16:creationId xmlns:a16="http://schemas.microsoft.com/office/drawing/2014/main" id="{D4E24B90-9C76-FE60-E640-996346BBF4B8}"/>
                  </a:ext>
                </a:extLst>
              </p:cNvPr>
              <p:cNvSpPr/>
              <p:nvPr/>
            </p:nvSpPr>
            <p:spPr>
              <a:xfrm>
                <a:off x="593558" y="1676702"/>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0" name="Text Placeholder 3">
                <a:extLst>
                  <a:ext uri="{FF2B5EF4-FFF2-40B4-BE49-F238E27FC236}">
                    <a16:creationId xmlns:a16="http://schemas.microsoft.com/office/drawing/2014/main" id="{7562A861-94BF-83A4-0A78-CE204CFFD1CB}"/>
                  </a:ext>
                </a:extLst>
              </p:cNvPr>
              <p:cNvSpPr txBox="1">
                <a:spLocks/>
              </p:cNvSpPr>
              <p:nvPr/>
            </p:nvSpPr>
            <p:spPr>
              <a:xfrm>
                <a:off x="593557" y="1933123"/>
                <a:ext cx="2727158" cy="6366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Cycling pathways</a:t>
                </a: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endParaRPr>
              </a:p>
              <a:p>
                <a:pPr marL="0" indent="0">
                  <a:buClr>
                    <a:schemeClr val="tx2"/>
                  </a:buClr>
                  <a:buNone/>
                </a:pPr>
                <a:endParaRPr lang="en-GB" sz="1800" dirty="0">
                  <a:solidFill>
                    <a:schemeClr val="accent1"/>
                  </a:solidFill>
                  <a:highlight>
                    <a:srgbClr val="FFFFFF"/>
                  </a:highlight>
                </a:endParaRPr>
              </a:p>
            </p:txBody>
          </p:sp>
        </p:grpSp>
      </p:grpSp>
      <p:grpSp>
        <p:nvGrpSpPr>
          <p:cNvPr id="17" name="Group 16">
            <a:extLst>
              <a:ext uri="{FF2B5EF4-FFF2-40B4-BE49-F238E27FC236}">
                <a16:creationId xmlns:a16="http://schemas.microsoft.com/office/drawing/2014/main" id="{938A7432-0AD5-F440-5686-84A155CEE980}"/>
              </a:ext>
            </a:extLst>
          </p:cNvPr>
          <p:cNvGrpSpPr/>
          <p:nvPr/>
        </p:nvGrpSpPr>
        <p:grpSpPr>
          <a:xfrm>
            <a:off x="417664" y="5264451"/>
            <a:ext cx="3049730" cy="1091898"/>
            <a:chOff x="432272" y="4248974"/>
            <a:chExt cx="3049730" cy="1091898"/>
          </a:xfrm>
        </p:grpSpPr>
        <p:sp>
          <p:nvSpPr>
            <p:cNvPr id="18" name="Round Diagonal Corner of Rectangle 17">
              <a:extLst>
                <a:ext uri="{FF2B5EF4-FFF2-40B4-BE49-F238E27FC236}">
                  <a16:creationId xmlns:a16="http://schemas.microsoft.com/office/drawing/2014/main" id="{E6BCCC2A-FE7F-43F5-49D0-D512E412876D}"/>
                </a:ext>
              </a:extLst>
            </p:cNvPr>
            <p:cNvSpPr/>
            <p:nvPr/>
          </p:nvSpPr>
          <p:spPr>
            <a:xfrm>
              <a:off x="593558" y="4248974"/>
              <a:ext cx="2727158" cy="885991"/>
            </a:xfrm>
            <a:prstGeom prst="round2Diag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9" name="Text Placeholder 3">
              <a:extLst>
                <a:ext uri="{FF2B5EF4-FFF2-40B4-BE49-F238E27FC236}">
                  <a16:creationId xmlns:a16="http://schemas.microsoft.com/office/drawing/2014/main" id="{86BA68D3-1568-9633-077A-129A1FE7FCDA}"/>
                </a:ext>
              </a:extLst>
            </p:cNvPr>
            <p:cNvSpPr txBox="1">
              <a:spLocks/>
            </p:cNvSpPr>
            <p:nvPr/>
          </p:nvSpPr>
          <p:spPr>
            <a:xfrm>
              <a:off x="432272" y="4454881"/>
              <a:ext cx="3049730" cy="8859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Clr>
                  <a:schemeClr val="tx2"/>
                </a:buClr>
                <a:buNone/>
              </a:pPr>
              <a:r>
                <a:rPr lang="en-GB" sz="1800" dirty="0">
                  <a:solidFill>
                    <a:schemeClr val="accent1"/>
                  </a:solidFill>
                </a:rPr>
                <a:t>Value chain</a:t>
              </a:r>
            </a:p>
            <a:p>
              <a:pPr marL="0" indent="0">
                <a:buClr>
                  <a:schemeClr val="tx2"/>
                </a:buClr>
                <a:buNone/>
              </a:pPr>
              <a:endParaRPr lang="en-GB" sz="1800" dirty="0">
                <a:solidFill>
                  <a:schemeClr val="accent1"/>
                </a:solidFill>
              </a:endParaRPr>
            </a:p>
            <a:p>
              <a:pPr>
                <a:buClr>
                  <a:schemeClr val="tx2"/>
                </a:buClr>
              </a:pPr>
              <a:endParaRPr lang="en-GB" sz="1800" dirty="0">
                <a:solidFill>
                  <a:schemeClr val="accent1"/>
                </a:solidFill>
              </a:endParaRPr>
            </a:p>
            <a:p>
              <a:pPr>
                <a:buClr>
                  <a:schemeClr val="tx2"/>
                </a:buClr>
              </a:pPr>
              <a:endParaRPr lang="en-GB" sz="1800" dirty="0">
                <a:solidFill>
                  <a:schemeClr val="accent1"/>
                </a:solidFill>
                <a:highlight>
                  <a:srgbClr val="FFFFFF"/>
                </a:highlight>
              </a:endParaRPr>
            </a:p>
          </p:txBody>
        </p:sp>
      </p:grpSp>
    </p:spTree>
    <p:extLst>
      <p:ext uri="{BB962C8B-B14F-4D97-AF65-F5344CB8AC3E}">
        <p14:creationId xmlns:p14="http://schemas.microsoft.com/office/powerpoint/2010/main" val="1488681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35C801-69FE-712B-8E26-FA50993831D3}"/>
              </a:ext>
            </a:extLst>
          </p:cNvPr>
          <p:cNvSpPr>
            <a:spLocks noGrp="1"/>
          </p:cNvSpPr>
          <p:nvPr>
            <p:ph type="sldNum" sz="quarter" idx="12"/>
          </p:nvPr>
        </p:nvSpPr>
        <p:spPr/>
        <p:txBody>
          <a:bodyPr/>
          <a:lstStyle/>
          <a:p>
            <a:fld id="{A6B50053-EC5D-F648-9B13-092A20055004}" type="slidenum">
              <a:rPr lang="en-US" smtClean="0"/>
              <a:pPr/>
              <a:t>11</a:t>
            </a:fld>
            <a:endParaRPr lang="en-US" dirty="0"/>
          </a:p>
        </p:txBody>
      </p:sp>
      <p:sp>
        <p:nvSpPr>
          <p:cNvPr id="5" name="Title 2">
            <a:extLst>
              <a:ext uri="{FF2B5EF4-FFF2-40B4-BE49-F238E27FC236}">
                <a16:creationId xmlns:a16="http://schemas.microsoft.com/office/drawing/2014/main" id="{C6E83005-7235-762A-40E0-C54087C3A9AD}"/>
              </a:ext>
            </a:extLst>
          </p:cNvPr>
          <p:cNvSpPr txBox="1">
            <a:spLocks/>
          </p:cNvSpPr>
          <p:nvPr/>
        </p:nvSpPr>
        <p:spPr>
          <a:xfrm>
            <a:off x="990600" y="9112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accent1"/>
                </a:solidFill>
                <a:latin typeface="Circular Std Black" panose="020B0604020101020102" pitchFamily="34" charset="77"/>
                <a:ea typeface="+mj-ea"/>
                <a:cs typeface="Circular Std Black" panose="020B0604020101020102" pitchFamily="34" charset="77"/>
              </a:defRPr>
            </a:lvl1pPr>
          </a:lstStyle>
          <a:p>
            <a:r>
              <a:rPr lang="en-NL" dirty="0"/>
              <a:t>Detailed comparison of C2C Certified® with ESPR requirements</a:t>
            </a:r>
          </a:p>
        </p:txBody>
      </p:sp>
      <p:sp>
        <p:nvSpPr>
          <p:cNvPr id="8" name="Text Placeholder 3">
            <a:extLst>
              <a:ext uri="{FF2B5EF4-FFF2-40B4-BE49-F238E27FC236}">
                <a16:creationId xmlns:a16="http://schemas.microsoft.com/office/drawing/2014/main" id="{35A2CE7A-3F57-E3F6-E4A3-19CF11329E63}"/>
              </a:ext>
            </a:extLst>
          </p:cNvPr>
          <p:cNvSpPr>
            <a:spLocks noGrp="1"/>
          </p:cNvSpPr>
          <p:nvPr>
            <p:ph type="body" idx="1"/>
          </p:nvPr>
        </p:nvSpPr>
        <p:spPr>
          <a:xfrm>
            <a:off x="200889" y="2839450"/>
            <a:ext cx="4211969" cy="2928771"/>
          </a:xfrm>
        </p:spPr>
        <p:txBody>
          <a:bodyPr>
            <a:normAutofit/>
          </a:bodyPr>
          <a:lstStyle/>
          <a:p>
            <a:endParaRPr lang="en-GB" sz="1800" dirty="0">
              <a:solidFill>
                <a:schemeClr val="accent1"/>
              </a:solidFill>
            </a:endParaRPr>
          </a:p>
          <a:p>
            <a:r>
              <a:rPr lang="en-GB" sz="1800" dirty="0">
                <a:solidFill>
                  <a:schemeClr val="accent1"/>
                </a:solidFill>
              </a:rPr>
              <a:t>In the tables below, the left-hand column summarizes the C2C Certified® requirements, while the right-hand column explains what is required under the ESPR to implement.</a:t>
            </a:r>
          </a:p>
          <a:p>
            <a:pPr marL="0" indent="0">
              <a:buNone/>
            </a:pPr>
            <a:endParaRPr lang="en-GB" sz="1800" b="0" i="0" dirty="0">
              <a:solidFill>
                <a:schemeClr val="accent1"/>
              </a:solidFill>
              <a:effectLst/>
              <a:highlight>
                <a:srgbClr val="FFFFFF"/>
              </a:highlight>
            </a:endParaRPr>
          </a:p>
        </p:txBody>
      </p:sp>
      <p:pic>
        <p:nvPicPr>
          <p:cNvPr id="4" name="Picture 3">
            <a:extLst>
              <a:ext uri="{FF2B5EF4-FFF2-40B4-BE49-F238E27FC236}">
                <a16:creationId xmlns:a16="http://schemas.microsoft.com/office/drawing/2014/main" id="{33920983-8549-B858-4BCA-13EB77C13382}"/>
              </a:ext>
            </a:extLst>
          </p:cNvPr>
          <p:cNvPicPr>
            <a:picLocks noChangeAspect="1"/>
          </p:cNvPicPr>
          <p:nvPr/>
        </p:nvPicPr>
        <p:blipFill>
          <a:blip r:embed="rId3"/>
          <a:stretch>
            <a:fillRect/>
          </a:stretch>
        </p:blipFill>
        <p:spPr>
          <a:xfrm>
            <a:off x="4218711" y="2565346"/>
            <a:ext cx="7772400" cy="3476977"/>
          </a:xfrm>
          <a:prstGeom prst="rect">
            <a:avLst/>
          </a:prstGeom>
        </p:spPr>
      </p:pic>
    </p:spTree>
    <p:extLst>
      <p:ext uri="{BB962C8B-B14F-4D97-AF65-F5344CB8AC3E}">
        <p14:creationId xmlns:p14="http://schemas.microsoft.com/office/powerpoint/2010/main" val="3495433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12</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4022894663"/>
              </p:ext>
            </p:extLst>
          </p:nvPr>
        </p:nvGraphicFramePr>
        <p:xfrm>
          <a:off x="691503" y="817880"/>
          <a:ext cx="11008932" cy="4754880"/>
        </p:xfrm>
        <a:graphic>
          <a:graphicData uri="http://schemas.openxmlformats.org/drawingml/2006/table">
            <a:tbl>
              <a:tblPr firstRow="1" bandRow="1">
                <a:tableStyleId>{073A0DAA-6AF3-43AB-8588-CEC1D06C72B9}</a:tableStyleId>
              </a:tblPr>
              <a:tblGrid>
                <a:gridCol w="5514281">
                  <a:extLst>
                    <a:ext uri="{9D8B030D-6E8A-4147-A177-3AD203B41FA5}">
                      <a16:colId xmlns:a16="http://schemas.microsoft.com/office/drawing/2014/main" val="215615957"/>
                    </a:ext>
                  </a:extLst>
                </a:gridCol>
                <a:gridCol w="5494651">
                  <a:extLst>
                    <a:ext uri="{9D8B030D-6E8A-4147-A177-3AD203B41FA5}">
                      <a16:colId xmlns:a16="http://schemas.microsoft.com/office/drawing/2014/main" val="354285859"/>
                    </a:ext>
                  </a:extLst>
                </a:gridCol>
              </a:tblGrid>
              <a:tr h="494937">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370840">
                <a:tc>
                  <a:txBody>
                    <a:bodyPr/>
                    <a:lstStyle/>
                    <a:p>
                      <a:r>
                        <a:rPr lang="en-GB" sz="1200" b="1" dirty="0"/>
                        <a:t>3.1 Certification Compliance Assurance</a:t>
                      </a:r>
                    </a:p>
                    <a:p>
                      <a:endParaRPr lang="en-GB" sz="1200" dirty="0"/>
                    </a:p>
                    <a:p>
                      <a:r>
                        <a:rPr lang="en-GB" sz="1200" b="1" dirty="0"/>
                        <a:t>Bronze</a:t>
                      </a:r>
                      <a:r>
                        <a:rPr lang="en-GB" sz="1200" dirty="0"/>
                        <a:t> - A documented certification compliance assurance system is in place.</a:t>
                      </a:r>
                      <a:endParaRPr lang="en-NL" sz="1200" dirty="0"/>
                    </a:p>
                  </a:txBody>
                  <a:tcPr/>
                </a:tc>
                <a:tc>
                  <a:txBody>
                    <a:bodyPr/>
                    <a:lstStyle/>
                    <a:p>
                      <a:r>
                        <a:rPr lang="en-GB" sz="1200" dirty="0"/>
                        <a:t>Partially aligned with the ESPR - the ESPR will require companies and manufacturers placing products on the EU market to keep the respective documentation for 10 years. The documentation (e.g., test results, certificates etc) do not need to be third-party verified, so C2C Certified® goes beyond what is expected by the legislation in so far. </a:t>
                      </a:r>
                    </a:p>
                  </a:txBody>
                  <a:tcPr/>
                </a:tc>
                <a:extLst>
                  <a:ext uri="{0D108BD9-81ED-4DB2-BD59-A6C34878D82A}">
                    <a16:rowId xmlns:a16="http://schemas.microsoft.com/office/drawing/2014/main" val="28151064"/>
                  </a:ext>
                </a:extLst>
              </a:tr>
              <a:tr h="370840">
                <a:tc>
                  <a:txBody>
                    <a:bodyPr/>
                    <a:lstStyle/>
                    <a:p>
                      <a:r>
                        <a:rPr lang="en-GB" sz="1200" b="1" dirty="0"/>
                        <a:t>3.2.1 Environmental Policy</a:t>
                      </a:r>
                    </a:p>
                    <a:p>
                      <a:endParaRPr lang="en-GB" sz="1200" dirty="0"/>
                    </a:p>
                    <a:p>
                      <a:r>
                        <a:rPr lang="en-GB" sz="1200" b="1" dirty="0"/>
                        <a:t>Bronze </a:t>
                      </a:r>
                      <a:r>
                        <a:rPr lang="en-GB" sz="1200" dirty="0"/>
                        <a:t>- Commit to protecting the environment through company policy.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is not required by the ESPR directly. Potentially a maximum carbon footprint threshold could be set for products. The criteria outlined in the C2C Certified® standard could contribute to the assessment that companies will need to perform. This is however still very much to be confirmed, for textiles in 2025. </a:t>
                      </a:r>
                      <a:endParaRPr lang="en-NL" sz="1200" dirty="0"/>
                    </a:p>
                  </a:txBody>
                  <a:tcPr/>
                </a:tc>
                <a:extLst>
                  <a:ext uri="{0D108BD9-81ED-4DB2-BD59-A6C34878D82A}">
                    <a16:rowId xmlns:a16="http://schemas.microsoft.com/office/drawing/2014/main" val="3442703073"/>
                  </a:ext>
                </a:extLst>
              </a:tr>
              <a:tr h="480612">
                <a:tc>
                  <a:txBody>
                    <a:bodyPr/>
                    <a:lstStyle/>
                    <a:p>
                      <a:r>
                        <a:rPr lang="en-GB" sz="1200" b="1" dirty="0"/>
                        <a:t>3.2.2 Assessing Environmental Risks and Opportunities</a:t>
                      </a:r>
                    </a:p>
                    <a:p>
                      <a:endParaRPr lang="en-GB" sz="1200" dirty="0"/>
                    </a:p>
                    <a:p>
                      <a:r>
                        <a:rPr lang="en-GB" sz="1200" b="1" dirty="0"/>
                        <a:t>Bronze </a:t>
                      </a:r>
                      <a:r>
                        <a:rPr lang="en-GB" sz="1200" dirty="0"/>
                        <a:t>- Identify environmental risks and opportunities for the applicant company, including all final manufacturing stage facilities and for the certified product.</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is not required by the ESPR directly. Potentially a maximum carbon footprint threshold could be set for products. The criteria outlined in the C2C Certified® standard could contribute to the assessment that companies will need to perform. This is however still very much to be confirmed, for textiles in 2025. </a:t>
                      </a:r>
                      <a:endParaRPr lang="en-NL" sz="1200" dirty="0"/>
                    </a:p>
                  </a:txBody>
                  <a:tcPr/>
                </a:tc>
                <a:extLst>
                  <a:ext uri="{0D108BD9-81ED-4DB2-BD59-A6C34878D82A}">
                    <a16:rowId xmlns:a16="http://schemas.microsoft.com/office/drawing/2014/main" val="485779348"/>
                  </a:ext>
                </a:extLst>
              </a:tr>
              <a:tr h="480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3.2.3 Monitor &amp; Verify Performance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Request data measuring performance against the environmental policy from tier 1 suppliers associated with high-risk issues as identified per the risk assessment.</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Going beyond what is expected as part of the ESPR, as the ESPR is purely taking the product lens, no company level or value chain requirements are set. </a:t>
                      </a:r>
                      <a:endParaRPr lang="en-NL" sz="1200" dirty="0"/>
                    </a:p>
                  </a:txBody>
                  <a:tcPr/>
                </a:tc>
                <a:extLst>
                  <a:ext uri="{0D108BD9-81ED-4DB2-BD59-A6C34878D82A}">
                    <a16:rowId xmlns:a16="http://schemas.microsoft.com/office/drawing/2014/main" val="1888128678"/>
                  </a:ext>
                </a:extLst>
              </a:tr>
              <a:tr h="4806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At </a:t>
                      </a:r>
                      <a:r>
                        <a:rPr lang="en-GB" sz="1200" b="1" dirty="0"/>
                        <a:t>recertification</a:t>
                      </a:r>
                      <a:r>
                        <a:rPr lang="en-GB" sz="1200" dirty="0"/>
                        <a:t>, demonstrate continued efforts to obtain performance data and evidence of tracking corrective actions that may be necessary at tier 1 supplier locations.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Going beyond what is expected as part of the ESPR, as the ESPR is purely taking the product lens, no company level or value chain requirements are set. </a:t>
                      </a: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extLst>
                  <a:ext uri="{0D108BD9-81ED-4DB2-BD59-A6C34878D82A}">
                    <a16:rowId xmlns:a16="http://schemas.microsoft.com/office/drawing/2014/main" val="113227438"/>
                  </a:ext>
                </a:extLst>
              </a:tr>
            </a:tbl>
          </a:graphicData>
        </a:graphic>
      </p:graphicFrame>
    </p:spTree>
    <p:extLst>
      <p:ext uri="{BB962C8B-B14F-4D97-AF65-F5344CB8AC3E}">
        <p14:creationId xmlns:p14="http://schemas.microsoft.com/office/powerpoint/2010/main" val="156772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13</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138289198"/>
              </p:ext>
            </p:extLst>
          </p:nvPr>
        </p:nvGraphicFramePr>
        <p:xfrm>
          <a:off x="691503" y="817880"/>
          <a:ext cx="11008932" cy="5852160"/>
        </p:xfrm>
        <a:graphic>
          <a:graphicData uri="http://schemas.openxmlformats.org/drawingml/2006/table">
            <a:tbl>
              <a:tblPr firstRow="1" bandRow="1">
                <a:tableStyleId>{073A0DAA-6AF3-43AB-8588-CEC1D06C72B9}</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370840">
                <a:tc>
                  <a:txBody>
                    <a:bodyPr/>
                    <a:lstStyle/>
                    <a:p>
                      <a:r>
                        <a:rPr lang="en-GB" sz="1200" b="1" dirty="0"/>
                        <a:t>3.2.4 Strategy for Environmental Policy Implementation </a:t>
                      </a:r>
                    </a:p>
                    <a:p>
                      <a:endParaRPr lang="en-GB" sz="1200" dirty="0"/>
                    </a:p>
                    <a:p>
                      <a:r>
                        <a:rPr lang="en-GB" sz="1200" b="1" dirty="0"/>
                        <a:t>Bronze</a:t>
                      </a:r>
                      <a:r>
                        <a:rPr lang="en-GB" sz="1200" dirty="0"/>
                        <a:t> - Develop a strategy for implementing the environmental policy and report on implementation progress at each recertification. </a:t>
                      </a:r>
                      <a:endParaRPr lang="en-NL" sz="1200" dirty="0"/>
                    </a:p>
                  </a:txBody>
                  <a:tcPr/>
                </a:tc>
                <a:tc>
                  <a:txBody>
                    <a:bodyPr/>
                    <a:lstStyle/>
                    <a:p>
                      <a:r>
                        <a:rPr lang="en-GB" sz="1200" dirty="0"/>
                        <a:t>Going beyond what is expected as part of the ESPR, as the ESPR is purely taking the product lens, no company level or value chain requirements are set. Additionally, the ESPR does not require any elements around continuous improvement, meaning no corrective action plans need to be developed. </a:t>
                      </a:r>
                      <a:endParaRPr lang="en-NL" sz="1200" dirty="0"/>
                    </a:p>
                  </a:txBody>
                  <a:tcPr/>
                </a:tc>
                <a:extLst>
                  <a:ext uri="{0D108BD9-81ED-4DB2-BD59-A6C34878D82A}">
                    <a16:rowId xmlns:a16="http://schemas.microsoft.com/office/drawing/2014/main" val="173918084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For </a:t>
                      </a:r>
                      <a:r>
                        <a:rPr lang="en-GB" sz="1200" b="1" dirty="0"/>
                        <a:t>recertification</a:t>
                      </a:r>
                      <a:r>
                        <a:rPr lang="en-GB" sz="1200" dirty="0"/>
                        <a:t>, environmental performance data must be collected and </a:t>
                      </a:r>
                      <a:r>
                        <a:rPr lang="en-GB" sz="1200" dirty="0" err="1"/>
                        <a:t>analyzed</a:t>
                      </a:r>
                      <a:r>
                        <a:rPr lang="en-GB" sz="1200" dirty="0"/>
                        <a:t> to measure progress toward achieving environmental targets and objectives, and areas for improvement must be identified. For any identified areas of poor performance, methods of improving outcomes must also be identified and evaluated and the strategy refined accordingly.</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Going beyond what is expected as part of the ESPR, as the ESPR is purely taking the product lens, no company level or value chain requirements are set. Additionally, the ESPR does not require any elements around continuous improvement, meaning no corrective action plans need to be developed. </a:t>
                      </a:r>
                      <a:endParaRPr lang="en-NL" sz="1200" dirty="0"/>
                    </a:p>
                  </a:txBody>
                  <a:tcPr/>
                </a:tc>
                <a:extLst>
                  <a:ext uri="{0D108BD9-81ED-4DB2-BD59-A6C34878D82A}">
                    <a16:rowId xmlns:a16="http://schemas.microsoft.com/office/drawing/2014/main" val="2854802379"/>
                  </a:ext>
                </a:extLst>
              </a:tr>
              <a:tr h="370840">
                <a:tc>
                  <a:txBody>
                    <a:bodyPr/>
                    <a:lstStyle/>
                    <a:p>
                      <a:r>
                        <a:rPr lang="en-GB" sz="1200" b="1" dirty="0"/>
                        <a:t>3.2.5 Demonstrating Commitment</a:t>
                      </a:r>
                    </a:p>
                    <a:p>
                      <a:endParaRPr lang="en-GB" sz="1200" dirty="0"/>
                    </a:p>
                    <a:p>
                      <a:r>
                        <a:rPr lang="en-GB" sz="1200" b="1" dirty="0"/>
                        <a:t>Bronze</a:t>
                      </a:r>
                      <a:r>
                        <a:rPr lang="en-GB" sz="1200" dirty="0"/>
                        <a:t> - Demonstrate commitment and support for establishing and maintaining a culture whereby employees and business partners are able to achieve high levels of environmental performance.</a:t>
                      </a:r>
                      <a:endParaRPr lang="en-NL" sz="1200" dirty="0"/>
                    </a:p>
                  </a:txBody>
                  <a:tcPr/>
                </a:tc>
                <a:tc>
                  <a:txBody>
                    <a:bodyPr/>
                    <a:lstStyle/>
                    <a:p>
                      <a:r>
                        <a:rPr lang="en-GB" sz="1200" dirty="0"/>
                        <a:t>Going beyond what is expected as part of the ESPR, as the ESPR is purely taking the product lens, no company level or value chain requirements are set. No commitments on the value chain/ business partner performance need to be made.</a:t>
                      </a:r>
                      <a:endParaRPr lang="en-NL" sz="1200" dirty="0"/>
                    </a:p>
                  </a:txBody>
                  <a:tcPr/>
                </a:tc>
                <a:extLst>
                  <a:ext uri="{0D108BD9-81ED-4DB2-BD59-A6C34878D82A}">
                    <a16:rowId xmlns:a16="http://schemas.microsoft.com/office/drawing/2014/main" val="19043819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3.2.6 Environmental Management Systems</a:t>
                      </a:r>
                    </a:p>
                    <a:p>
                      <a:endParaRPr lang="en-NL"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For the applicant company and for all final manufacturing stage facilities, implement management system(s) that support achievement of the environmental policy commitments within company and facility operations. </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Going beyond what is expected as part of the ESPR, as the ESPR is purely taking the product lens, no company level or value chain requirements are set. No commitments on the value chain/ business partner performance or management systems need to be made.</a:t>
                      </a:r>
                      <a:endParaRPr lang="en-NL" sz="1200" dirty="0"/>
                    </a:p>
                  </a:txBody>
                  <a:tcPr/>
                </a:tc>
                <a:extLst>
                  <a:ext uri="{0D108BD9-81ED-4DB2-BD59-A6C34878D82A}">
                    <a16:rowId xmlns:a16="http://schemas.microsoft.com/office/drawing/2014/main" val="400688267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Implement a responsible sourcing management system that supports achievement of the environmental policy commitments within the product’s supply chain.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For </a:t>
                      </a:r>
                      <a:r>
                        <a:rPr lang="en-GB" sz="1200" b="1" dirty="0"/>
                        <a:t>recertification</a:t>
                      </a:r>
                      <a:r>
                        <a:rPr lang="en-GB" sz="1200" dirty="0"/>
                        <a:t> at the Silver or Gold level, the policy, procedures, practices and/or programs must be reviewed to identify deficiencies and implement changes (if needed) that will lead to improved performance. </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Going beyond what is expected as part of the ESPR, as the ESPR is purely taking the product lens, no company level or value chain requirements are set. No commitments on the value chain/ business partner performance or management systems need to be made.</a:t>
                      </a:r>
                      <a:endParaRPr lang="en-NL" sz="1200" dirty="0"/>
                    </a:p>
                  </a:txBody>
                  <a:tcPr/>
                </a:tc>
                <a:extLst>
                  <a:ext uri="{0D108BD9-81ED-4DB2-BD59-A6C34878D82A}">
                    <a16:rowId xmlns:a16="http://schemas.microsoft.com/office/drawing/2014/main" val="3833486775"/>
                  </a:ext>
                </a:extLst>
              </a:tr>
            </a:tbl>
          </a:graphicData>
        </a:graphic>
      </p:graphicFrame>
    </p:spTree>
    <p:extLst>
      <p:ext uri="{BB962C8B-B14F-4D97-AF65-F5344CB8AC3E}">
        <p14:creationId xmlns:p14="http://schemas.microsoft.com/office/powerpoint/2010/main" val="359987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14</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688563713"/>
              </p:ext>
            </p:extLst>
          </p:nvPr>
        </p:nvGraphicFramePr>
        <p:xfrm>
          <a:off x="691503" y="817880"/>
          <a:ext cx="11008932" cy="5943600"/>
        </p:xfrm>
        <a:graphic>
          <a:graphicData uri="http://schemas.openxmlformats.org/drawingml/2006/table">
            <a:tbl>
              <a:tblPr firstRow="1" bandRow="1">
                <a:tableStyleId>{073A0DAA-6AF3-43AB-8588-CEC1D06C72B9}</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ENVIRONMENTAL POLICY &amp; MANAGEMENT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3.2.7 Grievance Mechanisms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Provide a grievance mechanism that permits stakeholders to obtain redress for negative environmental impacts. For any contract final manufacturing stage facilities, request that a grievance mechanism be made available.</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Going beyond what is expected as part of the ESPR, as the ESPR is purely taking the product lens, no company level or value chain requirements are set. Any due diligence related requirements are out of the scope of the ESPR. </a:t>
                      </a:r>
                    </a:p>
                  </a:txBody>
                  <a:tcPr/>
                </a:tc>
                <a:extLst>
                  <a:ext uri="{0D108BD9-81ED-4DB2-BD59-A6C34878D82A}">
                    <a16:rowId xmlns:a16="http://schemas.microsoft.com/office/drawing/2014/main" val="364618837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Gold </a:t>
                      </a:r>
                      <a:r>
                        <a:rPr lang="en-GB" sz="1200" dirty="0"/>
                        <a:t>- For contract final manufacturing stage facilities, ensure that a grievance mechanism is available that permits stakeholders to obtain redress for negative environmental impacts.</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Going beyond what is expected as part of the ESPR, as the ESPR is purely taking the product lens, no company level or value chain requirements are set. Any due diligence related requirements are out of the scope of the ESPR. </a:t>
                      </a:r>
                    </a:p>
                  </a:txBody>
                  <a:tcPr/>
                </a:tc>
                <a:extLst>
                  <a:ext uri="{0D108BD9-81ED-4DB2-BD59-A6C34878D82A}">
                    <a16:rowId xmlns:a16="http://schemas.microsoft.com/office/drawing/2014/main" val="226423496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3.2.8 Transparency and Stakeholder Engagement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Silver </a:t>
                      </a:r>
                      <a:r>
                        <a:rPr lang="en-GB" sz="1200" dirty="0"/>
                        <a:t>- Use open and transparent governance and reporting, making information on how environmental risks are managed and adverse impacts are addressed publicly available.</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Going beyond what is expected as part of the ESPR, as the ESPR is purely taking the product lens, no company level or value chain requirements are set. Any due diligence/general reporting related requirements are out of the scope of the ESPR. </a:t>
                      </a:r>
                      <a:endParaRPr lang="en-NL" sz="1200" dirty="0">
                        <a:highlight>
                          <a:srgbClr val="FFFF00"/>
                        </a:highlight>
                      </a:endParaRPr>
                    </a:p>
                  </a:txBody>
                  <a:tcPr/>
                </a:tc>
                <a:extLst>
                  <a:ext uri="{0D108BD9-81ED-4DB2-BD59-A6C34878D82A}">
                    <a16:rowId xmlns:a16="http://schemas.microsoft.com/office/drawing/2014/main" val="530016415"/>
                  </a:ext>
                </a:extLst>
              </a:tr>
              <a:tr h="5012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3.2.8 Transparency and Stakeholder Engagement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Incorporate stakeholder engagement and feedback into environmental risk management, using it to shape company strategy and operations.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Going beyond what is expected as part of the ESPR, as the ESPR is purely taking the product lens, no company level or value chain requirements are set. Any due diligence/general reporting related requirements are out of the scope of the ESPR. </a:t>
                      </a:r>
                      <a:endParaRPr lang="en-NL" sz="1200" dirty="0">
                        <a:highlight>
                          <a:srgbClr val="FFFF00"/>
                        </a:highligh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extLst>
                  <a:ext uri="{0D108BD9-81ED-4DB2-BD59-A6C34878D82A}">
                    <a16:rowId xmlns:a16="http://schemas.microsoft.com/office/drawing/2014/main" val="146009577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3.2.9 Environmental Protection Incentives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Incorporate environmental performance results into relevant employee and executive performance evaluations and incentive structures. </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Going beyond what is expected by the ESPR no company level requirements on the environmental performance/ due diligence practices are covered by the ESPR. </a:t>
                      </a:r>
                      <a:endParaRPr lang="en-NL" sz="1200" dirty="0"/>
                    </a:p>
                  </a:txBody>
                  <a:tcPr/>
                </a:tc>
                <a:extLst>
                  <a:ext uri="{0D108BD9-81ED-4DB2-BD59-A6C34878D82A}">
                    <a16:rowId xmlns:a16="http://schemas.microsoft.com/office/drawing/2014/main" val="2304648926"/>
                  </a:ext>
                </a:extLst>
              </a:tr>
              <a:tr h="370840">
                <a:tc>
                  <a:txBody>
                    <a:bodyPr/>
                    <a:lstStyle/>
                    <a:p>
                      <a:r>
                        <a:rPr lang="en-GB" sz="1200" b="1" dirty="0"/>
                        <a:t>3.3 Measurable Improvement </a:t>
                      </a:r>
                    </a:p>
                    <a:p>
                      <a:endParaRPr lang="en-GB" sz="1200" dirty="0"/>
                    </a:p>
                    <a:p>
                      <a:r>
                        <a:rPr lang="en-GB" sz="1200" dirty="0"/>
                        <a:t>At </a:t>
                      </a:r>
                      <a:r>
                        <a:rPr lang="en-GB" sz="1200" b="1" dirty="0"/>
                        <a:t>recertification</a:t>
                      </a:r>
                      <a:r>
                        <a:rPr lang="en-GB" sz="1200" dirty="0"/>
                        <a:t> at the Bronze or Silver level, demonstrate that at least one measurable improvement has been made in at least one of the five program categories since the prior certification.</a:t>
                      </a:r>
                      <a:endParaRPr lang="en-NL" sz="1200" dirty="0"/>
                    </a:p>
                  </a:txBody>
                  <a:tcPr/>
                </a:tc>
                <a:tc>
                  <a:txBody>
                    <a:bodyPr/>
                    <a:lstStyle/>
                    <a:p>
                      <a:r>
                        <a:rPr lang="en-GB" sz="1200" dirty="0"/>
                        <a:t>Going beyond as no improvement needs to be shown in order to be aligned with the ESPR. The ESPR only sets minimum requirements for products.</a:t>
                      </a:r>
                      <a:endParaRPr lang="en-NL" sz="1200" dirty="0"/>
                    </a:p>
                  </a:txBody>
                  <a:tcPr/>
                </a:tc>
                <a:extLst>
                  <a:ext uri="{0D108BD9-81ED-4DB2-BD59-A6C34878D82A}">
                    <a16:rowId xmlns:a16="http://schemas.microsoft.com/office/drawing/2014/main" val="4195082535"/>
                  </a:ext>
                </a:extLst>
              </a:tr>
            </a:tbl>
          </a:graphicData>
        </a:graphic>
      </p:graphicFrame>
    </p:spTree>
    <p:extLst>
      <p:ext uri="{BB962C8B-B14F-4D97-AF65-F5344CB8AC3E}">
        <p14:creationId xmlns:p14="http://schemas.microsoft.com/office/powerpoint/2010/main" val="1660196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15</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466151195"/>
              </p:ext>
            </p:extLst>
          </p:nvPr>
        </p:nvGraphicFramePr>
        <p:xfrm>
          <a:off x="691502" y="817880"/>
          <a:ext cx="11008933" cy="5505548"/>
        </p:xfrm>
        <a:graphic>
          <a:graphicData uri="http://schemas.openxmlformats.org/drawingml/2006/table">
            <a:tbl>
              <a:tblPr firstRow="1" bandRow="1">
                <a:tableStyleId>{21E4AEA4-8DFA-4A89-87EB-49C32662AFE0}</a:tableStyleId>
              </a:tblPr>
              <a:tblGrid>
                <a:gridCol w="5502675">
                  <a:extLst>
                    <a:ext uri="{9D8B030D-6E8A-4147-A177-3AD203B41FA5}">
                      <a16:colId xmlns:a16="http://schemas.microsoft.com/office/drawing/2014/main" val="215615957"/>
                    </a:ext>
                  </a:extLst>
                </a:gridCol>
                <a:gridCol w="5506258">
                  <a:extLst>
                    <a:ext uri="{9D8B030D-6E8A-4147-A177-3AD203B41FA5}">
                      <a16:colId xmlns:a16="http://schemas.microsoft.com/office/drawing/2014/main" val="354285859"/>
                    </a:ext>
                  </a:extLst>
                </a:gridCol>
              </a:tblGrid>
              <a:tr h="445845">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6592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4.1 </a:t>
                      </a:r>
                      <a:r>
                        <a:rPr lang="en-GB" sz="1200" b="1" dirty="0"/>
                        <a:t>Compliance with Leading Chemical Regulations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Bronze </a:t>
                      </a:r>
                      <a:r>
                        <a:rPr lang="en-GB" sz="1200" dirty="0"/>
                        <a:t>- The product complies with leading chemical regulations.</a:t>
                      </a:r>
                      <a:endParaRPr lang="en-NL" sz="1200" dirty="0"/>
                    </a:p>
                  </a:txBody>
                  <a:tcPr/>
                </a:tc>
                <a:tc>
                  <a:txBody>
                    <a:bodyPr/>
                    <a:lstStyle/>
                    <a:p>
                      <a:r>
                        <a:rPr lang="en-GB" sz="1200" b="0" i="0" u="none" strike="noStrike" kern="1200" dirty="0">
                          <a:solidFill>
                            <a:schemeClr val="dk1"/>
                          </a:solidFill>
                          <a:effectLst/>
                          <a:latin typeface="+mn-lt"/>
                          <a:ea typeface="+mn-ea"/>
                          <a:cs typeface="+mn-cs"/>
                        </a:rPr>
                        <a:t>This neither aligns nor misaligns with the ESPR. Meeting the requirements of existing chemical legislation (REACH, </a:t>
                      </a:r>
                      <a:r>
                        <a:rPr lang="en-GB" sz="1200" b="0" i="0" u="none" strike="noStrike" kern="1200" dirty="0" err="1">
                          <a:solidFill>
                            <a:schemeClr val="dk1"/>
                          </a:solidFill>
                          <a:effectLst/>
                          <a:latin typeface="+mn-lt"/>
                          <a:ea typeface="+mn-ea"/>
                          <a:cs typeface="+mn-cs"/>
                        </a:rPr>
                        <a:t>RoHs</a:t>
                      </a:r>
                      <a:r>
                        <a:rPr lang="en-GB" sz="1200" b="0" i="0" u="none" strike="noStrike" kern="1200" dirty="0">
                          <a:solidFill>
                            <a:schemeClr val="dk1"/>
                          </a:solidFill>
                          <a:effectLst/>
                          <a:latin typeface="+mn-lt"/>
                          <a:ea typeface="+mn-ea"/>
                          <a:cs typeface="+mn-cs"/>
                        </a:rPr>
                        <a:t> etc) is a given to place products on EU markets.</a:t>
                      </a:r>
                      <a:endParaRPr lang="en-GB" sz="1200" dirty="0">
                        <a:solidFill>
                          <a:srgbClr val="FA0038"/>
                        </a:solidFill>
                        <a:latin typeface="+mn-lt"/>
                      </a:endParaRPr>
                    </a:p>
                  </a:txBody>
                  <a:tcPr/>
                </a:tc>
                <a:extLst>
                  <a:ext uri="{0D108BD9-81ED-4DB2-BD59-A6C34878D82A}">
                    <a16:rowId xmlns:a16="http://schemas.microsoft.com/office/drawing/2014/main" val="28151064"/>
                  </a:ext>
                </a:extLst>
              </a:tr>
              <a:tr h="481428">
                <a:tc>
                  <a:txBody>
                    <a:bodyPr/>
                    <a:lstStyle/>
                    <a:p>
                      <a:r>
                        <a:rPr lang="en-NL" sz="1200" b="1" dirty="0"/>
                        <a:t>4.2 Avoidance of Organohalogens and Functionally Related Chemical Classes of Concern</a:t>
                      </a:r>
                    </a:p>
                    <a:p>
                      <a:endParaRPr lang="en-NL" sz="1200" dirty="0"/>
                    </a:p>
                    <a:p>
                      <a:r>
                        <a:rPr lang="en-GB" sz="1200" b="1" dirty="0"/>
                        <a:t>Bronze</a:t>
                      </a:r>
                      <a:r>
                        <a:rPr lang="en-GB" sz="1200" dirty="0"/>
                        <a:t> - Homogeneous materials subject to review are not and do not contain </a:t>
                      </a:r>
                      <a:r>
                        <a:rPr lang="en-GB" sz="1200" dirty="0" err="1"/>
                        <a:t>organohalogen</a:t>
                      </a:r>
                      <a:r>
                        <a:rPr lang="en-GB" sz="1200" dirty="0"/>
                        <a:t> substances of special concern, or functionally related, non-halogenated substances of equivalent concern (i.e., per- and polyfluoroalkyl substances (PFASs), halogenated flame retardants (HFRs) and organophosphate ester flame retardants (OPFRs), halogenated polymers, halogenated organic solvents, and other highly halogenated, carbon-based materials) above relevant thresholds. Certain exemptions apply.</a:t>
                      </a:r>
                      <a:endParaRPr lang="en-NL"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C2C Certified® restricts all REACH annex XVII and annex XIV listed substances and Persistent Organic Pollutants (POPs) already at the Bronze level. It also restricts PFASs, flame retardants and highly halogenated substances that are not regulated. </a:t>
                      </a:r>
                    </a:p>
                    <a:p>
                      <a:endParaRPr lang="en-GB" sz="1200" dirty="0">
                        <a:solidFill>
                          <a:schemeClr val="tx1"/>
                        </a:solidFill>
                      </a:endParaRPr>
                    </a:p>
                    <a:p>
                      <a:r>
                        <a:rPr lang="en-GB" sz="1200" dirty="0">
                          <a:solidFill>
                            <a:schemeClr val="tx1"/>
                          </a:solidFill>
                        </a:rPr>
                        <a:t>This is going beyond what is required by the ESPR. If ESPR will include these substances under the specific product groups, there would be a requirement to disclose these substances (related to article 7 paragraph 5).</a:t>
                      </a:r>
                    </a:p>
                  </a:txBody>
                  <a:tcPr/>
                </a:tc>
                <a:extLst>
                  <a:ext uri="{0D108BD9-81ED-4DB2-BD59-A6C34878D82A}">
                    <a16:rowId xmlns:a16="http://schemas.microsoft.com/office/drawing/2014/main" val="4028234234"/>
                  </a:ext>
                </a:extLst>
              </a:tr>
              <a:tr h="481428">
                <a:tc>
                  <a:txBody>
                    <a:bodyPr/>
                    <a:lstStyle/>
                    <a:p>
                      <a:r>
                        <a:rPr lang="en-NL" sz="1200" b="1" dirty="0"/>
                        <a:t>Silver </a:t>
                      </a:r>
                      <a:r>
                        <a:rPr lang="en-NL" sz="1200" dirty="0"/>
                        <a:t>- </a:t>
                      </a:r>
                      <a:r>
                        <a:rPr lang="en-GB" sz="1200" dirty="0"/>
                        <a:t>Homogeneous materials subject to review do not contain </a:t>
                      </a:r>
                      <a:r>
                        <a:rPr lang="en-GB" sz="1200" dirty="0" err="1"/>
                        <a:t>organohalogen</a:t>
                      </a:r>
                      <a:r>
                        <a:rPr lang="en-GB" sz="1200" dirty="0"/>
                        <a:t> substances in exceedance of 1% by weight. Certain exemptions apply.</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Homogeneous materials subject to review do not contain </a:t>
                      </a:r>
                      <a:r>
                        <a:rPr lang="en-GB" sz="1200" dirty="0" err="1"/>
                        <a:t>organohalogen</a:t>
                      </a:r>
                      <a:r>
                        <a:rPr lang="en-GB" sz="1200" dirty="0"/>
                        <a:t> substances above chemical subject to review limits (i.e., 100 ppm or lower if specific concentration limits are defined). </a:t>
                      </a:r>
                      <a:endParaRPr lang="en-NL" sz="1200" dirty="0"/>
                    </a:p>
                    <a:p>
                      <a:endParaRPr lang="en-GB" sz="1200" dirty="0"/>
                    </a:p>
                    <a:p>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Category 1 and 2 Carcinogenic Mutagenic Reprotoxic (CMR) substances as defined per the CLP Regulation and substances of very high concern on the candidate list per REACH are restricted at the Silver level.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This is going beyond what is required by the ESPR. All C2C Certified® Section 4.2 restrictions will also be restricted to the same extent per the ESPR (e.g., PVC and all other highly halogenated substances are highly restricted at Silver and fully restricted at Gold). However, if the ESPR will include these substances under the specific product groups, there would be a requirement to disclose these substances (related to article 7 paragraph 5). It is still unclear if thresholds (e.g., 1% by weight) will be set. Those should be defined per product group: e.g., textiles, toys, furniture etc.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txBody>
                  <a:tcPr/>
                </a:tc>
                <a:extLst>
                  <a:ext uri="{0D108BD9-81ED-4DB2-BD59-A6C34878D82A}">
                    <a16:rowId xmlns:a16="http://schemas.microsoft.com/office/drawing/2014/main" val="2412342609"/>
                  </a:ext>
                </a:extLst>
              </a:tr>
            </a:tbl>
          </a:graphicData>
        </a:graphic>
      </p:graphicFrame>
    </p:spTree>
    <p:extLst>
      <p:ext uri="{BB962C8B-B14F-4D97-AF65-F5344CB8AC3E}">
        <p14:creationId xmlns:p14="http://schemas.microsoft.com/office/powerpoint/2010/main" val="2521096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16</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782953304"/>
              </p:ext>
            </p:extLst>
          </p:nvPr>
        </p:nvGraphicFramePr>
        <p:xfrm>
          <a:off x="691503" y="817880"/>
          <a:ext cx="11008932" cy="4114800"/>
        </p:xfrm>
        <a:graphic>
          <a:graphicData uri="http://schemas.openxmlformats.org/drawingml/2006/table">
            <a:tbl>
              <a:tblPr firstRow="1" bandRow="1">
                <a:tableStyleId>{21E4AEA4-8DFA-4A89-87EB-49C32662AFE0}</a:tableStyleId>
              </a:tblPr>
              <a:tblGrid>
                <a:gridCol w="5502674">
                  <a:extLst>
                    <a:ext uri="{9D8B030D-6E8A-4147-A177-3AD203B41FA5}">
                      <a16:colId xmlns:a16="http://schemas.microsoft.com/office/drawing/2014/main" val="215615957"/>
                    </a:ext>
                  </a:extLst>
                </a:gridCol>
                <a:gridCol w="550625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521547">
                <a:tc>
                  <a:txBody>
                    <a:bodyPr/>
                    <a:lstStyle/>
                    <a:p>
                      <a:r>
                        <a:rPr lang="en-NL" sz="1200" b="1" dirty="0"/>
                        <a:t>4.3 Material and Chemical Inventory </a:t>
                      </a:r>
                    </a:p>
                    <a:p>
                      <a:endParaRPr lang="en-NL" sz="1200" dirty="0"/>
                    </a:p>
                    <a:p>
                      <a:r>
                        <a:rPr lang="en-GB" sz="1200" b="1" dirty="0"/>
                        <a:t>Bronze</a:t>
                      </a:r>
                      <a:r>
                        <a:rPr lang="en-GB" sz="1200" dirty="0"/>
                        <a:t> - Characterize all homogeneous materials in the product by concentration and generic material type or category/name. In addition, fully define the chemical composition of products that are released directly into the biosphere as part of their intended use (e.g., soaps, paints). For other product types, collect the chemical composition information necessary to assess at least 75% of the product. </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Directionally aligned </a:t>
                      </a:r>
                      <a:r>
                        <a:rPr lang="en-GB" sz="1200" dirty="0"/>
                        <a:t>with the ESPR, but going a step further as C2C Certified® requires to fully define the chemical composition of a product (or at least 75%), while the ESPR will likely be limited to substances of concern. </a:t>
                      </a:r>
                    </a:p>
                  </a:txBody>
                  <a:tcPr/>
                </a:tc>
                <a:extLst>
                  <a:ext uri="{0D108BD9-81ED-4DB2-BD59-A6C34878D82A}">
                    <a16:rowId xmlns:a16="http://schemas.microsoft.com/office/drawing/2014/main" val="624185710"/>
                  </a:ext>
                </a:extLst>
              </a:tr>
              <a:tr h="511387">
                <a:tc>
                  <a:txBody>
                    <a:bodyPr/>
                    <a:lstStyle/>
                    <a:p>
                      <a:r>
                        <a:rPr lang="en-GB" sz="1200" b="1" dirty="0"/>
                        <a:t>Silver</a:t>
                      </a:r>
                      <a:r>
                        <a:rPr lang="en-GB" sz="1200" dirty="0"/>
                        <a:t> - Fully define the chemical composition of products released directly into the biosphere as part of their intended use (e.g., soaps, paints). For other product types, collect the chemical composition information necessary to assess at least 95% of the product.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Directionally aligned </a:t>
                      </a:r>
                      <a:r>
                        <a:rPr lang="en-GB" sz="1200" dirty="0"/>
                        <a:t>with the ESPR, but going a step further as C2C Certified® requires to fully define the chemical composition of a product (or at least 95%), while the ESPR will likely be limited to substances of concern. </a:t>
                      </a:r>
                    </a:p>
                  </a:txBody>
                  <a:tcPr/>
                </a:tc>
                <a:extLst>
                  <a:ext uri="{0D108BD9-81ED-4DB2-BD59-A6C34878D82A}">
                    <a16:rowId xmlns:a16="http://schemas.microsoft.com/office/drawing/2014/main" val="71958564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Fully define the chemical composition of all homogeneous materials subject to review within the product.</a:t>
                      </a:r>
                    </a:p>
                  </a:txBody>
                  <a:tcPr/>
                </a:tc>
                <a:tc>
                  <a:txBody>
                    <a:bodyPr/>
                    <a:lstStyle/>
                    <a:p>
                      <a:r>
                        <a:rPr lang="en-GB" sz="1200" dirty="0">
                          <a:solidFill>
                            <a:schemeClr val="tx1"/>
                          </a:solidFill>
                        </a:rPr>
                        <a:t>Directionally aligned </a:t>
                      </a:r>
                      <a:r>
                        <a:rPr lang="en-GB" sz="1200" dirty="0"/>
                        <a:t>with the ESPR, but going a step further as C2C Certified® requires to fully define the chemical composition of a product, while the ESPR will likely be limited to substances of concern. </a:t>
                      </a:r>
                    </a:p>
                  </a:txBody>
                  <a:tcPr/>
                </a:tc>
                <a:extLst>
                  <a:ext uri="{0D108BD9-81ED-4DB2-BD59-A6C34878D82A}">
                    <a16:rowId xmlns:a16="http://schemas.microsoft.com/office/drawing/2014/main" val="5181339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Fully define the chemical composition of all process chemistry that comes into contact with the product or its material constituents during the final manufacturing stage.</a:t>
                      </a:r>
                      <a:endParaRPr lang="en-NL" sz="1200" dirty="0"/>
                    </a:p>
                  </a:txBody>
                  <a:tcPr/>
                </a:tc>
                <a:tc>
                  <a:txBody>
                    <a:bodyPr/>
                    <a:lstStyle/>
                    <a:p>
                      <a:r>
                        <a:rPr lang="en-GB" sz="1200" dirty="0">
                          <a:solidFill>
                            <a:schemeClr val="tx1"/>
                          </a:solidFill>
                        </a:rPr>
                        <a:t>Directionally aligned </a:t>
                      </a:r>
                      <a:r>
                        <a:rPr lang="en-GB" sz="1200" dirty="0"/>
                        <a:t>with the ESPR, but going a step further as C2C Certified® requires to fully define the chemical composition of a product, while the ESPR will likely be limited to substances of concern. </a:t>
                      </a:r>
                    </a:p>
                  </a:txBody>
                  <a:tcPr/>
                </a:tc>
                <a:extLst>
                  <a:ext uri="{0D108BD9-81ED-4DB2-BD59-A6C34878D82A}">
                    <a16:rowId xmlns:a16="http://schemas.microsoft.com/office/drawing/2014/main" val="4194982534"/>
                  </a:ext>
                </a:extLst>
              </a:tr>
            </a:tbl>
          </a:graphicData>
        </a:graphic>
      </p:graphicFrame>
    </p:spTree>
    <p:extLst>
      <p:ext uri="{BB962C8B-B14F-4D97-AF65-F5344CB8AC3E}">
        <p14:creationId xmlns:p14="http://schemas.microsoft.com/office/powerpoint/2010/main" val="1151904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17</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1317161279"/>
              </p:ext>
            </p:extLst>
          </p:nvPr>
        </p:nvGraphicFramePr>
        <p:xfrm>
          <a:off x="691503" y="817880"/>
          <a:ext cx="11008932" cy="5760720"/>
        </p:xfrm>
        <a:graphic>
          <a:graphicData uri="http://schemas.openxmlformats.org/drawingml/2006/table">
            <a:tbl>
              <a:tblPr firstRow="1" bandRow="1">
                <a:tableStyleId>{21E4AEA4-8DFA-4A89-87EB-49C32662AFE0}</a:tableStyleId>
              </a:tblPr>
              <a:tblGrid>
                <a:gridCol w="5502674">
                  <a:extLst>
                    <a:ext uri="{9D8B030D-6E8A-4147-A177-3AD203B41FA5}">
                      <a16:colId xmlns:a16="http://schemas.microsoft.com/office/drawing/2014/main" val="215615957"/>
                    </a:ext>
                  </a:extLst>
                </a:gridCol>
                <a:gridCol w="5506258">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370840">
                <a:tc>
                  <a:txBody>
                    <a:bodyPr/>
                    <a:lstStyle/>
                    <a:p>
                      <a:r>
                        <a:rPr lang="en-NL" sz="1200" b="1" dirty="0"/>
                        <a:t>4.4 Assessing Chemicals and Materials</a:t>
                      </a:r>
                    </a:p>
                    <a:p>
                      <a:endParaRPr lang="en-NL" sz="1200" dirty="0"/>
                    </a:p>
                    <a:p>
                      <a:r>
                        <a:rPr lang="en-NL" sz="1200" b="1" dirty="0"/>
                        <a:t>Bronze</a:t>
                      </a:r>
                      <a:r>
                        <a:rPr lang="en-NL" sz="1200" dirty="0"/>
                        <a:t> - Assess at least 75% of the product</a:t>
                      </a:r>
                    </a:p>
                    <a:p>
                      <a:endParaRPr lang="en-NL" sz="1200" dirty="0"/>
                    </a:p>
                    <a:p>
                      <a:endParaRPr lang="en-NL" sz="1200" dirty="0"/>
                    </a:p>
                    <a:p>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While the ESPR does not require an assessment of all substances/chemicals used in a product, the biggest difference is the notion of "throughout the lifecycle of the product", as defined in the ESPR (art 5). Meaning if in the 25% unassessed chemicals and materials of the product such a substance would be found, the product would be found "non-compliant".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However, note that the entire product, including the portion that is not assessed, must comply with leading regulations (e.g., REACH, RoHS, POPs directives) and with additional restrictions on PFASs, HFRs, OPFRs, and highly halogenated substances at the Bronze level.</a:t>
                      </a:r>
                    </a:p>
                  </a:txBody>
                  <a:tcPr/>
                </a:tc>
                <a:extLst>
                  <a:ext uri="{0D108BD9-81ED-4DB2-BD59-A6C34878D82A}">
                    <a16:rowId xmlns:a16="http://schemas.microsoft.com/office/drawing/2014/main" val="12229973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Silver</a:t>
                      </a:r>
                      <a:r>
                        <a:rPr lang="en-NL" sz="1200" dirty="0"/>
                        <a:t> - Assess at least 95% of the product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While the ESPR does not require an assessment of all substances/chemicals used in a product, the biggest difference is the notion of "throughout the lifecycle of the product", as defined in the ESPR (art 5). Meaning if in the 5% unassessed chemicals and materials of the product such a substance would be found, the product would be found "non-compliant".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However, note that Category 1 and 2 CMRs and all substances on the SVHC candidate list are restricted at Silver (in addition to bronze restrictions noted above), including in portions of the product that are not assessed. </a:t>
                      </a:r>
                    </a:p>
                  </a:txBody>
                  <a:tcPr/>
                </a:tc>
                <a:extLst>
                  <a:ext uri="{0D108BD9-81ED-4DB2-BD59-A6C34878D82A}">
                    <a16:rowId xmlns:a16="http://schemas.microsoft.com/office/drawing/2014/main" val="32772525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Assess 100% of the product</a:t>
                      </a:r>
                    </a:p>
                  </a:txBody>
                  <a:tcPr/>
                </a:tc>
                <a:tc>
                  <a:txBody>
                    <a:bodyPr/>
                    <a:lstStyle/>
                    <a:p>
                      <a:r>
                        <a:rPr lang="en-GB" sz="1200" dirty="0">
                          <a:solidFill>
                            <a:schemeClr val="tx1"/>
                          </a:solidFill>
                        </a:rPr>
                        <a:t>The ESPR does not require an assessment of all substances/chemicals used in a product. This goes well beyond the requirements of the ESPR or regulations in general and will include obtaining an understanding of hazard and risks associated with all chemicals in the product. </a:t>
                      </a:r>
                    </a:p>
                  </a:txBody>
                  <a:tcPr/>
                </a:tc>
                <a:extLst>
                  <a:ext uri="{0D108BD9-81ED-4DB2-BD59-A6C34878D82A}">
                    <a16:rowId xmlns:a16="http://schemas.microsoft.com/office/drawing/2014/main" val="42232086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Assess 100% of the product AND all process chemistry that comes into contact with the product or its material constituents during the final manufacturing stage.</a:t>
                      </a:r>
                      <a:endParaRPr lang="en-NL" sz="1200" dirty="0"/>
                    </a:p>
                  </a:txBody>
                  <a:tcPr/>
                </a:tc>
                <a:tc>
                  <a:txBody>
                    <a:bodyPr/>
                    <a:lstStyle/>
                    <a:p>
                      <a:r>
                        <a:rPr lang="en-GB" sz="1200" dirty="0">
                          <a:solidFill>
                            <a:schemeClr val="tx1"/>
                          </a:solidFill>
                        </a:rPr>
                        <a:t>This is aligned and going beyond the ESPR requirement as it not only covers substances of concern but other substances as well and addresses the noting of throughout the lifecycle of the product in covering process chemistry. </a:t>
                      </a:r>
                    </a:p>
                  </a:txBody>
                  <a:tcPr/>
                </a:tc>
                <a:extLst>
                  <a:ext uri="{0D108BD9-81ED-4DB2-BD59-A6C34878D82A}">
                    <a16:rowId xmlns:a16="http://schemas.microsoft.com/office/drawing/2014/main" val="321227364"/>
                  </a:ext>
                </a:extLst>
              </a:tr>
            </a:tbl>
          </a:graphicData>
        </a:graphic>
      </p:graphicFrame>
    </p:spTree>
    <p:extLst>
      <p:ext uri="{BB962C8B-B14F-4D97-AF65-F5344CB8AC3E}">
        <p14:creationId xmlns:p14="http://schemas.microsoft.com/office/powerpoint/2010/main" val="2344538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18</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512111940"/>
              </p:ext>
            </p:extLst>
          </p:nvPr>
        </p:nvGraphicFramePr>
        <p:xfrm>
          <a:off x="691503" y="817880"/>
          <a:ext cx="11008932" cy="5760720"/>
        </p:xfrm>
        <a:graphic>
          <a:graphicData uri="http://schemas.openxmlformats.org/drawingml/2006/table">
            <a:tbl>
              <a:tblPr firstRow="1" bandRow="1">
                <a:tableStyleId>{21E4AEA4-8DFA-4A89-87EB-49C32662AFE0}</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370840">
                <a:tc>
                  <a:txBody>
                    <a:bodyPr/>
                    <a:lstStyle/>
                    <a:p>
                      <a:r>
                        <a:rPr lang="en-NL" sz="1200" b="1" dirty="0"/>
                        <a:t>4.5 Material Health Optimization Strategy</a:t>
                      </a:r>
                    </a:p>
                    <a:p>
                      <a:endParaRPr lang="en-NL" sz="1200" dirty="0"/>
                    </a:p>
                    <a:p>
                      <a:r>
                        <a:rPr lang="en-NL" sz="1200" b="1" dirty="0"/>
                        <a:t>Bronze</a:t>
                      </a:r>
                      <a:r>
                        <a:rPr lang="en-NL" sz="1200" dirty="0"/>
                        <a:t> - Develop a Material Health optimization strategy</a:t>
                      </a:r>
                    </a:p>
                  </a:txBody>
                  <a:tcPr/>
                </a:tc>
                <a:tc>
                  <a:txBody>
                    <a:bodyPr/>
                    <a:lstStyle/>
                    <a:p>
                      <a:r>
                        <a:rPr lang="en-GB" sz="1200" dirty="0"/>
                        <a:t>This is going beyond the ESPR, as the ESPR does not require any improvement strategies, given that it is </a:t>
                      </a:r>
                      <a:r>
                        <a:rPr lang="en-GB" sz="1200" dirty="0">
                          <a:solidFill>
                            <a:schemeClr val="tx1"/>
                          </a:solidFill>
                        </a:rPr>
                        <a:t>a market entry legislation (</a:t>
                      </a:r>
                      <a:r>
                        <a:rPr lang="en-GB" sz="1200" b="0" i="0" u="none" strike="noStrike" kern="1200" dirty="0">
                          <a:solidFill>
                            <a:schemeClr val="tx1"/>
                          </a:solidFill>
                          <a:effectLst/>
                          <a:latin typeface="+mn-lt"/>
                          <a:ea typeface="+mn-ea"/>
                          <a:cs typeface="+mn-cs"/>
                        </a:rPr>
                        <a:t>baseline requirements for companies to place a product on the market).</a:t>
                      </a:r>
                      <a:endParaRPr lang="en-GB" sz="1200" dirty="0">
                        <a:solidFill>
                          <a:schemeClr val="tx1"/>
                        </a:solidFill>
                        <a:latin typeface="+mn-lt"/>
                      </a:endParaRPr>
                    </a:p>
                  </a:txBody>
                  <a:tcPr/>
                </a:tc>
                <a:extLst>
                  <a:ext uri="{0D108BD9-81ED-4DB2-BD59-A6C34878D82A}">
                    <a16:rowId xmlns:a16="http://schemas.microsoft.com/office/drawing/2014/main" val="38476559"/>
                  </a:ext>
                </a:extLst>
              </a:tr>
              <a:tr h="370840">
                <a:tc>
                  <a:txBody>
                    <a:bodyPr/>
                    <a:lstStyle/>
                    <a:p>
                      <a:r>
                        <a:rPr lang="en-GB" sz="1200" b="1" dirty="0"/>
                        <a:t>Recertification</a:t>
                      </a:r>
                      <a:r>
                        <a:rPr lang="en-GB" sz="1200" dirty="0"/>
                        <a:t>: Demonstrate progress toward achieving the Material Health optimization strategy at each recertification.</a:t>
                      </a:r>
                      <a:endParaRPr lang="en-NL" sz="1200" dirty="0"/>
                    </a:p>
                  </a:txBody>
                  <a:tcPr/>
                </a:tc>
                <a:tc>
                  <a:txBody>
                    <a:bodyPr/>
                    <a:lstStyle/>
                    <a:p>
                      <a:r>
                        <a:rPr lang="en-GB" sz="1200" dirty="0"/>
                        <a:t>This is going beyond the ESPR, as the ESPR does not require any improvement strategies, given that it is </a:t>
                      </a:r>
                      <a:r>
                        <a:rPr lang="en-GB" sz="1200" dirty="0">
                          <a:solidFill>
                            <a:schemeClr val="tx1"/>
                          </a:solidFill>
                        </a:rPr>
                        <a:t>a market entry legislation (</a:t>
                      </a:r>
                      <a:r>
                        <a:rPr lang="en-GB" sz="1200" b="0" i="0" u="none" strike="noStrike" kern="1200" dirty="0">
                          <a:solidFill>
                            <a:schemeClr val="tx1"/>
                          </a:solidFill>
                          <a:effectLst/>
                          <a:latin typeface="+mn-lt"/>
                          <a:ea typeface="+mn-ea"/>
                          <a:cs typeface="+mn-cs"/>
                        </a:rPr>
                        <a:t>baseline requirements for companies to place a product on the market).</a:t>
                      </a:r>
                      <a:endParaRPr lang="en-GB" sz="1200" dirty="0">
                        <a:solidFill>
                          <a:schemeClr val="tx1"/>
                        </a:solidFill>
                        <a:latin typeface="+mn-lt"/>
                      </a:endParaRPr>
                    </a:p>
                  </a:txBody>
                  <a:tcPr/>
                </a:tc>
                <a:extLst>
                  <a:ext uri="{0D108BD9-81ED-4DB2-BD59-A6C34878D82A}">
                    <a16:rowId xmlns:a16="http://schemas.microsoft.com/office/drawing/2014/main" val="3937675542"/>
                  </a:ext>
                </a:extLst>
              </a:tr>
              <a:tr h="537399">
                <a:tc>
                  <a:txBody>
                    <a:bodyPr/>
                    <a:lstStyle/>
                    <a:p>
                      <a:r>
                        <a:rPr lang="en-NL" sz="1200" b="1" dirty="0"/>
                        <a:t>4.6 Using Optimized Materials</a:t>
                      </a:r>
                    </a:p>
                    <a:p>
                      <a:endParaRPr lang="en-NL" sz="1200" dirty="0"/>
                    </a:p>
                    <a:p>
                      <a:r>
                        <a:rPr lang="en-GB" sz="1200" b="1" dirty="0"/>
                        <a:t>Silver</a:t>
                      </a:r>
                      <a:r>
                        <a:rPr lang="en-GB" sz="1200" dirty="0"/>
                        <a:t> - Use materials in the product that do not contain substances that are:</a:t>
                      </a:r>
                    </a:p>
                    <a:p>
                      <a:r>
                        <a:rPr lang="en-GB" sz="1200" dirty="0"/>
                        <a:t>● Classified or listed as known or suspected to cause cancer, birth defects, genetic damage, reproductive harm (CMRs), or cause an equivalent level of concern, unless exposure to these substances during the product’s final manufacturing, use, and end-of-use is unlikely or expected to be negligible, or</a:t>
                      </a:r>
                    </a:p>
                    <a:p>
                      <a:r>
                        <a:rPr lang="en-GB" sz="1200" dirty="0"/>
                        <a:t>● Listed as persistent, </a:t>
                      </a:r>
                      <a:r>
                        <a:rPr lang="en-GB" sz="1200" dirty="0" err="1"/>
                        <a:t>bioaccumulative</a:t>
                      </a:r>
                      <a:r>
                        <a:rPr lang="en-GB" sz="1200" dirty="0"/>
                        <a:t>, and toxic (PBTs) or very persistent and very </a:t>
                      </a:r>
                      <a:r>
                        <a:rPr lang="en-GB" sz="1200" dirty="0" err="1"/>
                        <a:t>bioaccumulative</a:t>
                      </a:r>
                      <a:r>
                        <a:rPr lang="en-GB" sz="1200" dirty="0"/>
                        <a:t> (</a:t>
                      </a:r>
                      <a:r>
                        <a:rPr lang="en-GB" sz="1200" dirty="0" err="1"/>
                        <a:t>vPvBs</a:t>
                      </a:r>
                      <a:r>
                        <a:rPr lang="en-GB" sz="1200" dirty="0"/>
                        <a:t>).</a:t>
                      </a:r>
                    </a:p>
                  </a:txBody>
                  <a:tcPr/>
                </a:tc>
                <a:tc>
                  <a:txBody>
                    <a:bodyPr/>
                    <a:lstStyle/>
                    <a:p>
                      <a:r>
                        <a:rPr lang="en-GB" sz="1200" dirty="0"/>
                        <a:t>This is going beyond the ESPR requirements. Testing of recycled content will be likely a key topic of further discussion under the development of the Sector specific requirements. </a:t>
                      </a:r>
                    </a:p>
                    <a:p>
                      <a:endParaRPr lang="en-GB" sz="1200" dirty="0"/>
                    </a:p>
                    <a:p>
                      <a:endParaRPr lang="en-GB" sz="1200" dirty="0"/>
                    </a:p>
                    <a:p>
                      <a:endParaRPr lang="en-GB" sz="1200" dirty="0"/>
                    </a:p>
                    <a:p>
                      <a:endParaRPr lang="en-GB" sz="1200" dirty="0"/>
                    </a:p>
                    <a:p>
                      <a:endParaRPr lang="en-GB" sz="1200" dirty="0"/>
                    </a:p>
                    <a:p>
                      <a:endParaRPr lang="en-GB" sz="1200" dirty="0"/>
                    </a:p>
                    <a:p>
                      <a:endParaRPr lang="en-GB" sz="1200" dirty="0"/>
                    </a:p>
                  </a:txBody>
                  <a:tcPr/>
                </a:tc>
                <a:extLst>
                  <a:ext uri="{0D108BD9-81ED-4DB2-BD59-A6C34878D82A}">
                    <a16:rowId xmlns:a16="http://schemas.microsoft.com/office/drawing/2014/main" val="28151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Use materials that are assessed as compatible with human and environmental health according to the Cradle to Cradle Certified Material Health Assessment Methodology, including only A/a, B/b, and C/c assessed materials and chemicals in the product.</a:t>
                      </a:r>
                      <a:endParaRPr lang="en-NL" sz="1200" dirty="0"/>
                    </a:p>
                    <a:p>
                      <a:endParaRPr lang="en-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Use materials and process chemicals that are assessed as preferable for human and environmental health according to the Cradle to Cradle Certified Material Health Assessment Methodology, including &gt; 50% A/a and B/b assessed materials and chemicals in the product (see “Determining Percentage Assessed” in Section 4.4), and only A/a, B/b, and C/c assessed process chemistry.</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Assessment Methodology covers the same list of substances that are classified under the harmonized classification of the Classification, Labelling and Packaging (CLP) Regulation and refers to the same designations, so this requirement is directionally aligned and goes beyond this. The reasoning for including substances of concern is to cover not only substances that impact human health (falling under REACH) but also those that have environmental concerns (e.g., in impacting recyclability of products). </a:t>
                      </a:r>
                    </a:p>
                  </a:txBody>
                  <a:tcPr/>
                </a:tc>
                <a:extLst>
                  <a:ext uri="{0D108BD9-81ED-4DB2-BD59-A6C34878D82A}">
                    <a16:rowId xmlns:a16="http://schemas.microsoft.com/office/drawing/2014/main" val="1848962864"/>
                  </a:ext>
                </a:extLst>
              </a:tr>
            </a:tbl>
          </a:graphicData>
        </a:graphic>
      </p:graphicFrame>
    </p:spTree>
    <p:extLst>
      <p:ext uri="{BB962C8B-B14F-4D97-AF65-F5344CB8AC3E}">
        <p14:creationId xmlns:p14="http://schemas.microsoft.com/office/powerpoint/2010/main" val="4273064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19</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4043376848"/>
              </p:ext>
            </p:extLst>
          </p:nvPr>
        </p:nvGraphicFramePr>
        <p:xfrm>
          <a:off x="691503" y="817880"/>
          <a:ext cx="11008932" cy="4389120"/>
        </p:xfrm>
        <a:graphic>
          <a:graphicData uri="http://schemas.openxmlformats.org/drawingml/2006/table">
            <a:tbl>
              <a:tblPr firstRow="1" bandRow="1">
                <a:tableStyleId>{21E4AEA4-8DFA-4A89-87EB-49C32662AFE0}</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459292">
                <a:tc>
                  <a:txBody>
                    <a:bodyPr/>
                    <a:lstStyle/>
                    <a:p>
                      <a:r>
                        <a:rPr lang="en-NL" dirty="0"/>
                        <a:t>C2C Certified requirements</a:t>
                      </a:r>
                    </a:p>
                    <a:p>
                      <a:r>
                        <a:rPr lang="en-NL" dirty="0"/>
                        <a:t>MATERIAL HEALTH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370840">
                <a:tc>
                  <a:txBody>
                    <a:bodyPr/>
                    <a:lstStyle/>
                    <a:p>
                      <a:r>
                        <a:rPr lang="en-NL" sz="1200" b="1"/>
                        <a:t>4.7 </a:t>
                      </a:r>
                      <a:r>
                        <a:rPr lang="en-GB" sz="1200" b="1"/>
                        <a:t>Volatile Organic Compound (VOC) Emissions</a:t>
                      </a:r>
                    </a:p>
                    <a:p>
                      <a:endParaRPr lang="en-NL" sz="1200"/>
                    </a:p>
                    <a:p>
                      <a:r>
                        <a:rPr lang="en-GB" sz="1200" b="1"/>
                        <a:t>Silver</a:t>
                      </a:r>
                      <a:r>
                        <a:rPr lang="en-GB" sz="1200"/>
                        <a:t> - Products designed for permanent indoor use comply with leading standards that demonstrate low VOC emissions.</a:t>
                      </a:r>
                    </a:p>
                    <a:p>
                      <a:endParaRPr lang="en-GB" sz="1200"/>
                    </a:p>
                    <a:p>
                      <a:r>
                        <a:rPr lang="en-GB" sz="1200" b="1"/>
                        <a:t>Gold</a:t>
                      </a:r>
                      <a:r>
                        <a:rPr lang="en-GB" sz="1200"/>
                        <a:t> - Products designed for permanent indoor use comply with leading standards that demonstrate very low to no VOC emissions.</a:t>
                      </a:r>
                      <a:endParaRPr lang="en-NL" sz="1200" dirty="0"/>
                    </a:p>
                  </a:txBody>
                  <a:tcPr/>
                </a:tc>
                <a:tc>
                  <a:txBody>
                    <a:bodyPr/>
                    <a:lstStyle/>
                    <a:p>
                      <a:r>
                        <a:rPr lang="en-GB" sz="1200" dirty="0">
                          <a:solidFill>
                            <a:schemeClr val="tx1"/>
                          </a:solidFill>
                        </a:rPr>
                        <a:t>This is likely going beyond what will be required by the ESPR. Substances that have environmental concerns and have a negative impact on outdoor air quality might be covered by the ESPR in the future sector-specific delegated acts.</a:t>
                      </a:r>
                      <a:endParaRPr lang="en-NL" sz="1200" dirty="0">
                        <a:solidFill>
                          <a:schemeClr val="tx1"/>
                        </a:solidFill>
                        <a:highlight>
                          <a:srgbClr val="FFFF00"/>
                        </a:highlight>
                      </a:endParaRPr>
                    </a:p>
                  </a:txBody>
                  <a:tcPr/>
                </a:tc>
                <a:extLst>
                  <a:ext uri="{0D108BD9-81ED-4DB2-BD59-A6C34878D82A}">
                    <a16:rowId xmlns:a16="http://schemas.microsoft.com/office/drawing/2014/main" val="1297406677"/>
                  </a:ext>
                </a:extLst>
              </a:tr>
              <a:tr h="370840">
                <a:tc>
                  <a:txBody>
                    <a:bodyPr/>
                    <a:lstStyle/>
                    <a:p>
                      <a:r>
                        <a:rPr lang="en-NL" sz="1200" b="1" dirty="0"/>
                        <a:t>4.8 VOC Content</a:t>
                      </a:r>
                    </a:p>
                    <a:p>
                      <a:endParaRPr lang="en-NL" sz="1200" dirty="0"/>
                    </a:p>
                    <a:p>
                      <a:r>
                        <a:rPr lang="en-GB" sz="1200" b="1" dirty="0"/>
                        <a:t>Silver</a:t>
                      </a:r>
                      <a:r>
                        <a:rPr lang="en-GB" sz="1200" dirty="0"/>
                        <a:t> - For liquid, viscous, or aerosol consumer or construction products, limit volatile organic compound (VOC) content to low levels as established by leading standards.</a:t>
                      </a:r>
                      <a:endParaRPr lang="en-NL" sz="1200" dirty="0"/>
                    </a:p>
                  </a:txBody>
                  <a:tcPr/>
                </a:tc>
                <a:tc>
                  <a:txBody>
                    <a:bodyPr/>
                    <a:lstStyle/>
                    <a:p>
                      <a:r>
                        <a:rPr lang="en-GB" sz="1200" dirty="0">
                          <a:solidFill>
                            <a:schemeClr val="tx1"/>
                          </a:solidFill>
                        </a:rPr>
                        <a:t>This is likely going beyond what will be required by the ESPR. Substances that have environmental concerns and have a negative impact on outdoor air quality might be covered by the ESPR in the future sector-specific delegated acts.</a:t>
                      </a:r>
                      <a:endParaRPr lang="en-NL" sz="1200" dirty="0">
                        <a:solidFill>
                          <a:schemeClr val="tx1"/>
                        </a:solidFill>
                        <a:highlight>
                          <a:srgbClr val="FFFF00"/>
                        </a:highlight>
                      </a:endParaRPr>
                    </a:p>
                  </a:txBody>
                  <a:tcPr/>
                </a:tc>
                <a:extLst>
                  <a:ext uri="{0D108BD9-81ED-4DB2-BD59-A6C34878D82A}">
                    <a16:rowId xmlns:a16="http://schemas.microsoft.com/office/drawing/2014/main" val="2501135284"/>
                  </a:ext>
                </a:extLst>
              </a:tr>
              <a:tr h="370840">
                <a:tc>
                  <a:txBody>
                    <a:bodyPr/>
                    <a:lstStyle/>
                    <a:p>
                      <a:r>
                        <a:rPr lang="en-NL" sz="1200" b="1" dirty="0"/>
                        <a:t>4.9 Optimizing Chemistry in the Supply Chain</a:t>
                      </a:r>
                    </a:p>
                    <a:p>
                      <a:endParaRPr lang="en-NL" sz="1200" dirty="0"/>
                    </a:p>
                    <a:p>
                      <a:r>
                        <a:rPr lang="en-NL" sz="1200" b="1" dirty="0"/>
                        <a:t>Platinum </a:t>
                      </a:r>
                      <a:r>
                        <a:rPr lang="en-NL" sz="1200" dirty="0"/>
                        <a:t>- Address hazardous chemicals in the product supply chain</a:t>
                      </a:r>
                    </a:p>
                  </a:txBody>
                  <a:tcPr/>
                </a:tc>
                <a:tc>
                  <a:txBody>
                    <a:bodyPr/>
                    <a:lstStyle/>
                    <a:p>
                      <a:r>
                        <a:rPr lang="en-GB" sz="1200" dirty="0"/>
                        <a:t>This is aligned with the ESPR, however the ESPR will only restrict the use of those hazardous substances that are found on the final product. </a:t>
                      </a:r>
                      <a:endParaRPr lang="en-NL" sz="1200" dirty="0"/>
                    </a:p>
                  </a:txBody>
                  <a:tcPr/>
                </a:tc>
                <a:extLst>
                  <a:ext uri="{0D108BD9-81ED-4DB2-BD59-A6C34878D82A}">
                    <a16:rowId xmlns:a16="http://schemas.microsoft.com/office/drawing/2014/main" val="307042959"/>
                  </a:ext>
                </a:extLst>
              </a:tr>
              <a:tr h="370840">
                <a:tc>
                  <a:txBody>
                    <a:bodyPr/>
                    <a:lstStyle/>
                    <a:p>
                      <a:r>
                        <a:rPr lang="en-NL" sz="1200" b="1" dirty="0"/>
                        <a:t>Platinum</a:t>
                      </a:r>
                      <a:r>
                        <a:rPr lang="en-NL" sz="1200" dirty="0"/>
                        <a:t> - </a:t>
                      </a:r>
                      <a:r>
                        <a:rPr lang="en-GB" sz="1200" dirty="0"/>
                        <a:t>Develop a strategy to further reduce hazardous chemical use and/or emissions in the supply chain.</a:t>
                      </a:r>
                      <a:endParaRPr lang="en-NL" sz="1200" dirty="0"/>
                    </a:p>
                  </a:txBody>
                  <a:tcPr/>
                </a:tc>
                <a:tc>
                  <a:txBody>
                    <a:bodyPr/>
                    <a:lstStyle/>
                    <a:p>
                      <a:r>
                        <a:rPr lang="en-GB" sz="1200" dirty="0"/>
                        <a:t>This is going beyond what will be required by the ESPR as there is no notion of continuous improvement. </a:t>
                      </a:r>
                      <a:endParaRPr lang="en-NL" sz="1200" dirty="0"/>
                    </a:p>
                  </a:txBody>
                  <a:tcPr/>
                </a:tc>
                <a:extLst>
                  <a:ext uri="{0D108BD9-81ED-4DB2-BD59-A6C34878D82A}">
                    <a16:rowId xmlns:a16="http://schemas.microsoft.com/office/drawing/2014/main" val="623078917"/>
                  </a:ext>
                </a:extLst>
              </a:tr>
              <a:tr h="370840">
                <a:tc>
                  <a:txBody>
                    <a:bodyPr/>
                    <a:lstStyle/>
                    <a:p>
                      <a:r>
                        <a:rPr lang="en-NL" sz="1200" b="1" dirty="0"/>
                        <a:t>Platinum</a:t>
                      </a:r>
                      <a:r>
                        <a:rPr lang="en-NL" sz="1200" dirty="0"/>
                        <a:t> - </a:t>
                      </a:r>
                      <a:r>
                        <a:rPr lang="en-GB" sz="1200" dirty="0"/>
                        <a:t>Demonstrate progress toward achieving reductions at each recertification.</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is going beyond what will be required by the ESPR as there is no notion of continuous improvement. </a:t>
                      </a:r>
                      <a:endParaRPr lang="en-NL" sz="1200" dirty="0"/>
                    </a:p>
                  </a:txBody>
                  <a:tcPr/>
                </a:tc>
                <a:extLst>
                  <a:ext uri="{0D108BD9-81ED-4DB2-BD59-A6C34878D82A}">
                    <a16:rowId xmlns:a16="http://schemas.microsoft.com/office/drawing/2014/main" val="2409890662"/>
                  </a:ext>
                </a:extLst>
              </a:tr>
            </a:tbl>
          </a:graphicData>
        </a:graphic>
      </p:graphicFrame>
    </p:spTree>
    <p:extLst>
      <p:ext uri="{BB962C8B-B14F-4D97-AF65-F5344CB8AC3E}">
        <p14:creationId xmlns:p14="http://schemas.microsoft.com/office/powerpoint/2010/main" val="3653010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6525DB-B8D5-7572-78A6-52D326633925}"/>
              </a:ext>
            </a:extLst>
          </p:cNvPr>
          <p:cNvSpPr>
            <a:spLocks noGrp="1"/>
          </p:cNvSpPr>
          <p:nvPr>
            <p:ph type="sldNum" sz="quarter" idx="12"/>
          </p:nvPr>
        </p:nvSpPr>
        <p:spPr/>
        <p:txBody>
          <a:bodyPr/>
          <a:lstStyle/>
          <a:p>
            <a:fld id="{A6B50053-EC5D-F648-9B13-092A20055004}" type="slidenum">
              <a:rPr lang="en-US" smtClean="0"/>
              <a:pPr/>
              <a:t>2</a:t>
            </a:fld>
            <a:endParaRPr lang="en-US" dirty="0"/>
          </a:p>
        </p:txBody>
      </p:sp>
      <p:sp>
        <p:nvSpPr>
          <p:cNvPr id="3" name="Title 2">
            <a:extLst>
              <a:ext uri="{FF2B5EF4-FFF2-40B4-BE49-F238E27FC236}">
                <a16:creationId xmlns:a16="http://schemas.microsoft.com/office/drawing/2014/main" id="{AB73226C-A5CB-BA23-18F4-1B1E0482F440}"/>
              </a:ext>
            </a:extLst>
          </p:cNvPr>
          <p:cNvSpPr>
            <a:spLocks noGrp="1"/>
          </p:cNvSpPr>
          <p:nvPr>
            <p:ph type="title"/>
          </p:nvPr>
        </p:nvSpPr>
        <p:spPr/>
        <p:txBody>
          <a:bodyPr/>
          <a:lstStyle/>
          <a:p>
            <a:r>
              <a:rPr lang="en-NL" dirty="0"/>
              <a:t>The Ecodesign for Sustainable Products Regulation (ESPR)</a:t>
            </a:r>
          </a:p>
        </p:txBody>
      </p:sp>
      <p:sp>
        <p:nvSpPr>
          <p:cNvPr id="4" name="Text Placeholder 3">
            <a:extLst>
              <a:ext uri="{FF2B5EF4-FFF2-40B4-BE49-F238E27FC236}">
                <a16:creationId xmlns:a16="http://schemas.microsoft.com/office/drawing/2014/main" id="{AF4738E8-D6F5-34B3-84E8-AF781C7F6D80}"/>
              </a:ext>
            </a:extLst>
          </p:cNvPr>
          <p:cNvSpPr>
            <a:spLocks noGrp="1"/>
          </p:cNvSpPr>
          <p:nvPr>
            <p:ph type="body" idx="1"/>
          </p:nvPr>
        </p:nvSpPr>
        <p:spPr>
          <a:xfrm>
            <a:off x="838200" y="2166730"/>
            <a:ext cx="6826624" cy="4691270"/>
          </a:xfrm>
        </p:spPr>
        <p:txBody>
          <a:bodyPr>
            <a:normAutofit/>
          </a:bodyPr>
          <a:lstStyle/>
          <a:p>
            <a:pPr>
              <a:buClr>
                <a:schemeClr val="accent2"/>
              </a:buClr>
            </a:pPr>
            <a:r>
              <a:rPr lang="en-GB" sz="1800" dirty="0">
                <a:solidFill>
                  <a:schemeClr val="accent1"/>
                </a:solidFill>
              </a:rPr>
              <a:t>C</a:t>
            </a:r>
            <a:r>
              <a:rPr lang="en-GB" sz="1800" b="0" i="0" dirty="0">
                <a:solidFill>
                  <a:schemeClr val="accent1"/>
                </a:solidFill>
                <a:effectLst/>
              </a:rPr>
              <a:t>entral to achieving the objectives of the </a:t>
            </a:r>
            <a:r>
              <a:rPr lang="en-GB" sz="1800" b="0" i="0" u="sng" dirty="0">
                <a:solidFill>
                  <a:schemeClr val="tx2"/>
                </a:solidFill>
                <a:effectLst/>
                <a:hlinkClick r:id="rId2">
                  <a:extLst>
                    <a:ext uri="{A12FA001-AC4F-418D-AE19-62706E023703}">
                      <ahyp:hlinkClr xmlns:ahyp="http://schemas.microsoft.com/office/drawing/2018/hyperlinkcolor" val="tx"/>
                    </a:ext>
                  </a:extLst>
                </a:hlinkClick>
              </a:rPr>
              <a:t>2020 Circular Economy Action Plan</a:t>
            </a:r>
            <a:endParaRPr lang="en-GB" sz="1800" dirty="0">
              <a:solidFill>
                <a:schemeClr val="accent1"/>
              </a:solidFill>
            </a:endParaRPr>
          </a:p>
          <a:p>
            <a:pPr>
              <a:buClr>
                <a:schemeClr val="tx2"/>
              </a:buClr>
            </a:pPr>
            <a:r>
              <a:rPr lang="en-GB" sz="1800" kern="0" spc="5" dirty="0">
                <a:solidFill>
                  <a:srgbClr val="100180"/>
                </a:solidFill>
                <a:effectLst/>
                <a:latin typeface="Circular Std Book" panose="020B0604020101020102" pitchFamily="34" charset="77"/>
                <a:ea typeface="Times New Roman" panose="02020603050405020304" pitchFamily="18" charset="0"/>
              </a:rPr>
              <a:t>This Regulation </a:t>
            </a:r>
            <a:r>
              <a:rPr lang="en-GB" sz="1800" kern="0" spc="5" dirty="0">
                <a:solidFill>
                  <a:schemeClr val="accent1"/>
                </a:solidFill>
                <a:effectLst/>
                <a:latin typeface="Circular Std Book" panose="020B0604020101020102" pitchFamily="34" charset="77"/>
                <a:ea typeface="Times New Roman" panose="02020603050405020304" pitchFamily="18" charset="0"/>
              </a:rPr>
              <a:t>a</a:t>
            </a:r>
            <a:r>
              <a:rPr lang="en-GB" sz="1800" dirty="0">
                <a:solidFill>
                  <a:schemeClr val="accent1"/>
                </a:solidFill>
              </a:rPr>
              <a:t>ims to significantly improve the circularity, energy performance and other environmental sustainability aspects of products placed on the EU market.</a:t>
            </a:r>
          </a:p>
          <a:p>
            <a:pPr>
              <a:buClr>
                <a:schemeClr val="tx2"/>
              </a:buClr>
            </a:pPr>
            <a:r>
              <a:rPr lang="en-GB" sz="1800" dirty="0">
                <a:solidFill>
                  <a:schemeClr val="accent1"/>
                </a:solidFill>
              </a:rPr>
              <a:t>A sustainable product typically exhibit some of these traits:</a:t>
            </a:r>
          </a:p>
          <a:p>
            <a:pPr lvl="1">
              <a:buClr>
                <a:schemeClr val="tx2"/>
              </a:buClr>
              <a:buFont typeface="Courier New" panose="02070309020205020404" pitchFamily="49" charset="0"/>
              <a:buChar char="o"/>
            </a:pPr>
            <a:r>
              <a:rPr lang="en-GB" sz="1600" dirty="0">
                <a:solidFill>
                  <a:schemeClr val="accent1"/>
                </a:solidFill>
              </a:rPr>
              <a:t>Uses less energy</a:t>
            </a:r>
          </a:p>
          <a:p>
            <a:pPr lvl="1">
              <a:buClr>
                <a:schemeClr val="tx2"/>
              </a:buClr>
              <a:buFont typeface="Courier New" panose="02070309020205020404" pitchFamily="49" charset="0"/>
              <a:buChar char="o"/>
            </a:pPr>
            <a:r>
              <a:rPr lang="en-GB" sz="1600" dirty="0">
                <a:solidFill>
                  <a:schemeClr val="accent1"/>
                </a:solidFill>
              </a:rPr>
              <a:t>Lasts longer</a:t>
            </a:r>
          </a:p>
          <a:p>
            <a:pPr lvl="1">
              <a:buClr>
                <a:schemeClr val="tx2"/>
              </a:buClr>
              <a:buFont typeface="Courier New" panose="02070309020205020404" pitchFamily="49" charset="0"/>
              <a:buChar char="o"/>
            </a:pPr>
            <a:r>
              <a:rPr lang="en-GB" sz="1600" dirty="0">
                <a:solidFill>
                  <a:schemeClr val="accent1"/>
                </a:solidFill>
              </a:rPr>
              <a:t>Can be easily repaired</a:t>
            </a:r>
          </a:p>
          <a:p>
            <a:pPr lvl="1">
              <a:buClr>
                <a:schemeClr val="tx2"/>
              </a:buClr>
              <a:buFont typeface="Courier New" panose="02070309020205020404" pitchFamily="49" charset="0"/>
              <a:buChar char="o"/>
            </a:pPr>
            <a:r>
              <a:rPr lang="en-GB" sz="1600" dirty="0">
                <a:solidFill>
                  <a:schemeClr val="accent1"/>
                </a:solidFill>
              </a:rPr>
              <a:t>Parts can be easily disassembled and put to further use</a:t>
            </a:r>
          </a:p>
          <a:p>
            <a:pPr lvl="1">
              <a:buClr>
                <a:schemeClr val="tx2"/>
              </a:buClr>
              <a:buFont typeface="Courier New" panose="02070309020205020404" pitchFamily="49" charset="0"/>
              <a:buChar char="o"/>
            </a:pPr>
            <a:r>
              <a:rPr lang="en-GB" sz="1600" dirty="0">
                <a:solidFill>
                  <a:schemeClr val="accent1"/>
                </a:solidFill>
              </a:rPr>
              <a:t>Contains fewer substances of concern</a:t>
            </a:r>
          </a:p>
          <a:p>
            <a:pPr lvl="1">
              <a:buClr>
                <a:schemeClr val="tx2"/>
              </a:buClr>
              <a:buFont typeface="Courier New" panose="02070309020205020404" pitchFamily="49" charset="0"/>
              <a:buChar char="o"/>
            </a:pPr>
            <a:r>
              <a:rPr lang="en-GB" sz="1600" dirty="0">
                <a:solidFill>
                  <a:schemeClr val="accent1"/>
                </a:solidFill>
              </a:rPr>
              <a:t>Can be easily recycled</a:t>
            </a:r>
          </a:p>
          <a:p>
            <a:pPr lvl="1">
              <a:buClr>
                <a:schemeClr val="tx2"/>
              </a:buClr>
              <a:buFont typeface="Courier New" panose="02070309020205020404" pitchFamily="49" charset="0"/>
              <a:buChar char="o"/>
            </a:pPr>
            <a:r>
              <a:rPr lang="en-GB" sz="1600" dirty="0">
                <a:solidFill>
                  <a:schemeClr val="accent1"/>
                </a:solidFill>
              </a:rPr>
              <a:t>Contains more recycled content</a:t>
            </a:r>
          </a:p>
          <a:p>
            <a:pPr lvl="1">
              <a:buClr>
                <a:schemeClr val="tx2"/>
              </a:buClr>
              <a:buFont typeface="Courier New" panose="02070309020205020404" pitchFamily="49" charset="0"/>
              <a:buChar char="o"/>
            </a:pPr>
            <a:r>
              <a:rPr lang="en-GB" sz="1600" dirty="0">
                <a:solidFill>
                  <a:schemeClr val="accent1"/>
                </a:solidFill>
              </a:rPr>
              <a:t>Has a lower carbon and environmental footprint over its lifecycle</a:t>
            </a:r>
          </a:p>
          <a:p>
            <a:pPr algn="l">
              <a:buClr>
                <a:schemeClr val="accent2"/>
              </a:buClr>
            </a:pPr>
            <a:endParaRPr lang="en-GB" sz="1800" b="0" i="0" dirty="0">
              <a:solidFill>
                <a:schemeClr val="accent1"/>
              </a:solidFill>
              <a:effectLst/>
            </a:endParaRPr>
          </a:p>
        </p:txBody>
      </p:sp>
      <p:pic>
        <p:nvPicPr>
          <p:cNvPr id="8" name="Picture 7" descr="A circular arrangement of objects&#10;&#10;Description automatically generated">
            <a:extLst>
              <a:ext uri="{FF2B5EF4-FFF2-40B4-BE49-F238E27FC236}">
                <a16:creationId xmlns:a16="http://schemas.microsoft.com/office/drawing/2014/main" id="{980A507B-A56B-0A65-C13C-02769AC476E1}"/>
              </a:ext>
            </a:extLst>
          </p:cNvPr>
          <p:cNvPicPr>
            <a:picLocks noChangeAspect="1"/>
          </p:cNvPicPr>
          <p:nvPr/>
        </p:nvPicPr>
        <p:blipFill>
          <a:blip r:embed="rId3"/>
          <a:stretch>
            <a:fillRect/>
          </a:stretch>
        </p:blipFill>
        <p:spPr>
          <a:xfrm>
            <a:off x="7853279" y="2166730"/>
            <a:ext cx="3847156" cy="3847156"/>
          </a:xfrm>
          <a:prstGeom prst="rect">
            <a:avLst/>
          </a:prstGeom>
        </p:spPr>
      </p:pic>
    </p:spTree>
    <p:extLst>
      <p:ext uri="{BB962C8B-B14F-4D97-AF65-F5344CB8AC3E}">
        <p14:creationId xmlns:p14="http://schemas.microsoft.com/office/powerpoint/2010/main" val="572587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20</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688058401"/>
              </p:ext>
            </p:extLst>
          </p:nvPr>
        </p:nvGraphicFramePr>
        <p:xfrm>
          <a:off x="691503" y="817880"/>
          <a:ext cx="11008932" cy="557784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370840">
                <a:tc>
                  <a:txBody>
                    <a:bodyPr/>
                    <a:lstStyle/>
                    <a:p>
                      <a:r>
                        <a:rPr lang="en-NL" sz="1200" b="1" dirty="0"/>
                        <a:t>5.1 Defining the Product’s Technical and/or Biological Cycles</a:t>
                      </a:r>
                    </a:p>
                    <a:p>
                      <a:endParaRPr lang="en-NL" sz="1200" dirty="0"/>
                    </a:p>
                    <a:p>
                      <a:r>
                        <a:rPr lang="en-GB" sz="1200" b="1" dirty="0"/>
                        <a:t>Bronze</a:t>
                      </a:r>
                      <a:r>
                        <a:rPr lang="en-GB" sz="1200" dirty="0"/>
                        <a:t> - Designate all homogeneous materials subject to review in the product as being intended for technical and/or biological cycles and define the intended cycling pathway(s) for each material. For materials designated for technical cycles, recycling must be one intended cycling pathway. </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Define at least two intended cycling pathway(s) for each homogeneous material subject to review in the product.</a:t>
                      </a:r>
                      <a:endParaRPr lang="en-NL" sz="1200" dirty="0"/>
                    </a:p>
                  </a:txBody>
                  <a:tcPr/>
                </a:tc>
                <a:tc>
                  <a:txBody>
                    <a:bodyPr/>
                    <a:lstStyle/>
                    <a:p>
                      <a:r>
                        <a:rPr lang="en-GB" sz="1200" dirty="0"/>
                        <a:t>Aligned</a:t>
                      </a:r>
                    </a:p>
                    <a:p>
                      <a:endParaRPr lang="en-GB" sz="1200" dirty="0"/>
                    </a:p>
                    <a:p>
                      <a:r>
                        <a:rPr lang="en-GB" sz="1200" dirty="0"/>
                        <a:t>1) ESPR could in the future limit the number of materials used in products. </a:t>
                      </a:r>
                    </a:p>
                    <a:p>
                      <a:r>
                        <a:rPr lang="en-GB" sz="1200" dirty="0"/>
                        <a:t>2) ESPR is likely to require instructions on how to treat the product at the end of its life, that could be communicated through the DPP specifically. </a:t>
                      </a:r>
                    </a:p>
                    <a:p>
                      <a:endParaRPr lang="en-GB" sz="1200" dirty="0"/>
                    </a:p>
                    <a:p>
                      <a:r>
                        <a:rPr lang="en-GB" sz="1200" dirty="0"/>
                        <a:t>However, in term of approach the ESPR does not differentiate between cycling pathways. </a:t>
                      </a:r>
                    </a:p>
                  </a:txBody>
                  <a:tcPr/>
                </a:tc>
                <a:extLst>
                  <a:ext uri="{0D108BD9-81ED-4DB2-BD59-A6C34878D82A}">
                    <a16:rowId xmlns:a16="http://schemas.microsoft.com/office/drawing/2014/main" val="3344156601"/>
                  </a:ext>
                </a:extLst>
              </a:tr>
              <a:tr h="0">
                <a:tc>
                  <a:txBody>
                    <a:bodyPr/>
                    <a:lstStyle/>
                    <a:p>
                      <a:r>
                        <a:rPr lang="en-NL" sz="1200" b="1" dirty="0"/>
                        <a:t>5.2 Preparing for Active Cycling</a:t>
                      </a:r>
                    </a:p>
                    <a:p>
                      <a:endParaRPr lang="en-NL" sz="1200" dirty="0"/>
                    </a:p>
                    <a:p>
                      <a:r>
                        <a:rPr lang="en-GB" sz="1200" b="1" dirty="0"/>
                        <a:t>Bronze</a:t>
                      </a:r>
                      <a:r>
                        <a:rPr lang="en-GB" sz="1200" dirty="0"/>
                        <a:t> - Develop a cycling plan to address challenge(s) inhibiting development of the cycling infrastructure for the product at the end of its first use, and identify potential partners that are capable of recovering and processing the product. </a:t>
                      </a:r>
                    </a:p>
                  </a:txBody>
                  <a:tcPr/>
                </a:tc>
                <a:tc>
                  <a:txBody>
                    <a:bodyPr/>
                    <a:lstStyle/>
                    <a:p>
                      <a:r>
                        <a:rPr lang="en-GB" sz="1200" dirty="0"/>
                        <a:t>Neither aligned or not aligned: the ESPR does not require businesses to set up recycling strategies etc, this is addressed separately through the Waste Framework Directive. However, it is relevant to note, that this is different for certain product groups depending on the applicable legislation (e.g., electronics or batteries which are outside of the ESPR but have separate product legislation). </a:t>
                      </a:r>
                    </a:p>
                  </a:txBody>
                  <a:tcPr/>
                </a:tc>
                <a:extLst>
                  <a:ext uri="{0D108BD9-81ED-4DB2-BD59-A6C34878D82A}">
                    <a16:rowId xmlns:a16="http://schemas.microsoft.com/office/drawing/2014/main" val="2414576809"/>
                  </a:ext>
                </a:extLst>
              </a:tr>
              <a:tr h="0">
                <a:tc>
                  <a:txBody>
                    <a:bodyPr/>
                    <a:lstStyle/>
                    <a:p>
                      <a:r>
                        <a:rPr lang="en-NL" sz="1200" b="1" dirty="0"/>
                        <a:t>Silver</a:t>
                      </a:r>
                      <a:r>
                        <a:rPr lang="en-NL" sz="1200" dirty="0"/>
                        <a:t> - </a:t>
                      </a:r>
                      <a:r>
                        <a:rPr lang="en-GB" sz="1200" dirty="0"/>
                        <a:t>Initiate partnerships for recovery and processing of the product according to its intended cycling pathway(s). If there is more than one intended pathway for individual materials, partnerships may focus on one of those pathways (e.g., reuse, repair, refurbish, remanufacture, or recycling for the technical cycle). If the product is intended for cycling via municipal systems, use materials that are compatible with those systems. </a:t>
                      </a:r>
                      <a:endParaRPr lang="en-NL" sz="1200" dirty="0"/>
                    </a:p>
                  </a:txBody>
                  <a:tcPr/>
                </a:tc>
                <a:tc>
                  <a:txBody>
                    <a:bodyPr/>
                    <a:lstStyle/>
                    <a:p>
                      <a:r>
                        <a:rPr lang="en-GB" sz="1200" dirty="0"/>
                        <a:t>See previous note, waste management strategies are typically dealt with under waste legislation (</a:t>
                      </a:r>
                      <a:r>
                        <a:rPr lang="en-GB" sz="1200" dirty="0">
                          <a:solidFill>
                            <a:schemeClr val="tx1"/>
                          </a:solidFill>
                        </a:rPr>
                        <a:t>Waste Framework Directive</a:t>
                      </a:r>
                      <a:r>
                        <a:rPr lang="en-GB" sz="1200" dirty="0"/>
                        <a:t>). However, the ESPR might set requirements to improve the recyclability of products. It is still to be defined how these requirements will look like. </a:t>
                      </a:r>
                    </a:p>
                  </a:txBody>
                  <a:tcPr/>
                </a:tc>
                <a:extLst>
                  <a:ext uri="{0D108BD9-81ED-4DB2-BD59-A6C34878D82A}">
                    <a16:rowId xmlns:a16="http://schemas.microsoft.com/office/drawing/2014/main" val="2086885459"/>
                  </a:ext>
                </a:extLst>
              </a:tr>
              <a:tr h="0">
                <a:tc>
                  <a:txBody>
                    <a:bodyPr/>
                    <a:lstStyle/>
                    <a:p>
                      <a:r>
                        <a:rPr lang="en-NL" sz="1200" b="1" dirty="0"/>
                        <a:t>Gold </a:t>
                      </a:r>
                      <a:r>
                        <a:rPr lang="en-NL" sz="1200" dirty="0"/>
                        <a:t>- </a:t>
                      </a:r>
                      <a:r>
                        <a:rPr lang="en-GB" sz="1200" dirty="0"/>
                        <a:t>Initiate partnership(s) for recovery and processing of the product according to all intended cycling pathway(s). </a:t>
                      </a:r>
                    </a:p>
                    <a:p>
                      <a:endParaRPr lang="en-GB" sz="1200" dirty="0"/>
                    </a:p>
                    <a:p>
                      <a:r>
                        <a:rPr lang="en-GB" sz="1200" dirty="0"/>
                        <a:t>For the Gold level, the Silver level requirements must be applied to all additional intended pathways (if any).</a:t>
                      </a:r>
                      <a:endParaRPr lang="en-NL" sz="1200" dirty="0"/>
                    </a:p>
                  </a:txBody>
                  <a:tcPr/>
                </a:tc>
                <a:tc>
                  <a:txBody>
                    <a:bodyPr/>
                    <a:lstStyle/>
                    <a:p>
                      <a:r>
                        <a:rPr lang="en-GB" sz="1200" dirty="0"/>
                        <a:t>See previous note, waste management strategies are typically dealt with under waste legislation (</a:t>
                      </a:r>
                      <a:r>
                        <a:rPr lang="en-GB" sz="1200" dirty="0">
                          <a:solidFill>
                            <a:schemeClr val="tx1"/>
                          </a:solidFill>
                        </a:rPr>
                        <a:t>Waste Framework Directive</a:t>
                      </a:r>
                      <a:r>
                        <a:rPr lang="en-GB" sz="1200" dirty="0"/>
                        <a:t>). However, the ESPR might set requirements to improve the recyclability of products. It is still to be defined how these requirements will look like. </a:t>
                      </a:r>
                    </a:p>
                    <a:p>
                      <a:endParaRPr lang="en-GB" sz="1200" dirty="0"/>
                    </a:p>
                  </a:txBody>
                  <a:tcPr/>
                </a:tc>
                <a:extLst>
                  <a:ext uri="{0D108BD9-81ED-4DB2-BD59-A6C34878D82A}">
                    <a16:rowId xmlns:a16="http://schemas.microsoft.com/office/drawing/2014/main" val="3765439075"/>
                  </a:ext>
                </a:extLst>
              </a:tr>
            </a:tbl>
          </a:graphicData>
        </a:graphic>
      </p:graphicFrame>
    </p:spTree>
    <p:extLst>
      <p:ext uri="{BB962C8B-B14F-4D97-AF65-F5344CB8AC3E}">
        <p14:creationId xmlns:p14="http://schemas.microsoft.com/office/powerpoint/2010/main" val="3000214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21</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896599969"/>
              </p:ext>
            </p:extLst>
          </p:nvPr>
        </p:nvGraphicFramePr>
        <p:xfrm>
          <a:off x="691503" y="817880"/>
          <a:ext cx="11008932" cy="484632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370840">
                <a:tc>
                  <a:txBody>
                    <a:bodyPr/>
                    <a:lstStyle/>
                    <a:p>
                      <a:r>
                        <a:rPr lang="en-GB" sz="1200" b="1" dirty="0"/>
                        <a:t>5.3 Increasing Demand: Incorporating Cycled and/or Renewable Content</a:t>
                      </a:r>
                    </a:p>
                    <a:p>
                      <a:endParaRPr lang="en-GB" sz="1200" dirty="0"/>
                    </a:p>
                    <a:p>
                      <a:r>
                        <a:rPr lang="en-GB" sz="1200" b="1" dirty="0"/>
                        <a:t>Bronze</a:t>
                      </a:r>
                      <a:r>
                        <a:rPr lang="en-GB" sz="1200" dirty="0"/>
                        <a:t> - For select commonly cycled product and material types, incorporate the required percentage of cycled and/or renewable content into the product using an approved method.</a:t>
                      </a:r>
                      <a:endParaRPr lang="en-NL" sz="1200" dirty="0"/>
                    </a:p>
                  </a:txBody>
                  <a:tcPr/>
                </a:tc>
                <a:tc>
                  <a:txBody>
                    <a:bodyPr/>
                    <a:lstStyle/>
                    <a:p>
                      <a:r>
                        <a:rPr lang="en-GB" sz="1200" dirty="0"/>
                        <a:t>Likely a future requirement of the ESPR, to include recycled and/or renewable content in products. Specific thresholds have to be identified. The European Commission  is eager to require post- consumer recycled content for textile products. Chain of Custody (CoC) systems will be required to ensure the materials comply with the requirements. </a:t>
                      </a:r>
                    </a:p>
                  </a:txBody>
                  <a:tcPr/>
                </a:tc>
                <a:extLst>
                  <a:ext uri="{0D108BD9-81ED-4DB2-BD59-A6C34878D82A}">
                    <a16:rowId xmlns:a16="http://schemas.microsoft.com/office/drawing/2014/main" val="2385754125"/>
                  </a:ext>
                </a:extLst>
              </a:tr>
              <a:tr h="370840">
                <a:tc>
                  <a:txBody>
                    <a:bodyPr/>
                    <a:lstStyle/>
                    <a:p>
                      <a:r>
                        <a:rPr lang="en-NL" sz="1200" b="1" dirty="0"/>
                        <a:t>S</a:t>
                      </a:r>
                      <a:r>
                        <a:rPr lang="en-GB" sz="1200" b="1" dirty="0" err="1"/>
                        <a:t>i</a:t>
                      </a:r>
                      <a:r>
                        <a:rPr lang="en-NL" sz="1200" b="1" dirty="0"/>
                        <a:t>lver </a:t>
                      </a:r>
                      <a:r>
                        <a:rPr lang="en-NL" sz="1200" dirty="0"/>
                        <a:t>- </a:t>
                      </a:r>
                      <a:r>
                        <a:rPr lang="en-GB" sz="1200" dirty="0"/>
                        <a:t>Incorporate a percentage of cycled and/or renewable content into the product equal to or greater than industry averages and/or consistent with common practice. </a:t>
                      </a:r>
                      <a:endParaRPr lang="en-NL" sz="1200" dirty="0"/>
                    </a:p>
                  </a:txBody>
                  <a:tcPr/>
                </a:tc>
                <a:tc>
                  <a:txBody>
                    <a:bodyPr/>
                    <a:lstStyle/>
                    <a:p>
                      <a:r>
                        <a:rPr lang="en-GB" sz="1200" dirty="0">
                          <a:solidFill>
                            <a:schemeClr val="tx1"/>
                          </a:solidFill>
                        </a:rPr>
                        <a:t>Going beyond the legislation, the legislation as a "market entry" legislation only sets a minimum requirement, progress plans and achieving "better than industry average" is not required. </a:t>
                      </a:r>
                    </a:p>
                  </a:txBody>
                  <a:tcPr/>
                </a:tc>
                <a:extLst>
                  <a:ext uri="{0D108BD9-81ED-4DB2-BD59-A6C34878D82A}">
                    <a16:rowId xmlns:a16="http://schemas.microsoft.com/office/drawing/2014/main" val="1165711419"/>
                  </a:ext>
                </a:extLst>
              </a:tr>
              <a:tr h="370840">
                <a:tc>
                  <a:txBody>
                    <a:bodyPr/>
                    <a:lstStyle/>
                    <a:p>
                      <a:r>
                        <a:rPr lang="en-GB" sz="1200" b="1" dirty="0"/>
                        <a:t>Silver</a:t>
                      </a:r>
                      <a:r>
                        <a:rPr lang="en-GB" sz="1200" dirty="0"/>
                        <a:t> - Develop a plan for increasing the use of post-consumer recycled and/or responsibly sourced renewable content.</a:t>
                      </a:r>
                    </a:p>
                  </a:txBody>
                  <a:tcPr/>
                </a:tc>
                <a:tc>
                  <a:txBody>
                    <a:bodyPr/>
                    <a:lstStyle/>
                    <a:p>
                      <a:r>
                        <a:rPr lang="en-GB" sz="1200" dirty="0">
                          <a:solidFill>
                            <a:schemeClr val="tx1"/>
                          </a:solidFill>
                        </a:rPr>
                        <a:t>Going beyond the legislation, the legislation as a "market entry" legislation only sets a minimum requirement, progress plans and achieving "better than industry average" is not required. </a:t>
                      </a:r>
                      <a:endParaRPr lang="en-GB" sz="1200" dirty="0">
                        <a:solidFill>
                          <a:srgbClr val="FF0000"/>
                        </a:solidFill>
                      </a:endParaRPr>
                    </a:p>
                  </a:txBody>
                  <a:tcPr/>
                </a:tc>
                <a:extLst>
                  <a:ext uri="{0D108BD9-81ED-4DB2-BD59-A6C34878D82A}">
                    <a16:rowId xmlns:a16="http://schemas.microsoft.com/office/drawing/2014/main" val="125376073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Demonstrate progress toward increasing the use of post-consumer recycled and/or responsibly sourced renewable content at </a:t>
                      </a:r>
                      <a:r>
                        <a:rPr lang="en-GB" sz="1200" b="1" dirty="0"/>
                        <a:t>recertification</a:t>
                      </a:r>
                      <a:r>
                        <a:rPr lang="en-GB"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L" sz="1200" dirty="0"/>
                    </a:p>
                  </a:txBody>
                  <a:tcPr/>
                </a:tc>
                <a:tc>
                  <a:txBody>
                    <a:bodyPr/>
                    <a:lstStyle/>
                    <a:p>
                      <a:r>
                        <a:rPr lang="en-GB" sz="1200" dirty="0">
                          <a:solidFill>
                            <a:schemeClr val="tx1"/>
                          </a:solidFill>
                        </a:rPr>
                        <a:t>Going beyond the legislation, the legislation as a "market entry" legislation only sets a minimum requirement, progress plans and achieving "better than industry average" is not required. </a:t>
                      </a:r>
                    </a:p>
                  </a:txBody>
                  <a:tcPr/>
                </a:tc>
                <a:extLst>
                  <a:ext uri="{0D108BD9-81ED-4DB2-BD59-A6C34878D82A}">
                    <a16:rowId xmlns:a16="http://schemas.microsoft.com/office/drawing/2014/main" val="37169207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Gold</a:t>
                      </a:r>
                      <a:r>
                        <a:rPr lang="en-NL" sz="1200" dirty="0"/>
                        <a:t> - </a:t>
                      </a:r>
                      <a:r>
                        <a:rPr lang="en-GB" sz="1200" dirty="0"/>
                        <a:t>Incorporate a percentage of cycled and/or renewable content into the product that is consistent with industry leaders for the product type. Depending on material type, incorporate either post-consumer recycled or responsibly sourced renewable content.</a:t>
                      </a:r>
                      <a:endParaRPr lang="en-NL" sz="1200" dirty="0"/>
                    </a:p>
                  </a:txBody>
                  <a:tcPr/>
                </a:tc>
                <a:tc>
                  <a:txBody>
                    <a:bodyPr/>
                    <a:lstStyle/>
                    <a:p>
                      <a:r>
                        <a:rPr lang="en-GB" sz="1200" dirty="0">
                          <a:solidFill>
                            <a:schemeClr val="tx1"/>
                          </a:solidFill>
                        </a:rPr>
                        <a:t>Going beyond the legislation, the legislation as a "market entry" legislation only sets a minimum requirement, progress plans and being ”consistent with industry leaders" is not required. </a:t>
                      </a:r>
                    </a:p>
                  </a:txBody>
                  <a:tcPr/>
                </a:tc>
                <a:extLst>
                  <a:ext uri="{0D108BD9-81ED-4DB2-BD59-A6C34878D82A}">
                    <a16:rowId xmlns:a16="http://schemas.microsoft.com/office/drawing/2014/main" val="1056193215"/>
                  </a:ext>
                </a:extLst>
              </a:tr>
              <a:tr h="370840">
                <a:tc>
                  <a:txBody>
                    <a:bodyPr/>
                    <a:lstStyle/>
                    <a:p>
                      <a:r>
                        <a:rPr lang="en-NL" sz="1200" b="1" dirty="0">
                          <a:solidFill>
                            <a:schemeClr val="tx1"/>
                          </a:solidFill>
                        </a:rPr>
                        <a:t>Bronze</a:t>
                      </a:r>
                      <a:r>
                        <a:rPr lang="en-NL" sz="1200" dirty="0">
                          <a:solidFill>
                            <a:schemeClr val="tx1"/>
                          </a:solidFill>
                        </a:rPr>
                        <a:t> - </a:t>
                      </a:r>
                      <a:r>
                        <a:rPr lang="en-GB" sz="1200" dirty="0">
                          <a:solidFill>
                            <a:schemeClr val="tx1"/>
                          </a:solidFill>
                        </a:rPr>
                        <a:t>Alternatively, publicly disclose an explanation of the limitation(s) preventing achievement of the required minimums.</a:t>
                      </a:r>
                      <a:endParaRPr lang="en-NL" sz="1200" dirty="0">
                        <a:solidFill>
                          <a:schemeClr val="tx1"/>
                        </a:solidFill>
                      </a:endParaRPr>
                    </a:p>
                  </a:txBody>
                  <a:tcPr/>
                </a:tc>
                <a:tc>
                  <a:txBody>
                    <a:bodyPr/>
                    <a:lstStyle/>
                    <a:p>
                      <a:r>
                        <a:rPr lang="en-GB" sz="1200" dirty="0"/>
                        <a:t>The ESPR might require the disclosure of recycled content as an information requirement under the DPP.</a:t>
                      </a:r>
                    </a:p>
                  </a:txBody>
                  <a:tcPr/>
                </a:tc>
                <a:extLst>
                  <a:ext uri="{0D108BD9-81ED-4DB2-BD59-A6C34878D82A}">
                    <a16:rowId xmlns:a16="http://schemas.microsoft.com/office/drawing/2014/main" val="988493773"/>
                  </a:ext>
                </a:extLst>
              </a:tr>
            </a:tbl>
          </a:graphicData>
        </a:graphic>
      </p:graphicFrame>
    </p:spTree>
    <p:extLst>
      <p:ext uri="{BB962C8B-B14F-4D97-AF65-F5344CB8AC3E}">
        <p14:creationId xmlns:p14="http://schemas.microsoft.com/office/powerpoint/2010/main" val="258701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22</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40958864"/>
              </p:ext>
            </p:extLst>
          </p:nvPr>
        </p:nvGraphicFramePr>
        <p:xfrm>
          <a:off x="691503" y="817880"/>
          <a:ext cx="11008932" cy="438912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5.3 Increasing Demand: Incorporating Cycled and/or Renewable Content</a:t>
                      </a:r>
                      <a:endParaRPr lang="en-GB" sz="1200" b="1" dirty="0">
                        <a:solidFill>
                          <a:schemeClr val="tx1"/>
                        </a:solidFill>
                      </a:endParaRPr>
                    </a:p>
                    <a:p>
                      <a:endParaRPr lang="en-GB" sz="1200" b="1" dirty="0">
                        <a:solidFill>
                          <a:schemeClr val="tx1"/>
                        </a:solidFill>
                      </a:endParaRPr>
                    </a:p>
                    <a:p>
                      <a:r>
                        <a:rPr lang="en-GB" sz="1200" b="1" dirty="0">
                          <a:solidFill>
                            <a:schemeClr val="tx1"/>
                          </a:solidFill>
                        </a:rPr>
                        <a:t>For the Bronze, Silver and Gold levels</a:t>
                      </a:r>
                      <a:r>
                        <a:rPr lang="en-GB" sz="1200" dirty="0">
                          <a:solidFill>
                            <a:schemeClr val="tx1"/>
                          </a:solidFill>
                        </a:rPr>
                        <a:t>: A feasibility analysis may be applied as an alternative to meeting required percentages of cycled and/or renewable content in any case where an applicant is unable to meet the required percentages, including post-consumer recycled and responsibly sourced content as relevant. This alternative may be used for one or more materials in a product and at any achievement level except for Platinum.</a:t>
                      </a:r>
                    </a:p>
                    <a:p>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solidFill>
                            <a:schemeClr val="tx1"/>
                          </a:solidFill>
                        </a:rPr>
                        <a:t>Platinum</a:t>
                      </a:r>
                      <a:r>
                        <a:rPr lang="en-NL" sz="1200" dirty="0">
                          <a:solidFill>
                            <a:schemeClr val="tx1"/>
                          </a:solidFill>
                        </a:rPr>
                        <a:t> - </a:t>
                      </a:r>
                      <a:r>
                        <a:rPr lang="en-GB" sz="1200" dirty="0">
                          <a:solidFill>
                            <a:schemeClr val="tx1"/>
                          </a:solidFill>
                        </a:rPr>
                        <a:t>Incorporate the maximal technically feasible percentage of cycled and/or renewable content into the product. </a:t>
                      </a:r>
                      <a:endParaRPr lang="en-NL" sz="120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Going beyond the legislation, the ESPR will consider trade-off (e.g., decreased durability of the product due to higher recycled content) as well as availability of recycled materials. However, the ESPR will not require individual companies to perform a feasibility analysis. </a:t>
                      </a:r>
                    </a:p>
                  </a:txBody>
                  <a:tcPr/>
                </a:tc>
                <a:extLst>
                  <a:ext uri="{0D108BD9-81ED-4DB2-BD59-A6C34878D82A}">
                    <a16:rowId xmlns:a16="http://schemas.microsoft.com/office/drawing/2014/main" val="3279019691"/>
                  </a:ext>
                </a:extLst>
              </a:tr>
              <a:tr h="249518">
                <a:tc>
                  <a:txBody>
                    <a:bodyPr/>
                    <a:lstStyle/>
                    <a:p>
                      <a:r>
                        <a:rPr lang="en-GB" sz="1200" b="1" dirty="0">
                          <a:solidFill>
                            <a:schemeClr val="tx1"/>
                          </a:solidFill>
                        </a:rPr>
                        <a:t>5.4 Material Compatibility for Technical and/or Biological Cycles</a:t>
                      </a:r>
                    </a:p>
                    <a:p>
                      <a:endParaRPr lang="en-GB" sz="1200" dirty="0">
                        <a:solidFill>
                          <a:schemeClr val="tx1"/>
                        </a:solidFill>
                      </a:endParaRPr>
                    </a:p>
                    <a:p>
                      <a:r>
                        <a:rPr lang="en-GB" sz="1200" b="1" dirty="0">
                          <a:solidFill>
                            <a:schemeClr val="tx1"/>
                          </a:solidFill>
                        </a:rPr>
                        <a:t>Bronze, Silver, Gold, Platinum</a:t>
                      </a:r>
                      <a:r>
                        <a:rPr lang="en-GB" sz="1200" dirty="0">
                          <a:solidFill>
                            <a:schemeClr val="tx1"/>
                          </a:solidFill>
                        </a:rPr>
                        <a:t> - For 50%/70%/90%/99% of the product by weight, incorporate materials that are compatible with the intended cycling pathway(s).</a:t>
                      </a:r>
                    </a:p>
                  </a:txBody>
                  <a:tcPr/>
                </a:tc>
                <a:tc>
                  <a:txBody>
                    <a:bodyPr/>
                    <a:lstStyle/>
                    <a:p>
                      <a:r>
                        <a:rPr lang="en-GB" sz="1200" dirty="0"/>
                        <a:t>This requirement is going beyond legislation.</a:t>
                      </a:r>
                    </a:p>
                    <a:p>
                      <a:endParaRPr lang="en-GB" sz="1200" dirty="0"/>
                    </a:p>
                    <a:p>
                      <a:r>
                        <a:rPr lang="en-GB" sz="1200" dirty="0"/>
                        <a:t>It is important to note that the legislation does not differentiate between cycling paths, but overall requirement goes beyond what is required under the EU legislation.</a:t>
                      </a:r>
                    </a:p>
                  </a:txBody>
                  <a:tcPr/>
                </a:tc>
                <a:extLst>
                  <a:ext uri="{0D108BD9-81ED-4DB2-BD59-A6C34878D82A}">
                    <a16:rowId xmlns:a16="http://schemas.microsoft.com/office/drawing/2014/main" val="2390848164"/>
                  </a:ext>
                </a:extLst>
              </a:tr>
              <a:tr h="249518">
                <a:tc>
                  <a:txBody>
                    <a:bodyPr/>
                    <a:lstStyle/>
                    <a:p>
                      <a:r>
                        <a:rPr lang="en-GB" sz="1200" b="1" dirty="0"/>
                        <a:t>5.5 Circularity Data and Cycling Instructions </a:t>
                      </a:r>
                    </a:p>
                    <a:p>
                      <a:endParaRPr lang="en-GB" sz="1200" dirty="0"/>
                    </a:p>
                    <a:p>
                      <a:r>
                        <a:rPr lang="en-GB" sz="1200" b="1" dirty="0"/>
                        <a:t>Bronze</a:t>
                      </a:r>
                      <a:r>
                        <a:rPr lang="en-GB" sz="1200" dirty="0"/>
                        <a:t> - Make data to support cycling of the product in its intended pathway(s) and instructions for how to cycle the product publicly available. </a:t>
                      </a:r>
                      <a:endParaRPr lang="en-NL" sz="1200" dirty="0"/>
                    </a:p>
                  </a:txBody>
                  <a:tcPr/>
                </a:tc>
                <a:tc>
                  <a:txBody>
                    <a:bodyPr/>
                    <a:lstStyle/>
                    <a:p>
                      <a:r>
                        <a:rPr lang="en-GB" sz="1200" dirty="0"/>
                        <a:t>This is aligned with the DPP expectations, again those will be defined per product group as part of the delegated acts (to be defined for textiles in 2025). </a:t>
                      </a:r>
                      <a:endParaRPr lang="en-GB" sz="1200" dirty="0">
                        <a:solidFill>
                          <a:srgbClr val="FA0038"/>
                        </a:solidFill>
                      </a:endParaRPr>
                    </a:p>
                  </a:txBody>
                  <a:tcPr/>
                </a:tc>
                <a:extLst>
                  <a:ext uri="{0D108BD9-81ED-4DB2-BD59-A6C34878D82A}">
                    <a16:rowId xmlns:a16="http://schemas.microsoft.com/office/drawing/2014/main" val="671684311"/>
                  </a:ext>
                </a:extLst>
              </a:tr>
            </a:tbl>
          </a:graphicData>
        </a:graphic>
      </p:graphicFrame>
    </p:spTree>
    <p:extLst>
      <p:ext uri="{BB962C8B-B14F-4D97-AF65-F5344CB8AC3E}">
        <p14:creationId xmlns:p14="http://schemas.microsoft.com/office/powerpoint/2010/main" val="2773628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23</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2153655794"/>
              </p:ext>
            </p:extLst>
          </p:nvPr>
        </p:nvGraphicFramePr>
        <p:xfrm>
          <a:off x="691503" y="817880"/>
          <a:ext cx="11008932" cy="557784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5.6 Circular Design Opportunities and Innovation</a:t>
                      </a:r>
                      <a:endParaRPr lang="en-NL" sz="1200" dirty="0"/>
                    </a:p>
                    <a:p>
                      <a:endParaRPr lang="en-NL" sz="1200" dirty="0"/>
                    </a:p>
                    <a:p>
                      <a:r>
                        <a:rPr lang="en-GB" sz="1200" b="1" dirty="0"/>
                        <a:t>Silver</a:t>
                      </a:r>
                      <a:r>
                        <a:rPr lang="en-GB" sz="1200" dirty="0"/>
                        <a:t> - Develop a plan for implementing a circular design opportunity or innovation that increases product circularity.</a:t>
                      </a:r>
                      <a:endParaRPr lang="en-NL" sz="1200" dirty="0"/>
                    </a:p>
                  </a:txBody>
                  <a:tcPr/>
                </a:tc>
                <a:tc>
                  <a:txBody>
                    <a:bodyPr/>
                    <a:lstStyle/>
                    <a:p>
                      <a:r>
                        <a:rPr lang="en-GB" sz="1200" dirty="0"/>
                        <a:t>Going beyond the ESPR. As a "market entry legislation" the ESPR does not require companies to develop plans to continuously improve. Products that enter EU markets "simply" need to meet the requirements of the legislation (yes/no), companies are not required to go further than that or to continuously improve.</a:t>
                      </a:r>
                      <a:endParaRPr lang="en-NL" sz="1200" dirty="0"/>
                    </a:p>
                  </a:txBody>
                  <a:tcPr/>
                </a:tc>
                <a:extLst>
                  <a:ext uri="{0D108BD9-81ED-4DB2-BD59-A6C34878D82A}">
                    <a16:rowId xmlns:a16="http://schemas.microsoft.com/office/drawing/2014/main" val="296582343"/>
                  </a:ext>
                </a:extLst>
              </a:tr>
              <a:tr h="370840">
                <a:tc>
                  <a:txBody>
                    <a:bodyPr/>
                    <a:lstStyle/>
                    <a:p>
                      <a:r>
                        <a:rPr lang="en-GB" sz="1200" dirty="0"/>
                        <a:t>Demonstrate progress toward achieving the plan for implementing a circular design opportunity or innovation at </a:t>
                      </a:r>
                      <a:r>
                        <a:rPr lang="en-GB" sz="1200" b="1" dirty="0"/>
                        <a:t>recertification</a:t>
                      </a:r>
                      <a:r>
                        <a:rPr lang="en-GB" sz="1200" dirty="0"/>
                        <a:t>.</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Going beyond the ESPR. As a "market entry legislation" the ESPR does not require companies to develop plans to continuously improve. Products that enter EU markets "simply" need to meet the requirements of the legislation (yes/no), companies are not required to go further than that or to continuously improve.</a:t>
                      </a:r>
                      <a:endParaRPr lang="en-NL" sz="1200" dirty="0"/>
                    </a:p>
                  </a:txBody>
                  <a:tcPr/>
                </a:tc>
                <a:extLst>
                  <a:ext uri="{0D108BD9-81ED-4DB2-BD59-A6C34878D82A}">
                    <a16:rowId xmlns:a16="http://schemas.microsoft.com/office/drawing/2014/main" val="3984544126"/>
                  </a:ext>
                </a:extLst>
              </a:tr>
              <a:tr h="370840">
                <a:tc>
                  <a:txBody>
                    <a:bodyPr/>
                    <a:lstStyle/>
                    <a:p>
                      <a:r>
                        <a:rPr lang="en-NL" sz="1200" b="1" dirty="0"/>
                        <a:t>Gold</a:t>
                      </a:r>
                      <a:r>
                        <a:rPr lang="en-NL" sz="1200" dirty="0"/>
                        <a:t> - </a:t>
                      </a:r>
                      <a:r>
                        <a:rPr lang="en-GB" sz="1200" dirty="0"/>
                        <a:t>Implement a circular design opportunity or innovation.</a:t>
                      </a:r>
                      <a:endParaRPr lang="en-NL" sz="1200" dirty="0"/>
                    </a:p>
                  </a:txBody>
                  <a:tcPr/>
                </a:tc>
                <a:tc>
                  <a:txBody>
                    <a:bodyPr/>
                    <a:lstStyle/>
                    <a:p>
                      <a:r>
                        <a:rPr lang="en-GB" sz="1200" dirty="0"/>
                        <a:t>The ESPR is more descriptive in terms of what is expected from products: e.g., minimal durability will be mandatorily set for some products. This requirement could be updated once there are more details on the ESPR when we have more details in the thresholds that will be set (for textiles in 2025). </a:t>
                      </a:r>
                      <a:endParaRPr lang="en-NL" sz="1200" dirty="0"/>
                    </a:p>
                  </a:txBody>
                  <a:tcPr/>
                </a:tc>
                <a:extLst>
                  <a:ext uri="{0D108BD9-81ED-4DB2-BD59-A6C34878D82A}">
                    <a16:rowId xmlns:a16="http://schemas.microsoft.com/office/drawing/2014/main" val="42944653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5.7 Product Designed for Disassembly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Silver</a:t>
                      </a:r>
                      <a:r>
                        <a:rPr lang="en-GB" sz="1200" dirty="0"/>
                        <a:t> - For products with multiple materials requiring separation for cycling in the intended pathway, develop a plan for increasing the ease of product disassembly into discrete materials for intended cycling pathway(s).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r>
                        <a:rPr lang="en-NL" sz="1200" b="1" dirty="0"/>
                        <a:t>Gold </a:t>
                      </a:r>
                      <a:r>
                        <a:rPr lang="en-NL" sz="1200" dirty="0"/>
                        <a:t>- </a:t>
                      </a:r>
                      <a:r>
                        <a:rPr lang="en-GB" sz="1200" dirty="0"/>
                        <a:t>For products with multiple materials requiring separation for cycling in the intended pathway, and for 90% of materials by weight, intentionally design the product for ease of disassembly.</a:t>
                      </a:r>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NL" sz="1200" b="1" dirty="0"/>
                        <a:t>Platinum</a:t>
                      </a:r>
                      <a:r>
                        <a:rPr lang="en-NL" sz="1200" dirty="0"/>
                        <a:t> - </a:t>
                      </a:r>
                      <a:r>
                        <a:rPr lang="en-GB" sz="1200" dirty="0"/>
                        <a:t>For products with multiple materials requiring separation for cycling in the intended pathway, and for 99% of materials by weight, intentionally design the product for ease of disassembly.</a:t>
                      </a:r>
                      <a:endParaRPr lang="en-NL" sz="1200" dirty="0"/>
                    </a:p>
                  </a:txBody>
                  <a:tcPr/>
                </a:tc>
                <a:tc>
                  <a:txBody>
                    <a:bodyPr/>
                    <a:lstStyle/>
                    <a:p>
                      <a:r>
                        <a:rPr lang="en-GB" sz="1200" dirty="0"/>
                        <a:t>As recyclability might be one of the potential performance requirements of the ESPR (art 6) this point of C2C Certified® might increase in relevance in this context. However, we will have to see for what product groups this will become essential (through the development of the Delegated Acts). </a:t>
                      </a:r>
                      <a:endParaRPr lang="en-NL" sz="1200" dirty="0"/>
                    </a:p>
                  </a:txBody>
                  <a:tcPr/>
                </a:tc>
                <a:extLst>
                  <a:ext uri="{0D108BD9-81ED-4DB2-BD59-A6C34878D82A}">
                    <a16:rowId xmlns:a16="http://schemas.microsoft.com/office/drawing/2014/main" val="482683184"/>
                  </a:ext>
                </a:extLst>
              </a:tr>
            </a:tbl>
          </a:graphicData>
        </a:graphic>
      </p:graphicFrame>
    </p:spTree>
    <p:extLst>
      <p:ext uri="{BB962C8B-B14F-4D97-AF65-F5344CB8AC3E}">
        <p14:creationId xmlns:p14="http://schemas.microsoft.com/office/powerpoint/2010/main" val="1139628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C62B-35AC-CE9A-5300-F0010CD82489}"/>
              </a:ext>
            </a:extLst>
          </p:cNvPr>
          <p:cNvSpPr>
            <a:spLocks noGrp="1"/>
          </p:cNvSpPr>
          <p:nvPr>
            <p:ph type="sldNum" sz="quarter" idx="12"/>
          </p:nvPr>
        </p:nvSpPr>
        <p:spPr/>
        <p:txBody>
          <a:bodyPr/>
          <a:lstStyle/>
          <a:p>
            <a:fld id="{A6B50053-EC5D-F648-9B13-092A20055004}" type="slidenum">
              <a:rPr lang="en-US" smtClean="0"/>
              <a:pPr/>
              <a:t>24</a:t>
            </a:fld>
            <a:endParaRPr lang="en-US" dirty="0"/>
          </a:p>
        </p:txBody>
      </p:sp>
      <p:graphicFrame>
        <p:nvGraphicFramePr>
          <p:cNvPr id="5" name="Table 4">
            <a:extLst>
              <a:ext uri="{FF2B5EF4-FFF2-40B4-BE49-F238E27FC236}">
                <a16:creationId xmlns:a16="http://schemas.microsoft.com/office/drawing/2014/main" id="{EE6B94DC-B617-9B35-F0A1-A7F3D7E60649}"/>
              </a:ext>
            </a:extLst>
          </p:cNvPr>
          <p:cNvGraphicFramePr>
            <a:graphicFrameLocks noGrp="1"/>
          </p:cNvGraphicFramePr>
          <p:nvPr>
            <p:extLst>
              <p:ext uri="{D42A27DB-BD31-4B8C-83A1-F6EECF244321}">
                <p14:modId xmlns:p14="http://schemas.microsoft.com/office/powerpoint/2010/main" val="3231346547"/>
              </p:ext>
            </p:extLst>
          </p:nvPr>
        </p:nvGraphicFramePr>
        <p:xfrm>
          <a:off x="691503" y="817880"/>
          <a:ext cx="11008932" cy="5029200"/>
        </p:xfrm>
        <a:graphic>
          <a:graphicData uri="http://schemas.openxmlformats.org/drawingml/2006/table">
            <a:tbl>
              <a:tblPr firstRow="1" bandRow="1">
                <a:tableStyleId>{00A15C55-8517-42AA-B614-E9B94910E393}</a:tableStyleId>
              </a:tblPr>
              <a:tblGrid>
                <a:gridCol w="5504466">
                  <a:extLst>
                    <a:ext uri="{9D8B030D-6E8A-4147-A177-3AD203B41FA5}">
                      <a16:colId xmlns:a16="http://schemas.microsoft.com/office/drawing/2014/main" val="215615957"/>
                    </a:ext>
                  </a:extLst>
                </a:gridCol>
                <a:gridCol w="5504466">
                  <a:extLst>
                    <a:ext uri="{9D8B030D-6E8A-4147-A177-3AD203B41FA5}">
                      <a16:colId xmlns:a16="http://schemas.microsoft.com/office/drawing/2014/main" val="354285859"/>
                    </a:ext>
                  </a:extLst>
                </a:gridCol>
              </a:tblGrid>
              <a:tr h="370840">
                <a:tc>
                  <a:txBody>
                    <a:bodyPr/>
                    <a:lstStyle/>
                    <a:p>
                      <a:r>
                        <a:rPr lang="en-NL" dirty="0"/>
                        <a:t>C2C Certified requirements</a:t>
                      </a:r>
                    </a:p>
                    <a:p>
                      <a:r>
                        <a:rPr lang="en-NL" dirty="0"/>
                        <a:t>PRODUCT CIRCULARITY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L" dirty="0"/>
                        <a:t>ESPR</a:t>
                      </a:r>
                    </a:p>
                  </a:txBody>
                  <a:tcPr/>
                </a:tc>
                <a:extLst>
                  <a:ext uri="{0D108BD9-81ED-4DB2-BD59-A6C34878D82A}">
                    <a16:rowId xmlns:a16="http://schemas.microsoft.com/office/drawing/2014/main" val="1952119428"/>
                  </a:ext>
                </a:extLst>
              </a:tr>
              <a:tr h="370840">
                <a:tc>
                  <a:txBody>
                    <a:bodyPr/>
                    <a:lstStyle/>
                    <a:p>
                      <a:r>
                        <a:rPr lang="en-NL" sz="1200" b="1" dirty="0"/>
                        <a:t>5.8 Active Cycling</a:t>
                      </a:r>
                    </a:p>
                    <a:p>
                      <a:endParaRPr lang="en-NL" sz="1200" dirty="0"/>
                    </a:p>
                    <a:p>
                      <a:r>
                        <a:rPr lang="en-GB" sz="1200" b="1" dirty="0"/>
                        <a:t>Gold</a:t>
                      </a:r>
                      <a:r>
                        <a:rPr lang="en-GB" sz="1200" dirty="0"/>
                        <a:t> - </a:t>
                      </a:r>
                      <a:r>
                        <a:rPr lang="en-GB" sz="1200" dirty="0">
                          <a:solidFill>
                            <a:schemeClr val="tx1"/>
                          </a:solidFill>
                        </a:rPr>
                        <a:t>For select single-use plastic products </a:t>
                      </a:r>
                      <a:r>
                        <a:rPr lang="en-GB" sz="1200" dirty="0"/>
                        <a:t>and single-use plastic packaging (when certified as a separate product), actively cycle ≥ 50% of the product’s materials and implement a program to increase the cycling rate or quality of the product for its next use. </a:t>
                      </a:r>
                    </a:p>
                  </a:txBody>
                  <a:tcPr/>
                </a:tc>
                <a:tc>
                  <a:txBody>
                    <a:bodyPr/>
                    <a:lstStyle/>
                    <a:p>
                      <a:r>
                        <a:rPr lang="en-GB" sz="1200" dirty="0">
                          <a:solidFill>
                            <a:schemeClr val="tx1"/>
                          </a:solidFill>
                        </a:rPr>
                        <a:t>Packaging is not covered under the ESPR but is covered through the Packaging and Packaging Waste Regulation (PPWR). </a:t>
                      </a:r>
                      <a:endParaRPr lang="en-NL" sz="1200" dirty="0">
                        <a:solidFill>
                          <a:schemeClr val="tx1"/>
                        </a:solidFill>
                        <a:highlight>
                          <a:srgbClr val="FFFF00"/>
                        </a:highlight>
                      </a:endParaRPr>
                    </a:p>
                  </a:txBody>
                  <a:tcPr/>
                </a:tc>
                <a:extLst>
                  <a:ext uri="{0D108BD9-81ED-4DB2-BD59-A6C34878D82A}">
                    <a16:rowId xmlns:a16="http://schemas.microsoft.com/office/drawing/2014/main" val="281510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other short-use phase products, and for any product that is required to be cycled per leading regulations (e.g., electronics, apparel), actively cycle at least some (&gt; 0%) of the product’s materials and implement a program to increase the cycling rate or quality of the product for its next use. </a:t>
                      </a:r>
                    </a:p>
                  </a:txBody>
                  <a:tcPr/>
                </a:tc>
                <a:tc>
                  <a:txBody>
                    <a:bodyPr/>
                    <a:lstStyle/>
                    <a:p>
                      <a:r>
                        <a:rPr lang="en-GB" sz="1200" dirty="0">
                          <a:solidFill>
                            <a:schemeClr val="tx1"/>
                          </a:solidFill>
                        </a:rPr>
                        <a:t>Follows the logic of the ESPR with identifying trade-offs. It would be important to check the outcome of the ESPR Delegated Act for textiles end 2025. </a:t>
                      </a:r>
                      <a:endParaRPr lang="en-NL" sz="1200" dirty="0">
                        <a:solidFill>
                          <a:schemeClr val="tx1"/>
                        </a:solidFill>
                        <a:highlight>
                          <a:srgbClr val="FFFF00"/>
                        </a:highlight>
                      </a:endParaRPr>
                    </a:p>
                  </a:txBody>
                  <a:tcPr/>
                </a:tc>
                <a:extLst>
                  <a:ext uri="{0D108BD9-81ED-4DB2-BD59-A6C34878D82A}">
                    <a16:rowId xmlns:a16="http://schemas.microsoft.com/office/drawing/2014/main" val="22056210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Gold</a:t>
                      </a:r>
                      <a:r>
                        <a:rPr lang="en-GB" sz="1200" dirty="0"/>
                        <a:t> - For long-use phase products, actively cycle at least some (&gt; 0%) of the product’s materials or implement a program to increase the cycling rate or quality of the product for its next use.</a:t>
                      </a:r>
                    </a:p>
                  </a:txBody>
                  <a:tcPr/>
                </a:tc>
                <a:tc>
                  <a:txBody>
                    <a:bodyPr/>
                    <a:lstStyle/>
                    <a:p>
                      <a:r>
                        <a:rPr lang="en-GB" sz="1200" dirty="0">
                          <a:solidFill>
                            <a:schemeClr val="tx1"/>
                          </a:solidFill>
                        </a:rPr>
                        <a:t>Follows the logic of the ESPR with identifying trade-offs. The legal framework of the ESPR does not yet specify the nature of the trade-offs: e.g., as in this case durability vs recyclability, but further down the line and per product group the idea would be to further define those trade-offs and how those can be tackled. </a:t>
                      </a:r>
                      <a:endParaRPr lang="en-NL" sz="1200" dirty="0">
                        <a:solidFill>
                          <a:schemeClr val="tx1"/>
                        </a:solidFill>
                        <a:highlight>
                          <a:srgbClr val="FFFF00"/>
                        </a:highlight>
                      </a:endParaRPr>
                    </a:p>
                  </a:txBody>
                  <a:tcPr/>
                </a:tc>
                <a:extLst>
                  <a:ext uri="{0D108BD9-81ED-4DB2-BD59-A6C34878D82A}">
                    <a16:rowId xmlns:a16="http://schemas.microsoft.com/office/drawing/2014/main" val="29823949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Platinum</a:t>
                      </a:r>
                      <a:r>
                        <a:rPr lang="en-GB" sz="1200" dirty="0"/>
                        <a:t> - For long-use phase products, actively cycle the product’s materials and implement a program to increase the cycling rate or quality of the product for its next use.</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Neither aligned nor misaligned with the ESPR. The ESPR would likely not to go into this level of detail.</a:t>
                      </a:r>
                      <a:endParaRPr lang="en-NL" sz="1200" dirty="0">
                        <a:solidFill>
                          <a:schemeClr val="tx1"/>
                        </a:solidFill>
                        <a:highlight>
                          <a:srgbClr val="FFFF00"/>
                        </a:highlight>
                      </a:endParaRPr>
                    </a:p>
                  </a:txBody>
                  <a:tcPr/>
                </a:tc>
                <a:extLst>
                  <a:ext uri="{0D108BD9-81ED-4DB2-BD59-A6C34878D82A}">
                    <a16:rowId xmlns:a16="http://schemas.microsoft.com/office/drawing/2014/main" val="992623210"/>
                  </a:ext>
                </a:extLst>
              </a:tr>
              <a:tr h="370840">
                <a:tc>
                  <a:txBody>
                    <a:bodyPr/>
                    <a:lstStyle/>
                    <a:p>
                      <a:r>
                        <a:rPr lang="en-NL" sz="1200" b="1" dirty="0"/>
                        <a:t>Platinum</a:t>
                      </a:r>
                      <a:r>
                        <a:rPr lang="en-NL" sz="1200" dirty="0"/>
                        <a:t> - </a:t>
                      </a:r>
                      <a:r>
                        <a:rPr lang="en-GB" sz="1200" dirty="0"/>
                        <a:t>Monitor cycling rates and quality over time, and demonstrate an increase in either cumulative cycling rate or quality.</a:t>
                      </a:r>
                      <a:endParaRPr lang="en-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Neither aligned nor misaligned with the ESPR. The ESPR would likely not to go into this level of detail.</a:t>
                      </a:r>
                      <a:endParaRPr lang="en-NL" sz="1200" dirty="0">
                        <a:solidFill>
                          <a:schemeClr val="tx1"/>
                        </a:solidFill>
                        <a:highlight>
                          <a:srgbClr val="FFFF00"/>
                        </a:highlight>
                      </a:endParaRPr>
                    </a:p>
                  </a:txBody>
                  <a:tcPr/>
                </a:tc>
                <a:extLst>
                  <a:ext uri="{0D108BD9-81ED-4DB2-BD59-A6C34878D82A}">
                    <a16:rowId xmlns:a16="http://schemas.microsoft.com/office/drawing/2014/main" val="3519222101"/>
                  </a:ext>
                </a:extLst>
              </a:tr>
              <a:tr h="370840">
                <a:tc>
                  <a:txBody>
                    <a:bodyPr/>
                    <a:lstStyle/>
                    <a:p>
                      <a:r>
                        <a:rPr lang="en-NL" sz="1200" b="1" dirty="0"/>
                        <a:t>Platinum</a:t>
                      </a:r>
                      <a:r>
                        <a:rPr lang="en-NL" sz="1200" dirty="0"/>
                        <a:t> - </a:t>
                      </a:r>
                      <a:r>
                        <a:rPr lang="en-GB" sz="1200" dirty="0"/>
                        <a:t>Actively cycle a minimum percentage of the product’s materials based on the duration of the product’s use phase.</a:t>
                      </a:r>
                      <a:endParaRPr lang="en-NL" sz="1200" dirty="0"/>
                    </a:p>
                  </a:txBody>
                  <a:tcPr/>
                </a:tc>
                <a:tc>
                  <a:txBody>
                    <a:bodyPr/>
                    <a:lstStyle/>
                    <a:p>
                      <a:r>
                        <a:rPr lang="en-GB" sz="1200" dirty="0"/>
                        <a:t>Follows the logic of the ESPR with identifying trade-offs. It would be important to check the outcome of the ESPR Delegated Act for textiles end 2025. </a:t>
                      </a:r>
                    </a:p>
                  </a:txBody>
                  <a:tcPr/>
                </a:tc>
                <a:extLst>
                  <a:ext uri="{0D108BD9-81ED-4DB2-BD59-A6C34878D82A}">
                    <a16:rowId xmlns:a16="http://schemas.microsoft.com/office/drawing/2014/main" val="1546932628"/>
                  </a:ext>
                </a:extLst>
              </a:tr>
            </a:tbl>
          </a:graphicData>
        </a:graphic>
      </p:graphicFrame>
    </p:spTree>
    <p:extLst>
      <p:ext uri="{BB962C8B-B14F-4D97-AF65-F5344CB8AC3E}">
        <p14:creationId xmlns:p14="http://schemas.microsoft.com/office/powerpoint/2010/main" val="114373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7C158D6-561A-57A0-155C-88AE30920A2C}"/>
              </a:ext>
            </a:extLst>
          </p:cNvPr>
          <p:cNvSpPr>
            <a:spLocks noGrp="1"/>
          </p:cNvSpPr>
          <p:nvPr>
            <p:ph type="body" sz="quarter" idx="11"/>
          </p:nvPr>
        </p:nvSpPr>
        <p:spPr>
          <a:xfrm>
            <a:off x="1820453" y="6231359"/>
            <a:ext cx="3651105" cy="626641"/>
          </a:xfrm>
        </p:spPr>
        <p:txBody>
          <a:bodyPr/>
          <a:lstStyle/>
          <a:p>
            <a:endParaRPr lang="en-GB" dirty="0">
              <a:solidFill>
                <a:schemeClr val="tx2"/>
              </a:solidFill>
            </a:endParaRPr>
          </a:p>
        </p:txBody>
      </p:sp>
      <p:sp>
        <p:nvSpPr>
          <p:cNvPr id="5" name="Text Placeholder 3">
            <a:extLst>
              <a:ext uri="{FF2B5EF4-FFF2-40B4-BE49-F238E27FC236}">
                <a16:creationId xmlns:a16="http://schemas.microsoft.com/office/drawing/2014/main" id="{029A512B-56C9-5FE3-70CB-3A2851E11835}"/>
              </a:ext>
            </a:extLst>
          </p:cNvPr>
          <p:cNvSpPr txBox="1">
            <a:spLocks/>
          </p:cNvSpPr>
          <p:nvPr/>
        </p:nvSpPr>
        <p:spPr>
          <a:xfrm>
            <a:off x="968850" y="3429000"/>
            <a:ext cx="1703205" cy="2184238"/>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Circular Std Book" panose="020B0604020101020102" pitchFamily="34" charset="77"/>
                <a:ea typeface="+mn-ea"/>
                <a:cs typeface="Circular Std Book" panose="020B0604020101020102" pitchFamily="34" charset="77"/>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Circular Std Book" panose="020B0604020101020102" pitchFamily="34" charset="77"/>
                <a:ea typeface="+mn-ea"/>
                <a:cs typeface="Circular Std Book" panose="020B0604020101020102" pitchFamily="34" charset="77"/>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Circular Std Book" panose="020B0604020101020102" pitchFamily="34" charset="77"/>
                <a:ea typeface="+mn-ea"/>
                <a:cs typeface="Circular Std Book" panose="020B0604020101020102" pitchFamily="34" charset="77"/>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LinkedIn</a:t>
            </a:r>
          </a:p>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Instagram</a:t>
            </a:r>
          </a:p>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Twitter</a:t>
            </a:r>
            <a:endParaRPr lang="en-US" sz="1800" dirty="0">
              <a:solidFill>
                <a:schemeClr val="bg1"/>
              </a:solidFill>
            </a:endParaRPr>
          </a:p>
          <a:p>
            <a:pPr marL="0" indent="0">
              <a:lnSpc>
                <a:spcPct val="100000"/>
              </a:lnSpc>
              <a:spcBef>
                <a:spcPts val="400"/>
              </a:spcBef>
              <a:spcAft>
                <a:spcPts val="400"/>
              </a:spcAft>
              <a:buNone/>
            </a:pPr>
            <a:r>
              <a:rPr lang="en-US" sz="1800" b="1" dirty="0">
                <a:solidFill>
                  <a:schemeClr val="bg1"/>
                </a:solidFill>
                <a:latin typeface="Circular Std Bold" panose="020B0604020101020102" pitchFamily="34" charset="77"/>
                <a:cs typeface="Circular Std Bold" panose="020B0604020101020102" pitchFamily="34" charset="77"/>
              </a:rPr>
              <a:t>Newsletters</a:t>
            </a:r>
            <a:endParaRPr lang="en-US" sz="1800" dirty="0">
              <a:solidFill>
                <a:schemeClr val="bg1"/>
              </a:solidFill>
            </a:endParaRPr>
          </a:p>
          <a:p>
            <a:pPr>
              <a:lnSpc>
                <a:spcPct val="100000"/>
              </a:lnSpc>
              <a:spcBef>
                <a:spcPts val="400"/>
              </a:spcBef>
              <a:spcAft>
                <a:spcPts val="400"/>
              </a:spcAft>
            </a:pPr>
            <a:endParaRPr lang="en-US" sz="1600" b="1" dirty="0">
              <a:solidFill>
                <a:schemeClr val="accent1"/>
              </a:solidFill>
              <a:latin typeface="Circular Std Bold" panose="020B0604020101020102" pitchFamily="34" charset="77"/>
              <a:cs typeface="Circular Std Bold" panose="020B0604020101020102" pitchFamily="34" charset="77"/>
            </a:endParaRPr>
          </a:p>
        </p:txBody>
      </p:sp>
      <p:sp>
        <p:nvSpPr>
          <p:cNvPr id="9" name="TextBox 8">
            <a:extLst>
              <a:ext uri="{FF2B5EF4-FFF2-40B4-BE49-F238E27FC236}">
                <a16:creationId xmlns:a16="http://schemas.microsoft.com/office/drawing/2014/main" id="{B971C2FB-9269-6757-4806-E199ECF26FE1}"/>
              </a:ext>
            </a:extLst>
          </p:cNvPr>
          <p:cNvSpPr txBox="1"/>
          <p:nvPr/>
        </p:nvSpPr>
        <p:spPr>
          <a:xfrm>
            <a:off x="2672055" y="3429000"/>
            <a:ext cx="6121830" cy="1508105"/>
          </a:xfrm>
          <a:prstGeom prst="rect">
            <a:avLst/>
          </a:prstGeom>
          <a:noFill/>
        </p:spPr>
        <p:txBody>
          <a:bodyPr wrap="square">
            <a:spAutoFit/>
          </a:bodyPr>
          <a:lstStyle/>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a:t>
            </a:r>
            <a:r>
              <a:rPr lang="en-US" sz="1800" dirty="0" err="1">
                <a:solidFill>
                  <a:schemeClr val="bg1"/>
                </a:solidFill>
                <a:latin typeface="Circular Std Book" panose="020B0604020101020102" pitchFamily="34" charset="77"/>
                <a:cs typeface="Circular Std Book" panose="020B0604020101020102" pitchFamily="34" charset="77"/>
              </a:rPr>
              <a:t>CradletoCradleProductsInnovationInstitute</a:t>
            </a:r>
            <a:endParaRPr lang="en-US" sz="1800" dirty="0">
              <a:solidFill>
                <a:schemeClr val="bg1"/>
              </a:solidFill>
              <a:latin typeface="Circular Std Book" panose="020B0604020101020102" pitchFamily="34" charset="77"/>
              <a:cs typeface="Circular Std Book" panose="020B0604020101020102" pitchFamily="34" charset="77"/>
            </a:endParaRPr>
          </a:p>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@c2ccertified</a:t>
            </a:r>
          </a:p>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@c2ccertified</a:t>
            </a:r>
          </a:p>
          <a:p>
            <a:pPr marL="0" indent="0">
              <a:lnSpc>
                <a:spcPct val="100000"/>
              </a:lnSpc>
              <a:spcBef>
                <a:spcPts val="400"/>
              </a:spcBef>
              <a:spcAft>
                <a:spcPts val="400"/>
              </a:spcAft>
              <a:buNone/>
            </a:pPr>
            <a:r>
              <a:rPr lang="en-US" sz="1800" dirty="0">
                <a:solidFill>
                  <a:schemeClr val="bg1"/>
                </a:solidFill>
                <a:latin typeface="Circular Std Book" panose="020B0604020101020102" pitchFamily="34" charset="77"/>
                <a:cs typeface="Circular Std Book" panose="020B0604020101020102" pitchFamily="34" charset="77"/>
              </a:rPr>
              <a:t>c2ccertified.org/subscribe</a:t>
            </a:r>
          </a:p>
        </p:txBody>
      </p:sp>
    </p:spTree>
    <p:extLst>
      <p:ext uri="{BB962C8B-B14F-4D97-AF65-F5344CB8AC3E}">
        <p14:creationId xmlns:p14="http://schemas.microsoft.com/office/powerpoint/2010/main" val="2377486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0571E003-8C15-5FD8-F7F6-524F4B488203}"/>
              </a:ext>
            </a:extLst>
          </p:cNvPr>
          <p:cNvSpPr/>
          <p:nvPr/>
        </p:nvSpPr>
        <p:spPr>
          <a:xfrm>
            <a:off x="187251" y="5330015"/>
            <a:ext cx="11099409" cy="13914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2" name="Title 1">
            <a:extLst>
              <a:ext uri="{FF2B5EF4-FFF2-40B4-BE49-F238E27FC236}">
                <a16:creationId xmlns:a16="http://schemas.microsoft.com/office/drawing/2014/main" id="{D9DB1248-406B-DD7C-EE1A-651DA44C70BB}"/>
              </a:ext>
            </a:extLst>
          </p:cNvPr>
          <p:cNvSpPr>
            <a:spLocks noGrp="1"/>
          </p:cNvSpPr>
          <p:nvPr>
            <p:ph type="title"/>
          </p:nvPr>
        </p:nvSpPr>
        <p:spPr/>
        <p:txBody>
          <a:bodyPr/>
          <a:lstStyle/>
          <a:p>
            <a:r>
              <a:rPr lang="en-NL" dirty="0"/>
              <a:t>The timeline</a:t>
            </a:r>
          </a:p>
        </p:txBody>
      </p:sp>
      <p:sp>
        <p:nvSpPr>
          <p:cNvPr id="3" name="Slide Number Placeholder 2">
            <a:extLst>
              <a:ext uri="{FF2B5EF4-FFF2-40B4-BE49-F238E27FC236}">
                <a16:creationId xmlns:a16="http://schemas.microsoft.com/office/drawing/2014/main" id="{4365A8C4-005D-B639-14CD-CCDB8E14A2FD}"/>
              </a:ext>
            </a:extLst>
          </p:cNvPr>
          <p:cNvSpPr>
            <a:spLocks noGrp="1"/>
          </p:cNvSpPr>
          <p:nvPr>
            <p:ph type="sldNum" idx="12"/>
          </p:nvPr>
        </p:nvSpPr>
        <p:spPr>
          <a:xfrm>
            <a:off x="11700435" y="6356349"/>
            <a:ext cx="389573" cy="3651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1pPr>
            <a:lvl2pPr marL="0" marR="0" lvl="1"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2pPr>
            <a:lvl3pPr marL="0" marR="0" lvl="2"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3pPr>
            <a:lvl4pPr marL="0" marR="0" lvl="3"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4pPr>
            <a:lvl5pPr marL="0" marR="0" lvl="4"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5pPr>
            <a:lvl6pPr marL="0" marR="0" lvl="5"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6pPr>
            <a:lvl7pPr marL="0" marR="0" lvl="6"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7pPr>
            <a:lvl8pPr marL="0" marR="0" lvl="7"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8pPr>
            <a:lvl9pPr marL="0" marR="0" lvl="8" indent="0" algn="ctr" rtl="0">
              <a:lnSpc>
                <a:spcPct val="100000"/>
              </a:lnSpc>
              <a:spcBef>
                <a:spcPts val="0"/>
              </a:spcBef>
              <a:spcAft>
                <a:spcPts val="0"/>
              </a:spcAft>
              <a:buClr>
                <a:srgbClr val="000000"/>
              </a:buClr>
              <a:buFont typeface="Arial"/>
              <a:buNone/>
              <a:defRPr sz="11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smtClean="0"/>
              <a:pPr marL="0" lvl="0" indent="0" algn="ctr" rtl="0">
                <a:spcBef>
                  <a:spcPts val="0"/>
                </a:spcBef>
                <a:spcAft>
                  <a:spcPts val="0"/>
                </a:spcAft>
                <a:buNone/>
              </a:pPr>
              <a:t>3</a:t>
            </a:fld>
            <a:endParaRPr lang="en-US"/>
          </a:p>
        </p:txBody>
      </p:sp>
      <p:cxnSp>
        <p:nvCxnSpPr>
          <p:cNvPr id="5" name="Straight Arrow Connector 4">
            <a:extLst>
              <a:ext uri="{FF2B5EF4-FFF2-40B4-BE49-F238E27FC236}">
                <a16:creationId xmlns:a16="http://schemas.microsoft.com/office/drawing/2014/main" id="{A41A239F-545A-197D-8103-40851641E199}"/>
              </a:ext>
            </a:extLst>
          </p:cNvPr>
          <p:cNvCxnSpPr>
            <a:cxnSpLocks/>
          </p:cNvCxnSpPr>
          <p:nvPr/>
        </p:nvCxnSpPr>
        <p:spPr>
          <a:xfrm>
            <a:off x="778074" y="4159389"/>
            <a:ext cx="1105702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7927ACB5-C8EB-C9B8-1B1B-07CD88704A94}"/>
              </a:ext>
            </a:extLst>
          </p:cNvPr>
          <p:cNvSpPr/>
          <p:nvPr/>
        </p:nvSpPr>
        <p:spPr>
          <a:xfrm>
            <a:off x="7341151" y="4060830"/>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8" name="TextBox 7">
            <a:extLst>
              <a:ext uri="{FF2B5EF4-FFF2-40B4-BE49-F238E27FC236}">
                <a16:creationId xmlns:a16="http://schemas.microsoft.com/office/drawing/2014/main" id="{B0F3FE2D-E1D9-6627-0F2B-DD77514EE7ED}"/>
              </a:ext>
            </a:extLst>
          </p:cNvPr>
          <p:cNvSpPr txBox="1"/>
          <p:nvPr/>
        </p:nvSpPr>
        <p:spPr>
          <a:xfrm>
            <a:off x="3337125" y="2679968"/>
            <a:ext cx="2713508" cy="1415772"/>
          </a:xfrm>
          <a:prstGeom prst="rect">
            <a:avLst/>
          </a:prstGeom>
          <a:noFill/>
        </p:spPr>
        <p:txBody>
          <a:bodyPr wrap="square" rtlCol="0">
            <a:spAutoFit/>
          </a:bodyPr>
          <a:lstStyle/>
          <a:p>
            <a:r>
              <a:rPr lang="en-NL" sz="1400" b="1" dirty="0">
                <a:solidFill>
                  <a:schemeClr val="accent1"/>
                </a:solidFill>
                <a:latin typeface="Circular Std Book" panose="020B0604020101020102" pitchFamily="34" charset="77"/>
                <a:cs typeface="Circular Std Book" panose="020B0604020101020102" pitchFamily="34" charset="77"/>
              </a:rPr>
              <a:t>First ESPR working Plan </a:t>
            </a:r>
            <a:r>
              <a:rPr lang="en-NL" sz="1400" dirty="0">
                <a:solidFill>
                  <a:schemeClr val="accent1"/>
                </a:solidFill>
                <a:latin typeface="Circular Std Book" panose="020B0604020101020102" pitchFamily="34" charset="77"/>
                <a:cs typeface="Circular Std Book" panose="020B0604020101020102" pitchFamily="34" charset="77"/>
              </a:rPr>
              <a:t>expected to be adopted by the European Commission to cover a minimum of 3 years.</a:t>
            </a:r>
          </a:p>
          <a:p>
            <a:endParaRPr lang="en-NL" sz="1400" dirty="0">
              <a:solidFill>
                <a:schemeClr val="accent1"/>
              </a:solidFill>
              <a:latin typeface="Circular Std Book" panose="020B0604020101020102" pitchFamily="34" charset="77"/>
              <a:cs typeface="Circular Std Book" panose="020B0604020101020102" pitchFamily="34" charset="77"/>
            </a:endParaRPr>
          </a:p>
          <a:p>
            <a:pPr algn="ctr"/>
            <a:endParaRPr lang="en-NL" sz="1600" dirty="0">
              <a:solidFill>
                <a:schemeClr val="accent1"/>
              </a:solidFill>
              <a:latin typeface="Circular Std Book" panose="020B0604020101020102" pitchFamily="34" charset="77"/>
              <a:cs typeface="Circular Std Book" panose="020B0604020101020102" pitchFamily="34" charset="77"/>
            </a:endParaRPr>
          </a:p>
        </p:txBody>
      </p:sp>
      <p:sp>
        <p:nvSpPr>
          <p:cNvPr id="10" name="Oval 9">
            <a:extLst>
              <a:ext uri="{FF2B5EF4-FFF2-40B4-BE49-F238E27FC236}">
                <a16:creationId xmlns:a16="http://schemas.microsoft.com/office/drawing/2014/main" id="{022D257C-0247-BB25-5D06-A1143572FA4E}"/>
              </a:ext>
            </a:extLst>
          </p:cNvPr>
          <p:cNvSpPr/>
          <p:nvPr/>
        </p:nvSpPr>
        <p:spPr>
          <a:xfrm>
            <a:off x="4461081" y="4072640"/>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4" name="Oval 3">
            <a:extLst>
              <a:ext uri="{FF2B5EF4-FFF2-40B4-BE49-F238E27FC236}">
                <a16:creationId xmlns:a16="http://schemas.microsoft.com/office/drawing/2014/main" id="{F42E99DD-0D28-60A8-0EED-57A4109EB34B}"/>
              </a:ext>
            </a:extLst>
          </p:cNvPr>
          <p:cNvSpPr/>
          <p:nvPr/>
        </p:nvSpPr>
        <p:spPr>
          <a:xfrm>
            <a:off x="1737645" y="4069752"/>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TextBox 5">
            <a:extLst>
              <a:ext uri="{FF2B5EF4-FFF2-40B4-BE49-F238E27FC236}">
                <a16:creationId xmlns:a16="http://schemas.microsoft.com/office/drawing/2014/main" id="{57272C37-238E-3927-B549-BBA0CD885908}"/>
              </a:ext>
            </a:extLst>
          </p:cNvPr>
          <p:cNvSpPr txBox="1"/>
          <p:nvPr/>
        </p:nvSpPr>
        <p:spPr>
          <a:xfrm>
            <a:off x="538389" y="3153089"/>
            <a:ext cx="2557848" cy="400110"/>
          </a:xfrm>
          <a:prstGeom prst="rect">
            <a:avLst/>
          </a:prstGeom>
          <a:noFill/>
        </p:spPr>
        <p:txBody>
          <a:bodyPr wrap="square" rtlCol="0">
            <a:spAutoFit/>
          </a:bodyPr>
          <a:lstStyle/>
          <a:p>
            <a:pPr algn="ctr"/>
            <a:r>
              <a:rPr lang="en-NL" sz="2000" dirty="0">
                <a:solidFill>
                  <a:schemeClr val="tx2"/>
                </a:solidFill>
                <a:latin typeface="Circular Std Book" panose="020B0604020101020102" pitchFamily="34" charset="77"/>
                <a:cs typeface="Circular Std Book" panose="020B0604020101020102" pitchFamily="34" charset="77"/>
              </a:rPr>
              <a:t>July 2024 </a:t>
            </a:r>
          </a:p>
        </p:txBody>
      </p:sp>
      <p:sp>
        <p:nvSpPr>
          <p:cNvPr id="14" name="TextBox 13">
            <a:extLst>
              <a:ext uri="{FF2B5EF4-FFF2-40B4-BE49-F238E27FC236}">
                <a16:creationId xmlns:a16="http://schemas.microsoft.com/office/drawing/2014/main" id="{9EE255D1-9AB5-315C-C06D-2863B9408EC6}"/>
              </a:ext>
            </a:extLst>
          </p:cNvPr>
          <p:cNvSpPr txBox="1"/>
          <p:nvPr/>
        </p:nvSpPr>
        <p:spPr>
          <a:xfrm>
            <a:off x="1105551" y="4517745"/>
            <a:ext cx="2137877" cy="954107"/>
          </a:xfrm>
          <a:prstGeom prst="rect">
            <a:avLst/>
          </a:prstGeom>
          <a:noFill/>
        </p:spPr>
        <p:txBody>
          <a:bodyPr wrap="square" rtlCol="0">
            <a:spAutoFit/>
          </a:bodyPr>
          <a:lstStyle/>
          <a:p>
            <a:r>
              <a:rPr lang="en-NL" sz="1400" dirty="0">
                <a:solidFill>
                  <a:schemeClr val="accent1"/>
                </a:solidFill>
                <a:latin typeface="Circular Std Book" panose="020B0604020101020102" pitchFamily="34" charset="77"/>
                <a:cs typeface="Circular Std Book" panose="020B0604020101020102" pitchFamily="34" charset="77"/>
              </a:rPr>
              <a:t>The new Ecodesign for Sustainable Products Regulation (ESPR) is  adopted.</a:t>
            </a:r>
          </a:p>
        </p:txBody>
      </p:sp>
      <p:sp>
        <p:nvSpPr>
          <p:cNvPr id="18" name="TextBox 17">
            <a:extLst>
              <a:ext uri="{FF2B5EF4-FFF2-40B4-BE49-F238E27FC236}">
                <a16:creationId xmlns:a16="http://schemas.microsoft.com/office/drawing/2014/main" id="{517F15D1-90D0-6177-4138-9831DED68A2E}"/>
              </a:ext>
            </a:extLst>
          </p:cNvPr>
          <p:cNvSpPr txBox="1"/>
          <p:nvPr/>
        </p:nvSpPr>
        <p:spPr>
          <a:xfrm>
            <a:off x="3243428" y="4550673"/>
            <a:ext cx="2557848" cy="400110"/>
          </a:xfrm>
          <a:prstGeom prst="rect">
            <a:avLst/>
          </a:prstGeom>
          <a:noFill/>
        </p:spPr>
        <p:txBody>
          <a:bodyPr wrap="square" rtlCol="0">
            <a:spAutoFit/>
          </a:bodyPr>
          <a:lstStyle/>
          <a:p>
            <a:pPr algn="ctr"/>
            <a:r>
              <a:rPr lang="en-NL" sz="2000" dirty="0">
                <a:solidFill>
                  <a:schemeClr val="tx2"/>
                </a:solidFill>
                <a:latin typeface="Circular Std Book" panose="020B0604020101020102" pitchFamily="34" charset="77"/>
                <a:cs typeface="Circular Std Book" panose="020B0604020101020102" pitchFamily="34" charset="77"/>
              </a:rPr>
              <a:t>Q1 2025</a:t>
            </a:r>
          </a:p>
        </p:txBody>
      </p:sp>
      <p:sp>
        <p:nvSpPr>
          <p:cNvPr id="22" name="Oval 21">
            <a:extLst>
              <a:ext uri="{FF2B5EF4-FFF2-40B4-BE49-F238E27FC236}">
                <a16:creationId xmlns:a16="http://schemas.microsoft.com/office/drawing/2014/main" id="{DF200C62-CF80-7197-1A7B-E525ABA55618}"/>
              </a:ext>
            </a:extLst>
          </p:cNvPr>
          <p:cNvSpPr/>
          <p:nvPr/>
        </p:nvSpPr>
        <p:spPr>
          <a:xfrm>
            <a:off x="10456961" y="4055172"/>
            <a:ext cx="159336" cy="174521"/>
          </a:xfrm>
          <a:prstGeom prst="ellipse">
            <a:avLst/>
          </a:prstGeom>
          <a:no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0" name="TextBox 19">
            <a:extLst>
              <a:ext uri="{FF2B5EF4-FFF2-40B4-BE49-F238E27FC236}">
                <a16:creationId xmlns:a16="http://schemas.microsoft.com/office/drawing/2014/main" id="{9697BD65-52EA-B84F-01F6-85EDB6E60B87}"/>
              </a:ext>
            </a:extLst>
          </p:cNvPr>
          <p:cNvSpPr txBox="1"/>
          <p:nvPr/>
        </p:nvSpPr>
        <p:spPr>
          <a:xfrm>
            <a:off x="6141895" y="3153089"/>
            <a:ext cx="2557848" cy="400110"/>
          </a:xfrm>
          <a:prstGeom prst="rect">
            <a:avLst/>
          </a:prstGeom>
          <a:noFill/>
        </p:spPr>
        <p:txBody>
          <a:bodyPr wrap="square" rtlCol="0">
            <a:spAutoFit/>
          </a:bodyPr>
          <a:lstStyle/>
          <a:p>
            <a:pPr algn="ctr"/>
            <a:r>
              <a:rPr lang="en-US" sz="2000" dirty="0">
                <a:solidFill>
                  <a:schemeClr val="tx2"/>
                </a:solidFill>
                <a:latin typeface="Circular Std Book" panose="020B0604020101020102" pitchFamily="34" charset="77"/>
                <a:cs typeface="Circular Std Book" panose="020B0604020101020102" pitchFamily="34" charset="77"/>
              </a:rPr>
              <a:t>Q1 2026</a:t>
            </a:r>
            <a:endParaRPr lang="en-NL" sz="2000" dirty="0">
              <a:solidFill>
                <a:schemeClr val="tx2"/>
              </a:solidFill>
              <a:latin typeface="Circular Std Book" panose="020B0604020101020102" pitchFamily="34" charset="77"/>
              <a:cs typeface="Circular Std Book" panose="020B0604020101020102" pitchFamily="34" charset="77"/>
            </a:endParaRPr>
          </a:p>
        </p:txBody>
      </p:sp>
      <p:sp>
        <p:nvSpPr>
          <p:cNvPr id="21" name="TextBox 20">
            <a:extLst>
              <a:ext uri="{FF2B5EF4-FFF2-40B4-BE49-F238E27FC236}">
                <a16:creationId xmlns:a16="http://schemas.microsoft.com/office/drawing/2014/main" id="{715365D3-D336-DCC5-48F4-6E43BBE581F5}"/>
              </a:ext>
            </a:extLst>
          </p:cNvPr>
          <p:cNvSpPr txBox="1"/>
          <p:nvPr/>
        </p:nvSpPr>
        <p:spPr>
          <a:xfrm>
            <a:off x="9277247" y="4516242"/>
            <a:ext cx="2557848" cy="400110"/>
          </a:xfrm>
          <a:prstGeom prst="rect">
            <a:avLst/>
          </a:prstGeom>
          <a:noFill/>
        </p:spPr>
        <p:txBody>
          <a:bodyPr wrap="square" rtlCol="0">
            <a:spAutoFit/>
          </a:bodyPr>
          <a:lstStyle/>
          <a:p>
            <a:pPr algn="ctr"/>
            <a:r>
              <a:rPr lang="en-GB" sz="2000" dirty="0">
                <a:solidFill>
                  <a:schemeClr val="tx2"/>
                </a:solidFill>
                <a:latin typeface="Circular Std Book" panose="020B0604020101020102" pitchFamily="34" charset="77"/>
                <a:cs typeface="Circular Std Book" panose="020B0604020101020102" pitchFamily="34" charset="77"/>
              </a:rPr>
              <a:t>F</a:t>
            </a:r>
            <a:r>
              <a:rPr lang="en-NL" sz="2000" dirty="0">
                <a:solidFill>
                  <a:schemeClr val="tx2"/>
                </a:solidFill>
                <a:latin typeface="Circular Std Book" panose="020B0604020101020102" pitchFamily="34" charset="77"/>
                <a:cs typeface="Circular Std Book" panose="020B0604020101020102" pitchFamily="34" charset="77"/>
              </a:rPr>
              <a:t>rom Q1 2028</a:t>
            </a:r>
          </a:p>
        </p:txBody>
      </p:sp>
      <p:sp>
        <p:nvSpPr>
          <p:cNvPr id="24" name="TextBox 23">
            <a:extLst>
              <a:ext uri="{FF2B5EF4-FFF2-40B4-BE49-F238E27FC236}">
                <a16:creationId xmlns:a16="http://schemas.microsoft.com/office/drawing/2014/main" id="{5EB181EE-79D0-4959-38C2-A895FE78CA76}"/>
              </a:ext>
            </a:extLst>
          </p:cNvPr>
          <p:cNvSpPr txBox="1"/>
          <p:nvPr/>
        </p:nvSpPr>
        <p:spPr>
          <a:xfrm>
            <a:off x="6456620" y="4514594"/>
            <a:ext cx="2713508" cy="769441"/>
          </a:xfrm>
          <a:prstGeom prst="rect">
            <a:avLst/>
          </a:prstGeom>
          <a:noFill/>
        </p:spPr>
        <p:txBody>
          <a:bodyPr wrap="square" rtlCol="0">
            <a:spAutoFit/>
          </a:bodyPr>
          <a:lstStyle/>
          <a:p>
            <a:endParaRPr lang="en-NL" sz="1400" dirty="0">
              <a:solidFill>
                <a:schemeClr val="accent1"/>
              </a:solidFill>
              <a:latin typeface="Circular Std Book" panose="020B0604020101020102" pitchFamily="34" charset="77"/>
              <a:cs typeface="Circular Std Book" panose="020B0604020101020102" pitchFamily="34" charset="77"/>
            </a:endParaRPr>
          </a:p>
          <a:p>
            <a:endParaRPr lang="en-NL" sz="1400" dirty="0">
              <a:solidFill>
                <a:schemeClr val="accent1"/>
              </a:solidFill>
              <a:latin typeface="Circular Std Book" panose="020B0604020101020102" pitchFamily="34" charset="77"/>
              <a:cs typeface="Circular Std Book" panose="020B0604020101020102" pitchFamily="34" charset="77"/>
            </a:endParaRPr>
          </a:p>
          <a:p>
            <a:pPr algn="ctr"/>
            <a:endParaRPr lang="en-NL" sz="1600" dirty="0">
              <a:solidFill>
                <a:schemeClr val="accent1"/>
              </a:solidFill>
              <a:latin typeface="Circular Std Book" panose="020B0604020101020102" pitchFamily="34" charset="77"/>
              <a:cs typeface="Circular Std Book" panose="020B0604020101020102" pitchFamily="34" charset="77"/>
            </a:endParaRPr>
          </a:p>
        </p:txBody>
      </p:sp>
      <p:sp>
        <p:nvSpPr>
          <p:cNvPr id="27" name="TextBox 26">
            <a:extLst>
              <a:ext uri="{FF2B5EF4-FFF2-40B4-BE49-F238E27FC236}">
                <a16:creationId xmlns:a16="http://schemas.microsoft.com/office/drawing/2014/main" id="{106C7179-8872-588C-B738-882EE3B7C4A4}"/>
              </a:ext>
            </a:extLst>
          </p:cNvPr>
          <p:cNvSpPr txBox="1"/>
          <p:nvPr/>
        </p:nvSpPr>
        <p:spPr>
          <a:xfrm>
            <a:off x="9528995" y="3055182"/>
            <a:ext cx="2713508" cy="1200329"/>
          </a:xfrm>
          <a:prstGeom prst="rect">
            <a:avLst/>
          </a:prstGeom>
          <a:noFill/>
        </p:spPr>
        <p:txBody>
          <a:bodyPr wrap="square" rtlCol="0">
            <a:spAutoFit/>
          </a:bodyPr>
          <a:lstStyle/>
          <a:p>
            <a:r>
              <a:rPr lang="en-NL" sz="1400" b="1" dirty="0">
                <a:solidFill>
                  <a:schemeClr val="accent1"/>
                </a:solidFill>
                <a:latin typeface="Circular Std Book" panose="020B0604020101020102" pitchFamily="34" charset="77"/>
                <a:cs typeface="Circular Std Book" panose="020B0604020101020102" pitchFamily="34" charset="77"/>
              </a:rPr>
              <a:t>Textile Digital Product Passport </a:t>
            </a:r>
            <a:r>
              <a:rPr lang="en-NL" sz="1400" dirty="0">
                <a:solidFill>
                  <a:schemeClr val="accent1"/>
                </a:solidFill>
                <a:latin typeface="Circular Std Book" panose="020B0604020101020102" pitchFamily="34" charset="77"/>
                <a:cs typeface="Circular Std Book" panose="020B0604020101020102" pitchFamily="34" charset="77"/>
              </a:rPr>
              <a:t>expected to be adopted.</a:t>
            </a:r>
          </a:p>
          <a:p>
            <a:endParaRPr lang="en-NL" sz="1400" dirty="0">
              <a:solidFill>
                <a:schemeClr val="accent1"/>
              </a:solidFill>
              <a:latin typeface="Circular Std Book" panose="020B0604020101020102" pitchFamily="34" charset="77"/>
              <a:cs typeface="Circular Std Book" panose="020B0604020101020102" pitchFamily="34" charset="77"/>
            </a:endParaRPr>
          </a:p>
          <a:p>
            <a:pPr algn="ctr"/>
            <a:endParaRPr lang="en-NL" sz="1600" dirty="0">
              <a:solidFill>
                <a:schemeClr val="accent1"/>
              </a:solidFill>
              <a:latin typeface="Circular Std Book" panose="020B0604020101020102" pitchFamily="34" charset="77"/>
              <a:cs typeface="Circular Std Book" panose="020B0604020101020102" pitchFamily="34" charset="77"/>
            </a:endParaRPr>
          </a:p>
        </p:txBody>
      </p:sp>
      <p:sp>
        <p:nvSpPr>
          <p:cNvPr id="9" name="TextBox 8">
            <a:extLst>
              <a:ext uri="{FF2B5EF4-FFF2-40B4-BE49-F238E27FC236}">
                <a16:creationId xmlns:a16="http://schemas.microsoft.com/office/drawing/2014/main" id="{7F2C00DE-2A88-D305-7E8B-B92EBF70B565}"/>
              </a:ext>
            </a:extLst>
          </p:cNvPr>
          <p:cNvSpPr txBox="1"/>
          <p:nvPr/>
        </p:nvSpPr>
        <p:spPr>
          <a:xfrm>
            <a:off x="6235066" y="4520434"/>
            <a:ext cx="2713508" cy="954107"/>
          </a:xfrm>
          <a:prstGeom prst="rect">
            <a:avLst/>
          </a:prstGeom>
          <a:noFill/>
        </p:spPr>
        <p:txBody>
          <a:bodyPr wrap="square" rtlCol="0">
            <a:spAutoFit/>
          </a:bodyPr>
          <a:lstStyle/>
          <a:p>
            <a:r>
              <a:rPr lang="en-NL" sz="1400" dirty="0">
                <a:solidFill>
                  <a:schemeClr val="accent1"/>
                </a:solidFill>
                <a:latin typeface="Circular Std Book" panose="020B0604020101020102" pitchFamily="34" charset="77"/>
                <a:cs typeface="Circular Std Book" panose="020B0604020101020102" pitchFamily="34" charset="77"/>
              </a:rPr>
              <a:t>First ESPR delegated act expected to be adopted for </a:t>
            </a:r>
            <a:r>
              <a:rPr lang="en-NL" sz="1400" b="1" dirty="0">
                <a:solidFill>
                  <a:schemeClr val="accent1"/>
                </a:solidFill>
                <a:latin typeface="Circular Std Book" panose="020B0604020101020102" pitchFamily="34" charset="77"/>
                <a:cs typeface="Circular Std Book" panose="020B0604020101020102" pitchFamily="34" charset="77"/>
              </a:rPr>
              <a:t>textiles and steel </a:t>
            </a:r>
            <a:r>
              <a:rPr lang="en-NL" sz="1400" dirty="0">
                <a:solidFill>
                  <a:schemeClr val="accent1"/>
                </a:solidFill>
                <a:latin typeface="Circular Std Book" panose="020B0604020101020102" pitchFamily="34" charset="77"/>
                <a:cs typeface="Circular Std Book" panose="020B0604020101020102" pitchFamily="34" charset="77"/>
              </a:rPr>
              <a:t>to estasblish market-entr</a:t>
            </a:r>
            <a:r>
              <a:rPr lang="en-GB" sz="1400" dirty="0">
                <a:solidFill>
                  <a:schemeClr val="accent1"/>
                </a:solidFill>
                <a:latin typeface="Circular Std Book" panose="020B0604020101020102" pitchFamily="34" charset="77"/>
                <a:cs typeface="Circular Std Book" panose="020B0604020101020102" pitchFamily="34" charset="77"/>
              </a:rPr>
              <a:t>y requirements.</a:t>
            </a:r>
            <a:endParaRPr lang="en-NL" sz="1600" dirty="0">
              <a:solidFill>
                <a:schemeClr val="accent1"/>
              </a:solidFill>
              <a:latin typeface="Circular Std Book" panose="020B0604020101020102" pitchFamily="34" charset="77"/>
              <a:cs typeface="Circular Std Book" panose="020B0604020101020102" pitchFamily="34" charset="77"/>
            </a:endParaRPr>
          </a:p>
        </p:txBody>
      </p:sp>
    </p:spTree>
    <p:extLst>
      <p:ext uri="{BB962C8B-B14F-4D97-AF65-F5344CB8AC3E}">
        <p14:creationId xmlns:p14="http://schemas.microsoft.com/office/powerpoint/2010/main" val="3541707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6525DB-B8D5-7572-78A6-52D326633925}"/>
              </a:ext>
            </a:extLst>
          </p:cNvPr>
          <p:cNvSpPr>
            <a:spLocks noGrp="1"/>
          </p:cNvSpPr>
          <p:nvPr>
            <p:ph type="sldNum" sz="quarter" idx="12"/>
          </p:nvPr>
        </p:nvSpPr>
        <p:spPr/>
        <p:txBody>
          <a:bodyPr/>
          <a:lstStyle/>
          <a:p>
            <a:fld id="{A6B50053-EC5D-F648-9B13-092A20055004}" type="slidenum">
              <a:rPr lang="en-US" smtClean="0"/>
              <a:pPr/>
              <a:t>4</a:t>
            </a:fld>
            <a:endParaRPr lang="en-US" dirty="0"/>
          </a:p>
        </p:txBody>
      </p:sp>
      <p:sp>
        <p:nvSpPr>
          <p:cNvPr id="3" name="Title 2">
            <a:extLst>
              <a:ext uri="{FF2B5EF4-FFF2-40B4-BE49-F238E27FC236}">
                <a16:creationId xmlns:a16="http://schemas.microsoft.com/office/drawing/2014/main" id="{AB73226C-A5CB-BA23-18F4-1B1E0482F440}"/>
              </a:ext>
            </a:extLst>
          </p:cNvPr>
          <p:cNvSpPr>
            <a:spLocks noGrp="1"/>
          </p:cNvSpPr>
          <p:nvPr>
            <p:ph type="title"/>
          </p:nvPr>
        </p:nvSpPr>
        <p:spPr/>
        <p:txBody>
          <a:bodyPr/>
          <a:lstStyle/>
          <a:p>
            <a:r>
              <a:rPr lang="en-NL" dirty="0"/>
              <a:t>Prioritized products listed in ESPR first Working Plan</a:t>
            </a:r>
          </a:p>
        </p:txBody>
      </p:sp>
      <p:sp>
        <p:nvSpPr>
          <p:cNvPr id="8" name="Text Placeholder 3">
            <a:extLst>
              <a:ext uri="{FF2B5EF4-FFF2-40B4-BE49-F238E27FC236}">
                <a16:creationId xmlns:a16="http://schemas.microsoft.com/office/drawing/2014/main" id="{BFA296D3-14BF-A5C8-7897-D796B3F6016D}"/>
              </a:ext>
            </a:extLst>
          </p:cNvPr>
          <p:cNvSpPr txBox="1">
            <a:spLocks/>
          </p:cNvSpPr>
          <p:nvPr/>
        </p:nvSpPr>
        <p:spPr>
          <a:xfrm>
            <a:off x="838200" y="2432074"/>
            <a:ext cx="3266875" cy="529770"/>
          </a:xfrm>
          <a:prstGeom prst="rect">
            <a:avLst/>
          </a:prstGeom>
          <a:solidFill>
            <a:schemeClr val="tx2"/>
          </a:solidFill>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a:solidFill>
                  <a:schemeClr val="bg1"/>
                </a:solidFill>
              </a:rPr>
              <a:t>Intermediate products</a:t>
            </a:r>
            <a:endParaRPr lang="en-GB" sz="1800" dirty="0">
              <a:solidFill>
                <a:schemeClr val="bg1"/>
              </a:solidFill>
            </a:endParaRPr>
          </a:p>
          <a:p>
            <a:endParaRPr lang="en-GB" sz="1800" dirty="0">
              <a:solidFill>
                <a:schemeClr val="accent1"/>
              </a:solidFill>
            </a:endParaRPr>
          </a:p>
        </p:txBody>
      </p:sp>
      <p:sp>
        <p:nvSpPr>
          <p:cNvPr id="9" name="Text Placeholder 3">
            <a:extLst>
              <a:ext uri="{FF2B5EF4-FFF2-40B4-BE49-F238E27FC236}">
                <a16:creationId xmlns:a16="http://schemas.microsoft.com/office/drawing/2014/main" id="{F0C48423-EBFB-F29A-0A22-D740D6B818ED}"/>
              </a:ext>
            </a:extLst>
          </p:cNvPr>
          <p:cNvSpPr txBox="1">
            <a:spLocks/>
          </p:cNvSpPr>
          <p:nvPr/>
        </p:nvSpPr>
        <p:spPr>
          <a:xfrm>
            <a:off x="5034064" y="2440611"/>
            <a:ext cx="6099242" cy="529770"/>
          </a:xfrm>
          <a:prstGeom prst="rect">
            <a:avLst/>
          </a:prstGeom>
          <a:solidFill>
            <a:schemeClr val="tx2"/>
          </a:solidFill>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a:solidFill>
                  <a:schemeClr val="bg1"/>
                </a:solidFill>
              </a:rPr>
              <a:t>Final products</a:t>
            </a:r>
            <a:endParaRPr lang="en-GB" sz="1800" dirty="0">
              <a:solidFill>
                <a:schemeClr val="bg1"/>
              </a:solidFill>
            </a:endParaRPr>
          </a:p>
          <a:p>
            <a:endParaRPr lang="en-GB" sz="1800" dirty="0">
              <a:solidFill>
                <a:schemeClr val="accent1"/>
              </a:solidFill>
            </a:endParaRPr>
          </a:p>
        </p:txBody>
      </p:sp>
      <p:sp>
        <p:nvSpPr>
          <p:cNvPr id="10" name="TextBox 9">
            <a:extLst>
              <a:ext uri="{FF2B5EF4-FFF2-40B4-BE49-F238E27FC236}">
                <a16:creationId xmlns:a16="http://schemas.microsoft.com/office/drawing/2014/main" id="{DF339BD4-BB2D-40D3-6BE1-E72189BEAA3B}"/>
              </a:ext>
            </a:extLst>
          </p:cNvPr>
          <p:cNvSpPr txBox="1"/>
          <p:nvPr/>
        </p:nvSpPr>
        <p:spPr>
          <a:xfrm>
            <a:off x="849463" y="3046247"/>
            <a:ext cx="5246537" cy="2296206"/>
          </a:xfrm>
          <a:prstGeom prst="rect">
            <a:avLst/>
          </a:prstGeom>
          <a:noFill/>
        </p:spPr>
        <p:txBody>
          <a:bodyPr wrap="square" rtlCol="0">
            <a:spAutoFit/>
          </a:bodyPr>
          <a:lstStyle/>
          <a:p>
            <a:pPr marL="285750" indent="-285750">
              <a:lnSpc>
                <a:spcPct val="115000"/>
              </a:lnSpc>
              <a:spcAft>
                <a:spcPts val="800"/>
              </a:spcAft>
              <a:buClr>
                <a:schemeClr val="tx2"/>
              </a:buClr>
              <a:buFont typeface="Arial" panose="020B0604020202020204" pitchFamily="34" charset="0"/>
              <a:buChar char="•"/>
            </a:pPr>
            <a:r>
              <a:rPr lang="en-GB" b="1"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Iron &amp; Steel</a:t>
            </a:r>
          </a:p>
          <a:p>
            <a:pPr marL="285750" indent="-285750">
              <a:lnSpc>
                <a:spcPct val="115000"/>
              </a:lnSpc>
              <a:spcAft>
                <a:spcPts val="800"/>
              </a:spcAft>
              <a:buClr>
                <a:schemeClr val="tx2"/>
              </a:buClr>
              <a:buFont typeface="Arial" panose="020B0604020202020204" pitchFamily="34" charset="0"/>
              <a:buChar char="•"/>
            </a:pPr>
            <a:r>
              <a:rPr lang="en-GB" b="1"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Chemicals</a:t>
            </a:r>
          </a:p>
          <a:p>
            <a:pPr marL="285750" indent="-285750">
              <a:lnSpc>
                <a:spcPct val="115000"/>
              </a:lnSpc>
              <a:spcAft>
                <a:spcPts val="800"/>
              </a:spcAft>
              <a:buClr>
                <a:schemeClr val="tx2"/>
              </a:buClr>
              <a:buFont typeface="Arial" panose="020B0604020202020204" pitchFamily="34" charset="0"/>
              <a:buChar char="•"/>
            </a:pPr>
            <a:r>
              <a:rPr lang="en-GB" b="1"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A</a:t>
            </a:r>
            <a:r>
              <a:rPr lang="en-GB" b="1"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luminium </a:t>
            </a:r>
          </a:p>
          <a:p>
            <a:pPr algn="l">
              <a:lnSpc>
                <a:spcPts val="8800"/>
              </a:lnSpc>
            </a:pPr>
            <a:endParaRPr lang="en-NL" sz="3200" b="1" dirty="0">
              <a:solidFill>
                <a:schemeClr val="accent1"/>
              </a:solidFill>
              <a:latin typeface="Circular Std Black" panose="020B0604020101020102" pitchFamily="34" charset="77"/>
              <a:cs typeface="Circular Std Black" panose="020B0604020101020102" pitchFamily="34" charset="77"/>
            </a:endParaRPr>
          </a:p>
        </p:txBody>
      </p:sp>
      <p:sp>
        <p:nvSpPr>
          <p:cNvPr id="12" name="TextBox 11">
            <a:extLst>
              <a:ext uri="{FF2B5EF4-FFF2-40B4-BE49-F238E27FC236}">
                <a16:creationId xmlns:a16="http://schemas.microsoft.com/office/drawing/2014/main" id="{339C7436-05BD-F073-A654-A522AB8D9176}"/>
              </a:ext>
            </a:extLst>
          </p:cNvPr>
          <p:cNvSpPr txBox="1"/>
          <p:nvPr/>
        </p:nvSpPr>
        <p:spPr>
          <a:xfrm>
            <a:off x="5034064" y="3046247"/>
            <a:ext cx="6099242" cy="3650679"/>
          </a:xfrm>
          <a:prstGeom prst="rect">
            <a:avLst/>
          </a:prstGeom>
          <a:noFill/>
        </p:spPr>
        <p:txBody>
          <a:bodyPr wrap="square">
            <a:spAutoFit/>
          </a:bodyPr>
          <a:lstStyle/>
          <a:p>
            <a:pPr marL="285750" indent="-285750">
              <a:lnSpc>
                <a:spcPct val="115000"/>
              </a:lnSpc>
              <a:spcAft>
                <a:spcPts val="800"/>
              </a:spcAft>
              <a:buClr>
                <a:schemeClr val="tx2"/>
              </a:buClr>
              <a:buFont typeface="Arial" panose="020B0604020202020204" pitchFamily="34" charset="0"/>
              <a:buChar char="•"/>
            </a:pPr>
            <a:r>
              <a:rPr lang="en-GB" b="1"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T</a:t>
            </a:r>
            <a:r>
              <a:rPr lang="en-GB" b="1"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extiles (garments and footwear)</a:t>
            </a:r>
          </a:p>
          <a:p>
            <a:pPr marL="285750" indent="-285750">
              <a:lnSpc>
                <a:spcPct val="115000"/>
              </a:lnSpc>
              <a:spcAft>
                <a:spcPts val="800"/>
              </a:spcAft>
              <a:buClr>
                <a:schemeClr val="tx2"/>
              </a:buClr>
              <a:buFont typeface="Arial" panose="020B0604020202020204" pitchFamily="34" charset="0"/>
              <a:buChar char="•"/>
            </a:pPr>
            <a:r>
              <a:rPr lang="en-GB" b="1"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F</a:t>
            </a:r>
            <a:r>
              <a:rPr lang="en-GB" b="1"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urniture &amp; Mattresses</a:t>
            </a:r>
          </a:p>
          <a:p>
            <a:pPr marL="285750" indent="-285750">
              <a:lnSpc>
                <a:spcPct val="115000"/>
              </a:lnSpc>
              <a:spcAft>
                <a:spcPts val="800"/>
              </a:spcAft>
              <a:buClr>
                <a:schemeClr val="tx2"/>
              </a:buClr>
              <a:buFont typeface="Arial" panose="020B0604020202020204" pitchFamily="34" charset="0"/>
              <a:buChar char="•"/>
            </a:pPr>
            <a:r>
              <a:rPr lang="en-GB" b="1"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Energy-related products (including new measures and revisions of existing ones) </a:t>
            </a:r>
          </a:p>
          <a:p>
            <a:pPr marL="285750" indent="-285750">
              <a:lnSpc>
                <a:spcPct val="115000"/>
              </a:lnSpc>
              <a:spcAft>
                <a:spcPts val="800"/>
              </a:spcAft>
              <a:buClr>
                <a:schemeClr val="tx2"/>
              </a:buClr>
              <a:buFont typeface="Arial" panose="020B0604020202020204" pitchFamily="34" charset="0"/>
              <a:buChar char="•"/>
            </a:pPr>
            <a:r>
              <a:rPr lang="en-GB" b="1"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Paints</a:t>
            </a:r>
          </a:p>
          <a:p>
            <a:pPr marL="285750" indent="-285750">
              <a:lnSpc>
                <a:spcPct val="115000"/>
              </a:lnSpc>
              <a:spcAft>
                <a:spcPts val="800"/>
              </a:spcAft>
              <a:buClr>
                <a:schemeClr val="tx2"/>
              </a:buClr>
              <a:buFont typeface="Arial" panose="020B0604020202020204" pitchFamily="34" charset="0"/>
              <a:buChar char="•"/>
            </a:pPr>
            <a:r>
              <a:rPr lang="en-GB" b="1"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Information and Communication Technologies (ICT)</a:t>
            </a:r>
          </a:p>
          <a:p>
            <a:pPr marL="285750" indent="-285750">
              <a:lnSpc>
                <a:spcPct val="115000"/>
              </a:lnSpc>
              <a:spcAft>
                <a:spcPts val="800"/>
              </a:spcAft>
              <a:buClr>
                <a:schemeClr val="tx2"/>
              </a:buClr>
              <a:buFont typeface="Arial" panose="020B0604020202020204" pitchFamily="34" charset="0"/>
              <a:buChar char="•"/>
            </a:pPr>
            <a:r>
              <a:rPr lang="en-GB" b="1"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T</a:t>
            </a:r>
            <a:r>
              <a:rPr lang="en-GB" b="1"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yres</a:t>
            </a:r>
          </a:p>
          <a:p>
            <a:pPr marL="285750" indent="-285750">
              <a:lnSpc>
                <a:spcPct val="115000"/>
              </a:lnSpc>
              <a:spcAft>
                <a:spcPts val="800"/>
              </a:spcAft>
              <a:buClr>
                <a:schemeClr val="tx2"/>
              </a:buClr>
              <a:buFont typeface="Arial" panose="020B0604020202020204" pitchFamily="34" charset="0"/>
              <a:buChar char="•"/>
            </a:pPr>
            <a:r>
              <a:rPr lang="en-GB" b="1"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D</a:t>
            </a:r>
            <a:r>
              <a:rPr lang="en-GB" b="1"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etergents</a:t>
            </a:r>
          </a:p>
          <a:p>
            <a:pPr marL="285750" indent="-285750">
              <a:lnSpc>
                <a:spcPct val="115000"/>
              </a:lnSpc>
              <a:spcAft>
                <a:spcPts val="800"/>
              </a:spcAft>
              <a:buClr>
                <a:schemeClr val="tx2"/>
              </a:buClr>
              <a:buFont typeface="Arial" panose="020B0604020202020204" pitchFamily="34" charset="0"/>
              <a:buChar char="•"/>
            </a:pPr>
            <a:r>
              <a:rPr lang="en-GB" b="1"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L</a:t>
            </a:r>
            <a:r>
              <a:rPr lang="en-GB" b="1"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ubricants</a:t>
            </a:r>
          </a:p>
        </p:txBody>
      </p:sp>
      <p:sp>
        <p:nvSpPr>
          <p:cNvPr id="4" name="Rectangle 3">
            <a:extLst>
              <a:ext uri="{FF2B5EF4-FFF2-40B4-BE49-F238E27FC236}">
                <a16:creationId xmlns:a16="http://schemas.microsoft.com/office/drawing/2014/main" id="{BEF5F8BD-01D6-472A-099F-621601067204}"/>
              </a:ext>
            </a:extLst>
          </p:cNvPr>
          <p:cNvSpPr/>
          <p:nvPr/>
        </p:nvSpPr>
        <p:spPr>
          <a:xfrm>
            <a:off x="386080" y="2235200"/>
            <a:ext cx="4023360" cy="3107253"/>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5" name="Rectangle 4">
            <a:extLst>
              <a:ext uri="{FF2B5EF4-FFF2-40B4-BE49-F238E27FC236}">
                <a16:creationId xmlns:a16="http://schemas.microsoft.com/office/drawing/2014/main" id="{0B3D4D5D-BFF9-8201-7099-35738407AB4B}"/>
              </a:ext>
            </a:extLst>
          </p:cNvPr>
          <p:cNvSpPr/>
          <p:nvPr/>
        </p:nvSpPr>
        <p:spPr>
          <a:xfrm>
            <a:off x="4861560" y="2235200"/>
            <a:ext cx="6492240" cy="4486274"/>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1999815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6525DB-B8D5-7572-78A6-52D326633925}"/>
              </a:ext>
            </a:extLst>
          </p:cNvPr>
          <p:cNvSpPr>
            <a:spLocks noGrp="1"/>
          </p:cNvSpPr>
          <p:nvPr>
            <p:ph type="sldNum" sz="quarter" idx="12"/>
          </p:nvPr>
        </p:nvSpPr>
        <p:spPr/>
        <p:txBody>
          <a:bodyPr/>
          <a:lstStyle/>
          <a:p>
            <a:fld id="{A6B50053-EC5D-F648-9B13-092A20055004}" type="slidenum">
              <a:rPr lang="en-US" smtClean="0"/>
              <a:pPr/>
              <a:t>5</a:t>
            </a:fld>
            <a:endParaRPr lang="en-US" dirty="0"/>
          </a:p>
        </p:txBody>
      </p:sp>
      <p:sp>
        <p:nvSpPr>
          <p:cNvPr id="3" name="Title 2">
            <a:extLst>
              <a:ext uri="{FF2B5EF4-FFF2-40B4-BE49-F238E27FC236}">
                <a16:creationId xmlns:a16="http://schemas.microsoft.com/office/drawing/2014/main" id="{AB73226C-A5CB-BA23-18F4-1B1E0482F440}"/>
              </a:ext>
            </a:extLst>
          </p:cNvPr>
          <p:cNvSpPr>
            <a:spLocks noGrp="1"/>
          </p:cNvSpPr>
          <p:nvPr>
            <p:ph type="title"/>
          </p:nvPr>
        </p:nvSpPr>
        <p:spPr/>
        <p:txBody>
          <a:bodyPr/>
          <a:lstStyle/>
          <a:p>
            <a:r>
              <a:rPr lang="en-NL" dirty="0"/>
              <a:t>Other key measures part of the ESPR</a:t>
            </a:r>
          </a:p>
        </p:txBody>
      </p:sp>
      <p:grpSp>
        <p:nvGrpSpPr>
          <p:cNvPr id="14" name="Group 13">
            <a:extLst>
              <a:ext uri="{FF2B5EF4-FFF2-40B4-BE49-F238E27FC236}">
                <a16:creationId xmlns:a16="http://schemas.microsoft.com/office/drawing/2014/main" id="{E6D190B3-4FEF-256D-ABBD-4540D6849FEB}"/>
              </a:ext>
            </a:extLst>
          </p:cNvPr>
          <p:cNvGrpSpPr/>
          <p:nvPr/>
        </p:nvGrpSpPr>
        <p:grpSpPr>
          <a:xfrm>
            <a:off x="838200" y="2197077"/>
            <a:ext cx="5791200" cy="916673"/>
            <a:chOff x="838200" y="2807822"/>
            <a:chExt cx="5791200" cy="916673"/>
          </a:xfrm>
          <a:solidFill>
            <a:schemeClr val="accent1"/>
          </a:solidFill>
        </p:grpSpPr>
        <p:sp>
          <p:nvSpPr>
            <p:cNvPr id="5" name="Rectangle 4">
              <a:extLst>
                <a:ext uri="{FF2B5EF4-FFF2-40B4-BE49-F238E27FC236}">
                  <a16:creationId xmlns:a16="http://schemas.microsoft.com/office/drawing/2014/main" id="{51379C99-9FAF-BDB6-F9F1-705D58934B50}"/>
                </a:ext>
              </a:extLst>
            </p:cNvPr>
            <p:cNvSpPr/>
            <p:nvPr/>
          </p:nvSpPr>
          <p:spPr>
            <a:xfrm>
              <a:off x="838200" y="2807822"/>
              <a:ext cx="5791200" cy="91667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solidFill>
                  <a:schemeClr val="tx2"/>
                </a:solidFill>
              </a:endParaRPr>
            </a:p>
          </p:txBody>
        </p:sp>
        <p:sp>
          <p:nvSpPr>
            <p:cNvPr id="10" name="Text Placeholder 3">
              <a:extLst>
                <a:ext uri="{FF2B5EF4-FFF2-40B4-BE49-F238E27FC236}">
                  <a16:creationId xmlns:a16="http://schemas.microsoft.com/office/drawing/2014/main" id="{631E7CC2-B183-E374-5E46-AD6E1E554AA5}"/>
                </a:ext>
              </a:extLst>
            </p:cNvPr>
            <p:cNvSpPr txBox="1">
              <a:spLocks/>
            </p:cNvSpPr>
            <p:nvPr/>
          </p:nvSpPr>
          <p:spPr>
            <a:xfrm>
              <a:off x="838200" y="3052841"/>
              <a:ext cx="5791200" cy="529770"/>
            </a:xfrm>
            <a:prstGeom prst="rect">
              <a:avLst/>
            </a:prstGeom>
            <a:grp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n-GB" dirty="0">
                  <a:solidFill>
                    <a:schemeClr val="bg1"/>
                  </a:solidFill>
                </a:rPr>
                <a:t>Digital Product Passport</a:t>
              </a:r>
              <a:endParaRPr lang="en-GB" sz="1800" dirty="0">
                <a:solidFill>
                  <a:schemeClr val="bg1"/>
                </a:solidFill>
              </a:endParaRPr>
            </a:p>
            <a:p>
              <a:endParaRPr lang="en-GB" sz="1800" dirty="0">
                <a:solidFill>
                  <a:schemeClr val="accent1"/>
                </a:solidFill>
              </a:endParaRPr>
            </a:p>
          </p:txBody>
        </p:sp>
      </p:grpSp>
      <p:grpSp>
        <p:nvGrpSpPr>
          <p:cNvPr id="15" name="Group 14">
            <a:extLst>
              <a:ext uri="{FF2B5EF4-FFF2-40B4-BE49-F238E27FC236}">
                <a16:creationId xmlns:a16="http://schemas.microsoft.com/office/drawing/2014/main" id="{8435AF88-87B0-440E-52C4-829EB3B991F3}"/>
              </a:ext>
            </a:extLst>
          </p:cNvPr>
          <p:cNvGrpSpPr/>
          <p:nvPr/>
        </p:nvGrpSpPr>
        <p:grpSpPr>
          <a:xfrm>
            <a:off x="838200" y="3921398"/>
            <a:ext cx="5791200" cy="916673"/>
            <a:chOff x="838200" y="3827293"/>
            <a:chExt cx="5791200" cy="916673"/>
          </a:xfrm>
          <a:solidFill>
            <a:schemeClr val="accent5"/>
          </a:solidFill>
        </p:grpSpPr>
        <p:sp>
          <p:nvSpPr>
            <p:cNvPr id="6" name="Rectangle 5">
              <a:extLst>
                <a:ext uri="{FF2B5EF4-FFF2-40B4-BE49-F238E27FC236}">
                  <a16:creationId xmlns:a16="http://schemas.microsoft.com/office/drawing/2014/main" id="{37AAC9DF-FB1A-AEEF-D2BF-CE2D2FCADADF}"/>
                </a:ext>
              </a:extLst>
            </p:cNvPr>
            <p:cNvSpPr/>
            <p:nvPr/>
          </p:nvSpPr>
          <p:spPr>
            <a:xfrm>
              <a:off x="838200" y="3827293"/>
              <a:ext cx="5791200" cy="91667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1" name="Text Placeholder 3">
              <a:extLst>
                <a:ext uri="{FF2B5EF4-FFF2-40B4-BE49-F238E27FC236}">
                  <a16:creationId xmlns:a16="http://schemas.microsoft.com/office/drawing/2014/main" id="{4CA9AB6A-DD1A-3958-F36B-8434DCBF0EA5}"/>
                </a:ext>
              </a:extLst>
            </p:cNvPr>
            <p:cNvSpPr txBox="1">
              <a:spLocks/>
            </p:cNvSpPr>
            <p:nvPr/>
          </p:nvSpPr>
          <p:spPr>
            <a:xfrm>
              <a:off x="838200" y="4108893"/>
              <a:ext cx="5791200" cy="529770"/>
            </a:xfrm>
            <a:prstGeom prst="rect">
              <a:avLst/>
            </a:prstGeom>
            <a:grpFill/>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n-GB" sz="1800" dirty="0">
                  <a:solidFill>
                    <a:schemeClr val="bg1"/>
                  </a:solidFill>
                </a:rPr>
                <a:t>Rules to address the destruction of unsold products</a:t>
              </a:r>
              <a:endParaRPr lang="en-GB" sz="1600" dirty="0">
                <a:solidFill>
                  <a:schemeClr val="bg1"/>
                </a:solidFill>
              </a:endParaRPr>
            </a:p>
            <a:p>
              <a:endParaRPr lang="en-GB" sz="1800" dirty="0">
                <a:solidFill>
                  <a:schemeClr val="accent1"/>
                </a:solidFill>
              </a:endParaRPr>
            </a:p>
          </p:txBody>
        </p:sp>
      </p:grpSp>
      <p:grpSp>
        <p:nvGrpSpPr>
          <p:cNvPr id="16" name="Group 15">
            <a:extLst>
              <a:ext uri="{FF2B5EF4-FFF2-40B4-BE49-F238E27FC236}">
                <a16:creationId xmlns:a16="http://schemas.microsoft.com/office/drawing/2014/main" id="{CA098632-562A-ED7F-1619-1ED0F8E167CC}"/>
              </a:ext>
            </a:extLst>
          </p:cNvPr>
          <p:cNvGrpSpPr/>
          <p:nvPr/>
        </p:nvGrpSpPr>
        <p:grpSpPr>
          <a:xfrm>
            <a:off x="838200" y="5645719"/>
            <a:ext cx="5791200" cy="916673"/>
            <a:chOff x="838200" y="4456120"/>
            <a:chExt cx="5791200" cy="916673"/>
          </a:xfrm>
          <a:solidFill>
            <a:schemeClr val="tx2"/>
          </a:solidFill>
        </p:grpSpPr>
        <p:sp>
          <p:nvSpPr>
            <p:cNvPr id="7" name="Rectangle 6">
              <a:extLst>
                <a:ext uri="{FF2B5EF4-FFF2-40B4-BE49-F238E27FC236}">
                  <a16:creationId xmlns:a16="http://schemas.microsoft.com/office/drawing/2014/main" id="{00CE73A9-7A0B-2DB9-983A-3A7D795844D7}"/>
                </a:ext>
              </a:extLst>
            </p:cNvPr>
            <p:cNvSpPr/>
            <p:nvPr/>
          </p:nvSpPr>
          <p:spPr>
            <a:xfrm>
              <a:off x="838200" y="4456120"/>
              <a:ext cx="5791200" cy="91667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2" name="Text Placeholder 3">
              <a:extLst>
                <a:ext uri="{FF2B5EF4-FFF2-40B4-BE49-F238E27FC236}">
                  <a16:creationId xmlns:a16="http://schemas.microsoft.com/office/drawing/2014/main" id="{6E1C6FBA-A82F-015D-6BD8-F6C62C1F22E4}"/>
                </a:ext>
              </a:extLst>
            </p:cNvPr>
            <p:cNvSpPr txBox="1">
              <a:spLocks/>
            </p:cNvSpPr>
            <p:nvPr/>
          </p:nvSpPr>
          <p:spPr>
            <a:xfrm>
              <a:off x="838200" y="4750197"/>
              <a:ext cx="5791200" cy="529770"/>
            </a:xfrm>
            <a:prstGeom prst="rect">
              <a:avLst/>
            </a:prstGeom>
            <a:grpFill/>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B4B4B"/>
                </a:buClr>
                <a:buFont typeface="Arial"/>
                <a:buChar char="•"/>
                <a:defRPr sz="2000" b="0" i="0" kern="1200">
                  <a:solidFill>
                    <a:schemeClr val="tx1"/>
                  </a:solidFill>
                  <a:latin typeface="Circular Std Book" panose="020B0604020101020102" pitchFamily="34" charset="77"/>
                  <a:ea typeface="+mn-ea"/>
                  <a:cs typeface="Circular Std Book" panose="020B0604020101020102" pitchFamily="34" charset="77"/>
                </a:defRPr>
              </a:lvl1pPr>
              <a:lvl2pPr marL="493713" indent="-254000" algn="l" defTabSz="914400" rtl="0" eaLnBrk="1" latinLnBrk="0" hangingPunct="1">
                <a:lnSpc>
                  <a:spcPct val="90000"/>
                </a:lnSpc>
                <a:spcBef>
                  <a:spcPts val="500"/>
                </a:spcBef>
                <a:buClr>
                  <a:srgbClr val="4B4B4B"/>
                </a:buClr>
                <a:buFont typeface="Arial"/>
                <a:buChar char="•"/>
                <a:tabLst/>
                <a:defRPr sz="1800" b="0" i="0" kern="1200">
                  <a:solidFill>
                    <a:schemeClr val="tx1"/>
                  </a:solidFill>
                  <a:latin typeface="Circular Std Book" panose="020B0604020101020102" pitchFamily="34" charset="77"/>
                  <a:ea typeface="+mn-ea"/>
                  <a:cs typeface="Circular Std Book" panose="020B0604020101020102" pitchFamily="34" charset="77"/>
                </a:defRPr>
              </a:lvl2pPr>
              <a:lvl3pPr marL="762000" indent="-254000" algn="l" defTabSz="914400" rtl="0" eaLnBrk="1" latinLnBrk="0" hangingPunct="1">
                <a:lnSpc>
                  <a:spcPct val="90000"/>
                </a:lnSpc>
                <a:spcBef>
                  <a:spcPts val="500"/>
                </a:spcBef>
                <a:buClr>
                  <a:srgbClr val="4B4B4B"/>
                </a:buClr>
                <a:buFont typeface="Arial"/>
                <a:buChar char="•"/>
                <a:tabLst/>
                <a:defRPr sz="1600" b="0" i="0" kern="1200">
                  <a:solidFill>
                    <a:schemeClr val="tx1"/>
                  </a:solidFill>
                  <a:latin typeface="Circular Std Book" panose="020B0604020101020102" pitchFamily="34" charset="77"/>
                  <a:ea typeface="+mn-ea"/>
                  <a:cs typeface="Circular Std Book" panose="020B0604020101020102" pitchFamily="34" charset="77"/>
                </a:defRPr>
              </a:lvl3pPr>
              <a:lvl4pPr marL="1071563" indent="-254000"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4pPr>
              <a:lvl5pPr marL="1339850" indent="-225425" algn="l" defTabSz="914400" rtl="0" eaLnBrk="1" latinLnBrk="0" hangingPunct="1">
                <a:lnSpc>
                  <a:spcPct val="90000"/>
                </a:lnSpc>
                <a:spcBef>
                  <a:spcPts val="500"/>
                </a:spcBef>
                <a:buClr>
                  <a:srgbClr val="4B4B4B"/>
                </a:buClr>
                <a:buFont typeface="Arial"/>
                <a:buChar char="•"/>
                <a:tabLst/>
                <a:defRPr sz="1400" b="0" i="0" kern="1200">
                  <a:solidFill>
                    <a:schemeClr val="tx1"/>
                  </a:solidFill>
                  <a:latin typeface="Circular Std Book" panose="020B0604020101020102" pitchFamily="34" charset="77"/>
                  <a:ea typeface="+mn-ea"/>
                  <a:cs typeface="Circular Std Book" panose="020B0604020101020102" pitchFamily="34" charset="77"/>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n-GB" dirty="0">
                  <a:solidFill>
                    <a:schemeClr val="bg1"/>
                  </a:solidFill>
                </a:rPr>
                <a:t>Green Public Procurement</a:t>
              </a:r>
              <a:endParaRPr lang="en-GB" sz="1800" dirty="0">
                <a:solidFill>
                  <a:schemeClr val="bg1"/>
                </a:solidFill>
              </a:endParaRPr>
            </a:p>
            <a:p>
              <a:endParaRPr lang="en-GB" sz="1800" dirty="0">
                <a:solidFill>
                  <a:schemeClr val="accent1"/>
                </a:solidFill>
              </a:endParaRPr>
            </a:p>
          </p:txBody>
        </p:sp>
      </p:grpSp>
      <p:cxnSp>
        <p:nvCxnSpPr>
          <p:cNvPr id="18" name="Straight Arrow Connector 17">
            <a:extLst>
              <a:ext uri="{FF2B5EF4-FFF2-40B4-BE49-F238E27FC236}">
                <a16:creationId xmlns:a16="http://schemas.microsoft.com/office/drawing/2014/main" id="{C4EFF914-6837-77A1-3DE7-FCB9C0CA6EFB}"/>
              </a:ext>
            </a:extLst>
          </p:cNvPr>
          <p:cNvCxnSpPr>
            <a:cxnSpLocks/>
          </p:cNvCxnSpPr>
          <p:nvPr/>
        </p:nvCxnSpPr>
        <p:spPr>
          <a:xfrm>
            <a:off x="6867722" y="2655413"/>
            <a:ext cx="7587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CF9A18E-E1BA-962A-81D9-2C327E7CAF11}"/>
              </a:ext>
            </a:extLst>
          </p:cNvPr>
          <p:cNvCxnSpPr>
            <a:cxnSpLocks/>
          </p:cNvCxnSpPr>
          <p:nvPr/>
        </p:nvCxnSpPr>
        <p:spPr>
          <a:xfrm>
            <a:off x="6867722" y="4379734"/>
            <a:ext cx="758757" cy="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3EA17B6-4D52-553B-F9A7-481DBA20BCBD}"/>
              </a:ext>
            </a:extLst>
          </p:cNvPr>
          <p:cNvCxnSpPr>
            <a:cxnSpLocks/>
          </p:cNvCxnSpPr>
          <p:nvPr/>
        </p:nvCxnSpPr>
        <p:spPr>
          <a:xfrm>
            <a:off x="6867722" y="6086213"/>
            <a:ext cx="758757"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B4A4FB7-74E2-EF39-2708-60D3F266DA8C}"/>
              </a:ext>
            </a:extLst>
          </p:cNvPr>
          <p:cNvSpPr txBox="1"/>
          <p:nvPr/>
        </p:nvSpPr>
        <p:spPr>
          <a:xfrm>
            <a:off x="7864809" y="1993695"/>
            <a:ext cx="3341611" cy="1323439"/>
          </a:xfrm>
          <a:prstGeom prst="rect">
            <a:avLst/>
          </a:prstGeom>
          <a:noFill/>
        </p:spPr>
        <p:txBody>
          <a:bodyPr wrap="square" rtlCol="0">
            <a:spAutoFit/>
          </a:bodyPr>
          <a:lstStyle/>
          <a:p>
            <a:r>
              <a:rPr lang="en-NL" sz="1600" b="1" dirty="0">
                <a:solidFill>
                  <a:schemeClr val="accent1"/>
                </a:solidFill>
                <a:latin typeface="Circular Std Book" panose="020B0604020101020102" pitchFamily="34" charset="77"/>
                <a:cs typeface="Circular Std Book" panose="020B0604020101020102" pitchFamily="34" charset="77"/>
              </a:rPr>
              <a:t>Digital identity card </a:t>
            </a:r>
            <a:r>
              <a:rPr lang="en-NL" sz="1600" dirty="0">
                <a:latin typeface="Circular Std Book" panose="020B0604020101020102" pitchFamily="34" charset="77"/>
                <a:cs typeface="Circular Std Book" panose="020B0604020101020102" pitchFamily="34" charset="77"/>
              </a:rPr>
              <a:t>for products, components and materials that:</a:t>
            </a:r>
          </a:p>
          <a:p>
            <a:pPr marL="285750" indent="-285750">
              <a:buClr>
                <a:schemeClr val="accent1"/>
              </a:buClr>
              <a:buFont typeface="Arial" panose="020B0604020202020204" pitchFamily="34" charset="0"/>
              <a:buChar char="•"/>
            </a:pPr>
            <a:r>
              <a:rPr lang="en-GB" sz="1600" dirty="0">
                <a:latin typeface="Circular Std Book" panose="020B0604020101020102" pitchFamily="34" charset="77"/>
                <a:cs typeface="Circular Std Book" panose="020B0604020101020102" pitchFamily="34" charset="77"/>
              </a:rPr>
              <a:t>S</a:t>
            </a:r>
            <a:r>
              <a:rPr lang="en-NL" sz="1600" dirty="0">
                <a:latin typeface="Circular Std Book" panose="020B0604020101020102" pitchFamily="34" charset="77"/>
                <a:cs typeface="Circular Std Book" panose="020B0604020101020102" pitchFamily="34" charset="77"/>
              </a:rPr>
              <a:t>tores relevant information</a:t>
            </a:r>
          </a:p>
          <a:p>
            <a:pPr marL="285750" indent="-285750">
              <a:buClr>
                <a:schemeClr val="accent1"/>
              </a:buClr>
              <a:buFont typeface="Arial" panose="020B0604020202020204" pitchFamily="34" charset="0"/>
              <a:buChar char="•"/>
            </a:pPr>
            <a:r>
              <a:rPr lang="en-GB" sz="1600" dirty="0">
                <a:latin typeface="Circular Std Book" panose="020B0604020101020102" pitchFamily="34" charset="77"/>
                <a:cs typeface="Circular Std Book" panose="020B0604020101020102" pitchFamily="34" charset="77"/>
              </a:rPr>
              <a:t>P</a:t>
            </a:r>
            <a:r>
              <a:rPr lang="en-NL" sz="1600" dirty="0">
                <a:latin typeface="Circular Std Book" panose="020B0604020101020102" pitchFamily="34" charset="77"/>
                <a:cs typeface="Circular Std Book" panose="020B0604020101020102" pitchFamily="34" charset="77"/>
              </a:rPr>
              <a:t>romotes circularity</a:t>
            </a:r>
          </a:p>
          <a:p>
            <a:pPr marL="285750" indent="-285750">
              <a:buClr>
                <a:schemeClr val="accent1"/>
              </a:buClr>
              <a:buFont typeface="Arial" panose="020B0604020202020204" pitchFamily="34" charset="0"/>
              <a:buChar char="•"/>
            </a:pPr>
            <a:r>
              <a:rPr lang="en-GB" sz="1600" dirty="0">
                <a:latin typeface="Circular Std Book" panose="020B0604020101020102" pitchFamily="34" charset="77"/>
                <a:cs typeface="Circular Std Book" panose="020B0604020101020102" pitchFamily="34" charset="77"/>
              </a:rPr>
              <a:t>S</a:t>
            </a:r>
            <a:r>
              <a:rPr lang="en-NL" sz="1600" dirty="0">
                <a:latin typeface="Circular Std Book" panose="020B0604020101020102" pitchFamily="34" charset="77"/>
                <a:cs typeface="Circular Std Book" panose="020B0604020101020102" pitchFamily="34" charset="77"/>
              </a:rPr>
              <a:t>trenghtens legal compliance</a:t>
            </a:r>
          </a:p>
        </p:txBody>
      </p:sp>
      <p:sp>
        <p:nvSpPr>
          <p:cNvPr id="24" name="TextBox 23">
            <a:extLst>
              <a:ext uri="{FF2B5EF4-FFF2-40B4-BE49-F238E27FC236}">
                <a16:creationId xmlns:a16="http://schemas.microsoft.com/office/drawing/2014/main" id="{8E1BC896-86ED-7AC8-54F5-B6CAC4BD9C94}"/>
              </a:ext>
            </a:extLst>
          </p:cNvPr>
          <p:cNvSpPr txBox="1"/>
          <p:nvPr/>
        </p:nvSpPr>
        <p:spPr>
          <a:xfrm>
            <a:off x="7864807" y="3682328"/>
            <a:ext cx="4073953" cy="1708160"/>
          </a:xfrm>
          <a:prstGeom prst="rect">
            <a:avLst/>
          </a:prstGeom>
          <a:noFill/>
        </p:spPr>
        <p:txBody>
          <a:bodyPr wrap="square" rtlCol="0">
            <a:spAutoFit/>
          </a:bodyPr>
          <a:lstStyle/>
          <a:p>
            <a:r>
              <a:rPr lang="en-US" sz="1500" dirty="0">
                <a:latin typeface="Circular Std Book" panose="020B0604020101020102" pitchFamily="34" charset="77"/>
                <a:cs typeface="Circular Std Book" panose="020B0604020101020102" pitchFamily="34" charset="77"/>
              </a:rPr>
              <a:t>First measures to </a:t>
            </a:r>
            <a:r>
              <a:rPr lang="en-US" sz="1500" b="1" dirty="0">
                <a:solidFill>
                  <a:schemeClr val="accent5"/>
                </a:solidFill>
                <a:latin typeface="Circular Std Book" panose="020B0604020101020102" pitchFamily="34" charset="77"/>
                <a:cs typeface="Circular Std Book" panose="020B0604020101020102" pitchFamily="34" charset="77"/>
              </a:rPr>
              <a:t>ban the destruction of unsold textiles and footwear</a:t>
            </a:r>
            <a:r>
              <a:rPr lang="en-US" sz="1500" dirty="0">
                <a:solidFill>
                  <a:schemeClr val="accent1"/>
                </a:solidFill>
                <a:latin typeface="Circular Std Book" panose="020B0604020101020102" pitchFamily="34" charset="77"/>
                <a:cs typeface="Circular Std Book" panose="020B0604020101020102" pitchFamily="34" charset="77"/>
              </a:rPr>
              <a:t>. </a:t>
            </a:r>
            <a:r>
              <a:rPr lang="en-US" sz="1500" dirty="0">
                <a:latin typeface="Circular Std Book" panose="020B0604020101020102" pitchFamily="34" charset="77"/>
                <a:cs typeface="Circular Std Book" panose="020B0604020101020102" pitchFamily="34" charset="77"/>
              </a:rPr>
              <a:t>Similar bans are expected to come in other sectors.</a:t>
            </a:r>
            <a:endParaRPr lang="en-US" sz="1500" dirty="0">
              <a:solidFill>
                <a:schemeClr val="accent1"/>
              </a:solidFill>
              <a:latin typeface="Circular Std Book" panose="020B0604020101020102" pitchFamily="34" charset="77"/>
              <a:cs typeface="Circular Std Book" panose="020B0604020101020102" pitchFamily="34" charset="77"/>
            </a:endParaRPr>
          </a:p>
          <a:p>
            <a:r>
              <a:rPr lang="en-US" sz="1500" b="1" dirty="0">
                <a:solidFill>
                  <a:schemeClr val="accent5"/>
                </a:solidFill>
                <a:latin typeface="Circular Std Book" panose="020B0604020101020102" pitchFamily="34" charset="77"/>
                <a:cs typeface="Circular Std Book" panose="020B0604020101020102" pitchFamily="34" charset="77"/>
              </a:rPr>
              <a:t>Transparency requirements </a:t>
            </a:r>
            <a:r>
              <a:rPr lang="en-US" sz="1500" dirty="0">
                <a:latin typeface="Circular Std Book" panose="020B0604020101020102" pitchFamily="34" charset="77"/>
                <a:cs typeface="Circular Std Book" panose="020B0604020101020102" pitchFamily="34" charset="77"/>
              </a:rPr>
              <a:t>for companies choosing </a:t>
            </a:r>
            <a:r>
              <a:rPr lang="en-US" sz="1500" b="1" dirty="0">
                <a:solidFill>
                  <a:schemeClr val="accent5"/>
                </a:solidFill>
                <a:latin typeface="Circular Std Book" panose="020B0604020101020102" pitchFamily="34" charset="77"/>
                <a:cs typeface="Circular Std Book" panose="020B0604020101020102" pitchFamily="34" charset="77"/>
              </a:rPr>
              <a:t>to discard unsold articles </a:t>
            </a:r>
            <a:r>
              <a:rPr lang="en-US" sz="1500" dirty="0">
                <a:latin typeface="Circular Std Book" panose="020B0604020101020102" pitchFamily="34" charset="77"/>
                <a:cs typeface="Circular Std Book" panose="020B0604020101020102" pitchFamily="34" charset="77"/>
              </a:rPr>
              <a:t>(number and weight of products and reasons for discarding them).</a:t>
            </a:r>
          </a:p>
        </p:txBody>
      </p:sp>
      <p:sp>
        <p:nvSpPr>
          <p:cNvPr id="25" name="Rectangle 24">
            <a:extLst>
              <a:ext uri="{FF2B5EF4-FFF2-40B4-BE49-F238E27FC236}">
                <a16:creationId xmlns:a16="http://schemas.microsoft.com/office/drawing/2014/main" id="{E12E7D5A-6A9F-2D6B-DC57-5F216E9194D2}"/>
              </a:ext>
            </a:extLst>
          </p:cNvPr>
          <p:cNvSpPr/>
          <p:nvPr/>
        </p:nvSpPr>
        <p:spPr>
          <a:xfrm>
            <a:off x="7821269" y="1948203"/>
            <a:ext cx="4073952" cy="152719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6" name="Rectangle 25">
            <a:extLst>
              <a:ext uri="{FF2B5EF4-FFF2-40B4-BE49-F238E27FC236}">
                <a16:creationId xmlns:a16="http://schemas.microsoft.com/office/drawing/2014/main" id="{C55B572B-CAC1-A545-3E90-39CA23E25E42}"/>
              </a:ext>
            </a:extLst>
          </p:cNvPr>
          <p:cNvSpPr/>
          <p:nvPr/>
        </p:nvSpPr>
        <p:spPr>
          <a:xfrm>
            <a:off x="7821267" y="3633143"/>
            <a:ext cx="4073953" cy="18065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7" name="Rectangle 26">
            <a:extLst>
              <a:ext uri="{FF2B5EF4-FFF2-40B4-BE49-F238E27FC236}">
                <a16:creationId xmlns:a16="http://schemas.microsoft.com/office/drawing/2014/main" id="{81A2918C-6A45-574D-AE32-A9609BDF88E1}"/>
              </a:ext>
            </a:extLst>
          </p:cNvPr>
          <p:cNvSpPr/>
          <p:nvPr/>
        </p:nvSpPr>
        <p:spPr>
          <a:xfrm>
            <a:off x="7821267" y="5597415"/>
            <a:ext cx="4073953" cy="10675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L" dirty="0"/>
              <a:t>x</a:t>
            </a:r>
          </a:p>
        </p:txBody>
      </p:sp>
      <p:sp>
        <p:nvSpPr>
          <p:cNvPr id="29" name="TextBox 28">
            <a:extLst>
              <a:ext uri="{FF2B5EF4-FFF2-40B4-BE49-F238E27FC236}">
                <a16:creationId xmlns:a16="http://schemas.microsoft.com/office/drawing/2014/main" id="{4AA6E4F1-C5CE-EF51-DBAB-3923F1999CAC}"/>
              </a:ext>
            </a:extLst>
          </p:cNvPr>
          <p:cNvSpPr txBox="1"/>
          <p:nvPr/>
        </p:nvSpPr>
        <p:spPr>
          <a:xfrm>
            <a:off x="7877775" y="5670715"/>
            <a:ext cx="3835628" cy="830997"/>
          </a:xfrm>
          <a:prstGeom prst="rect">
            <a:avLst/>
          </a:prstGeom>
          <a:noFill/>
        </p:spPr>
        <p:txBody>
          <a:bodyPr wrap="square" rtlCol="0">
            <a:spAutoFit/>
          </a:bodyPr>
          <a:lstStyle/>
          <a:p>
            <a:r>
              <a:rPr lang="en-US" sz="1600" b="1" dirty="0">
                <a:solidFill>
                  <a:srgbClr val="00C16D"/>
                </a:solidFill>
                <a:latin typeface="Circular Std Book" panose="020B0604020101020102" pitchFamily="34" charset="77"/>
                <a:cs typeface="Circular Std Book" panose="020B0604020101020102" pitchFamily="34" charset="77"/>
              </a:rPr>
              <a:t>Mandatory Green Public Procurement criteria </a:t>
            </a:r>
            <a:r>
              <a:rPr lang="en-US" sz="1600" dirty="0">
                <a:latin typeface="Circular Std Book" panose="020B0604020101020102" pitchFamily="34" charset="77"/>
                <a:cs typeface="Circular Std Book" panose="020B0604020101020102" pitchFamily="34" charset="77"/>
              </a:rPr>
              <a:t>set for EU authorities who purchase regulated products.</a:t>
            </a:r>
            <a:endParaRPr lang="en-NL" sz="1600" dirty="0">
              <a:latin typeface="Circular Std Book" panose="020B0604020101020102" pitchFamily="34" charset="77"/>
              <a:cs typeface="Circular Std Book" panose="020B0604020101020102" pitchFamily="34" charset="77"/>
            </a:endParaRPr>
          </a:p>
        </p:txBody>
      </p:sp>
    </p:spTree>
    <p:extLst>
      <p:ext uri="{BB962C8B-B14F-4D97-AF65-F5344CB8AC3E}">
        <p14:creationId xmlns:p14="http://schemas.microsoft.com/office/powerpoint/2010/main" val="2255776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DA144D-C609-EF58-F108-74BFF5DCFCEC}"/>
              </a:ext>
            </a:extLst>
          </p:cNvPr>
          <p:cNvSpPr>
            <a:spLocks noGrp="1"/>
          </p:cNvSpPr>
          <p:nvPr>
            <p:ph type="sldNum" sz="quarter" idx="10"/>
          </p:nvPr>
        </p:nvSpPr>
        <p:spPr/>
        <p:txBody>
          <a:bodyPr/>
          <a:lstStyle/>
          <a:p>
            <a:fld id="{A6B50053-EC5D-F648-9B13-092A20055004}" type="slidenum">
              <a:rPr lang="en-US" smtClean="0"/>
              <a:pPr/>
              <a:t>6</a:t>
            </a:fld>
            <a:endParaRPr lang="en-US" dirty="0"/>
          </a:p>
        </p:txBody>
      </p:sp>
      <p:sp>
        <p:nvSpPr>
          <p:cNvPr id="4" name="TextBox 3">
            <a:extLst>
              <a:ext uri="{FF2B5EF4-FFF2-40B4-BE49-F238E27FC236}">
                <a16:creationId xmlns:a16="http://schemas.microsoft.com/office/drawing/2014/main" id="{1440B59C-D021-D0EB-4CFC-00D30C4BC338}"/>
              </a:ext>
            </a:extLst>
          </p:cNvPr>
          <p:cNvSpPr txBox="1"/>
          <p:nvPr/>
        </p:nvSpPr>
        <p:spPr>
          <a:xfrm>
            <a:off x="7633640" y="3375812"/>
            <a:ext cx="4512236" cy="2079480"/>
          </a:xfrm>
          <a:prstGeom prst="rect">
            <a:avLst/>
          </a:prstGeom>
          <a:noFill/>
        </p:spPr>
        <p:txBody>
          <a:bodyPr wrap="square" rtlCol="0">
            <a:spAutoFit/>
          </a:bodyPr>
          <a:lstStyle/>
          <a:p>
            <a:pPr marL="285750" indent="-285750">
              <a:lnSpc>
                <a:spcPct val="115000"/>
              </a:lnSpc>
              <a:spcAft>
                <a:spcPts val="800"/>
              </a:spcAft>
              <a:buClr>
                <a:schemeClr val="tx2"/>
              </a:buClr>
              <a:buFont typeface="Courier New" panose="02070309020205020404" pitchFamily="49" charset="0"/>
              <a:buChar char="o"/>
            </a:pPr>
            <a:r>
              <a:rPr lang="en-GB" dirty="0">
                <a:solidFill>
                  <a:schemeClr val="accent1"/>
                </a:solidFill>
                <a:latin typeface="Circular Std Book" panose="020B0604020101020102" pitchFamily="34" charset="77"/>
                <a:cs typeface="Circular Std Book" panose="020B0604020101020102" pitchFamily="34" charset="77"/>
              </a:rPr>
              <a:t>To incentivize the supply and demand for environmentally sustainable products covered by </a:t>
            </a:r>
            <a:r>
              <a:rPr lang="en-GB" dirty="0" err="1">
                <a:solidFill>
                  <a:schemeClr val="accent1"/>
                </a:solidFill>
                <a:latin typeface="Circular Std Book" panose="020B0604020101020102" pitchFamily="34" charset="77"/>
                <a:cs typeface="Circular Std Book" panose="020B0604020101020102" pitchFamily="34" charset="77"/>
              </a:rPr>
              <a:t>ecodesign</a:t>
            </a:r>
            <a:r>
              <a:rPr lang="en-GB" dirty="0">
                <a:solidFill>
                  <a:schemeClr val="accent1"/>
                </a:solidFill>
                <a:latin typeface="Circular Std Book" panose="020B0604020101020102" pitchFamily="34" charset="77"/>
                <a:cs typeface="Circular Std Book" panose="020B0604020101020102" pitchFamily="34" charset="77"/>
              </a:rPr>
              <a:t> requirements</a:t>
            </a:r>
          </a:p>
          <a:p>
            <a:pPr marL="285750" indent="-285750">
              <a:lnSpc>
                <a:spcPct val="115000"/>
              </a:lnSpc>
              <a:spcAft>
                <a:spcPts val="800"/>
              </a:spcAft>
              <a:buClr>
                <a:schemeClr val="tx2"/>
              </a:buClr>
              <a:buFont typeface="Courier New" panose="02070309020205020404" pitchFamily="49" charset="0"/>
              <a:buChar char="o"/>
            </a:pPr>
            <a:r>
              <a:rPr lang="en-GB" dirty="0">
                <a:solidFill>
                  <a:schemeClr val="accent1"/>
                </a:solidFill>
                <a:latin typeface="Circular Std Book" panose="020B0604020101020102" pitchFamily="34" charset="77"/>
                <a:cs typeface="Circular Std Book" panose="020B0604020101020102" pitchFamily="34" charset="77"/>
              </a:rPr>
              <a:t>Based on the two highest performance classes</a:t>
            </a:r>
            <a:endParaRPr lang="en-NL" sz="3200" b="1" dirty="0">
              <a:solidFill>
                <a:schemeClr val="accent1"/>
              </a:solidFill>
              <a:latin typeface="Circular Std Book" panose="020B0604020101020102" pitchFamily="34" charset="77"/>
              <a:cs typeface="Circular Std Book" panose="020B0604020101020102" pitchFamily="34" charset="77"/>
            </a:endParaRPr>
          </a:p>
        </p:txBody>
      </p:sp>
      <p:sp>
        <p:nvSpPr>
          <p:cNvPr id="9" name="Title 8">
            <a:extLst>
              <a:ext uri="{FF2B5EF4-FFF2-40B4-BE49-F238E27FC236}">
                <a16:creationId xmlns:a16="http://schemas.microsoft.com/office/drawing/2014/main" id="{24B7668D-6FA3-D066-79C8-39A0E4AA2529}"/>
              </a:ext>
            </a:extLst>
          </p:cNvPr>
          <p:cNvSpPr>
            <a:spLocks noGrp="1"/>
          </p:cNvSpPr>
          <p:nvPr>
            <p:ph type="title"/>
          </p:nvPr>
        </p:nvSpPr>
        <p:spPr/>
        <p:txBody>
          <a:bodyPr/>
          <a:lstStyle/>
          <a:p>
            <a:r>
              <a:rPr lang="en-NL" dirty="0"/>
              <a:t>Mandatory Green Public Procurement</a:t>
            </a:r>
          </a:p>
        </p:txBody>
      </p:sp>
      <p:sp>
        <p:nvSpPr>
          <p:cNvPr id="8" name="Rectangle 7">
            <a:extLst>
              <a:ext uri="{FF2B5EF4-FFF2-40B4-BE49-F238E27FC236}">
                <a16:creationId xmlns:a16="http://schemas.microsoft.com/office/drawing/2014/main" id="{FA6BC742-69E5-0761-7307-5D15D4A157AB}"/>
              </a:ext>
            </a:extLst>
          </p:cNvPr>
          <p:cNvSpPr/>
          <p:nvPr/>
        </p:nvSpPr>
        <p:spPr>
          <a:xfrm>
            <a:off x="838201" y="2921540"/>
            <a:ext cx="1040850" cy="2564860"/>
          </a:xfrm>
          <a:prstGeom prst="rect">
            <a:avLst/>
          </a:prstGeom>
          <a:pattFill prst="pct25">
            <a:fgClr>
              <a:schemeClr val="accent4"/>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dirty="0"/>
          </a:p>
        </p:txBody>
      </p:sp>
      <p:sp>
        <p:nvSpPr>
          <p:cNvPr id="10" name="Rectangle 9">
            <a:extLst>
              <a:ext uri="{FF2B5EF4-FFF2-40B4-BE49-F238E27FC236}">
                <a16:creationId xmlns:a16="http://schemas.microsoft.com/office/drawing/2014/main" id="{4BE47BAD-D21C-F84D-D80D-A8A5C03EB667}"/>
              </a:ext>
            </a:extLst>
          </p:cNvPr>
          <p:cNvSpPr/>
          <p:nvPr/>
        </p:nvSpPr>
        <p:spPr>
          <a:xfrm>
            <a:off x="1825396" y="2927383"/>
            <a:ext cx="1040850" cy="2564860"/>
          </a:xfrm>
          <a:prstGeom prst="rect">
            <a:avLst/>
          </a:prstGeom>
          <a:solidFill>
            <a:schemeClr val="tx2">
              <a:alpha val="4007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1" name="Rectangle 10">
            <a:extLst>
              <a:ext uri="{FF2B5EF4-FFF2-40B4-BE49-F238E27FC236}">
                <a16:creationId xmlns:a16="http://schemas.microsoft.com/office/drawing/2014/main" id="{4C1B2EC6-645A-9012-6822-AEDED4AE75A8}"/>
              </a:ext>
            </a:extLst>
          </p:cNvPr>
          <p:cNvSpPr/>
          <p:nvPr/>
        </p:nvSpPr>
        <p:spPr>
          <a:xfrm>
            <a:off x="2859199" y="2933226"/>
            <a:ext cx="1040850" cy="2564860"/>
          </a:xfrm>
          <a:prstGeom prst="rect">
            <a:avLst/>
          </a:prstGeom>
          <a:solidFill>
            <a:schemeClr val="tx2">
              <a:alpha val="4007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2" name="Rectangle 11">
            <a:extLst>
              <a:ext uri="{FF2B5EF4-FFF2-40B4-BE49-F238E27FC236}">
                <a16:creationId xmlns:a16="http://schemas.microsoft.com/office/drawing/2014/main" id="{A089A1F7-A1B2-05D3-9D53-E9BA75132FE9}"/>
              </a:ext>
            </a:extLst>
          </p:cNvPr>
          <p:cNvSpPr/>
          <p:nvPr/>
        </p:nvSpPr>
        <p:spPr>
          <a:xfrm>
            <a:off x="3900048" y="2933226"/>
            <a:ext cx="1040849" cy="2564860"/>
          </a:xfrm>
          <a:prstGeom prst="rect">
            <a:avLst/>
          </a:prstGeom>
          <a:solidFill>
            <a:schemeClr val="tx2">
              <a:alpha val="4007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3" name="Rectangle 12">
            <a:extLst>
              <a:ext uri="{FF2B5EF4-FFF2-40B4-BE49-F238E27FC236}">
                <a16:creationId xmlns:a16="http://schemas.microsoft.com/office/drawing/2014/main" id="{CBC4E9B4-CD39-7745-8C58-C112F7001FC8}"/>
              </a:ext>
            </a:extLst>
          </p:cNvPr>
          <p:cNvSpPr/>
          <p:nvPr/>
        </p:nvSpPr>
        <p:spPr>
          <a:xfrm>
            <a:off x="4921544" y="2933226"/>
            <a:ext cx="1040850" cy="2564860"/>
          </a:xfrm>
          <a:prstGeom prst="rect">
            <a:avLst/>
          </a:prstGeom>
          <a:solidFill>
            <a:schemeClr val="tx2">
              <a:alpha val="4007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14" name="Rectangle 13">
            <a:extLst>
              <a:ext uri="{FF2B5EF4-FFF2-40B4-BE49-F238E27FC236}">
                <a16:creationId xmlns:a16="http://schemas.microsoft.com/office/drawing/2014/main" id="{C6A611D2-38F8-E78D-772B-EC757D5DF23D}"/>
              </a:ext>
            </a:extLst>
          </p:cNvPr>
          <p:cNvSpPr/>
          <p:nvPr/>
        </p:nvSpPr>
        <p:spPr>
          <a:xfrm>
            <a:off x="5943174" y="2933226"/>
            <a:ext cx="1040715" cy="2564860"/>
          </a:xfrm>
          <a:prstGeom prst="rect">
            <a:avLst/>
          </a:prstGeom>
          <a:solidFill>
            <a:schemeClr val="tx2">
              <a:alpha val="4007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cxnSp>
        <p:nvCxnSpPr>
          <p:cNvPr id="17" name="Straight Arrow Connector 16">
            <a:extLst>
              <a:ext uri="{FF2B5EF4-FFF2-40B4-BE49-F238E27FC236}">
                <a16:creationId xmlns:a16="http://schemas.microsoft.com/office/drawing/2014/main" id="{4C1F643B-ACD4-1177-A49D-B197C1A8078D}"/>
              </a:ext>
            </a:extLst>
          </p:cNvPr>
          <p:cNvCxnSpPr>
            <a:cxnSpLocks/>
          </p:cNvCxnSpPr>
          <p:nvPr/>
        </p:nvCxnSpPr>
        <p:spPr>
          <a:xfrm flipV="1">
            <a:off x="838200" y="2743200"/>
            <a:ext cx="0" cy="2743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35C9348-1267-8541-FACD-FC0A5791E57D}"/>
              </a:ext>
            </a:extLst>
          </p:cNvPr>
          <p:cNvCxnSpPr>
            <a:cxnSpLocks/>
          </p:cNvCxnSpPr>
          <p:nvPr/>
        </p:nvCxnSpPr>
        <p:spPr>
          <a:xfrm>
            <a:off x="825500" y="5471793"/>
            <a:ext cx="6438900" cy="116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7FDF4DD3-110A-7961-BFDD-3DDC8539891E}"/>
              </a:ext>
            </a:extLst>
          </p:cNvPr>
          <p:cNvSpPr txBox="1"/>
          <p:nvPr/>
        </p:nvSpPr>
        <p:spPr>
          <a:xfrm>
            <a:off x="652310" y="1945301"/>
            <a:ext cx="2206889" cy="634854"/>
          </a:xfrm>
          <a:prstGeom prst="rect">
            <a:avLst/>
          </a:prstGeom>
          <a:noFill/>
        </p:spPr>
        <p:txBody>
          <a:bodyPr wrap="square" rtlCol="0">
            <a:spAutoFit/>
          </a:bodyPr>
          <a:lstStyle/>
          <a:p>
            <a:pPr>
              <a:lnSpc>
                <a:spcPct val="115000"/>
              </a:lnSpc>
              <a:spcAft>
                <a:spcPts val="800"/>
              </a:spcAft>
              <a:buClr>
                <a:schemeClr val="tx2"/>
              </a:buClr>
            </a:pPr>
            <a:r>
              <a:rPr lang="en-GB" sz="1600" dirty="0">
                <a:solidFill>
                  <a:schemeClr val="accent4"/>
                </a:solidFill>
                <a:latin typeface="Circular Std Book" panose="020B0604020101020102" pitchFamily="34" charset="77"/>
                <a:cs typeface="Circular Std Book" panose="020B0604020101020102" pitchFamily="34" charset="77"/>
              </a:rPr>
              <a:t>Products excluded from the market</a:t>
            </a:r>
            <a:endParaRPr lang="en-NL" sz="2800" b="1" dirty="0">
              <a:solidFill>
                <a:schemeClr val="accent4"/>
              </a:solidFill>
              <a:latin typeface="Circular Std Book" panose="020B0604020101020102" pitchFamily="34" charset="77"/>
              <a:cs typeface="Circular Std Book" panose="020B0604020101020102" pitchFamily="34" charset="77"/>
            </a:endParaRPr>
          </a:p>
        </p:txBody>
      </p:sp>
      <p:cxnSp>
        <p:nvCxnSpPr>
          <p:cNvPr id="25" name="Straight Connector 24">
            <a:extLst>
              <a:ext uri="{FF2B5EF4-FFF2-40B4-BE49-F238E27FC236}">
                <a16:creationId xmlns:a16="http://schemas.microsoft.com/office/drawing/2014/main" id="{5063F1E4-8CF3-DFDB-D17E-08495FEFE242}"/>
              </a:ext>
            </a:extLst>
          </p:cNvPr>
          <p:cNvCxnSpPr>
            <a:cxnSpLocks/>
          </p:cNvCxnSpPr>
          <p:nvPr/>
        </p:nvCxnSpPr>
        <p:spPr>
          <a:xfrm>
            <a:off x="1825396" y="5492243"/>
            <a:ext cx="0" cy="66465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DD92B71-6DB5-39F7-918B-B23ACFFEC999}"/>
              </a:ext>
            </a:extLst>
          </p:cNvPr>
          <p:cNvSpPr txBox="1"/>
          <p:nvPr/>
        </p:nvSpPr>
        <p:spPr>
          <a:xfrm>
            <a:off x="1879051" y="5522044"/>
            <a:ext cx="1600748" cy="634854"/>
          </a:xfrm>
          <a:prstGeom prst="rect">
            <a:avLst/>
          </a:prstGeom>
          <a:noFill/>
        </p:spPr>
        <p:txBody>
          <a:bodyPr wrap="square" rtlCol="0">
            <a:spAutoFit/>
          </a:bodyPr>
          <a:lstStyle/>
          <a:p>
            <a:pPr>
              <a:lnSpc>
                <a:spcPct val="115000"/>
              </a:lnSpc>
              <a:spcAft>
                <a:spcPts val="800"/>
              </a:spcAft>
              <a:buClr>
                <a:schemeClr val="tx2"/>
              </a:buClr>
            </a:pPr>
            <a:r>
              <a:rPr lang="en-GB" sz="1600" dirty="0">
                <a:solidFill>
                  <a:schemeClr val="tx2"/>
                </a:solidFill>
                <a:latin typeface="Circular Std Book" panose="020B0604020101020102" pitchFamily="34" charset="77"/>
                <a:cs typeface="Circular Std Book" panose="020B0604020101020102" pitchFamily="34" charset="77"/>
              </a:rPr>
              <a:t>Lowest Performance</a:t>
            </a:r>
            <a:endParaRPr lang="en-NL" sz="2800" b="1" dirty="0">
              <a:solidFill>
                <a:schemeClr val="tx2"/>
              </a:solidFill>
              <a:latin typeface="Circular Std Book" panose="020B0604020101020102" pitchFamily="34" charset="77"/>
              <a:cs typeface="Circular Std Book" panose="020B0604020101020102" pitchFamily="34" charset="77"/>
            </a:endParaRPr>
          </a:p>
        </p:txBody>
      </p:sp>
      <p:sp>
        <p:nvSpPr>
          <p:cNvPr id="27" name="TextBox 26">
            <a:extLst>
              <a:ext uri="{FF2B5EF4-FFF2-40B4-BE49-F238E27FC236}">
                <a16:creationId xmlns:a16="http://schemas.microsoft.com/office/drawing/2014/main" id="{F6FEA474-5D35-CBEF-D85D-49DFB4E61C45}"/>
              </a:ext>
            </a:extLst>
          </p:cNvPr>
          <p:cNvSpPr txBox="1"/>
          <p:nvPr/>
        </p:nvSpPr>
        <p:spPr>
          <a:xfrm>
            <a:off x="6071598" y="5522044"/>
            <a:ext cx="1600748" cy="634854"/>
          </a:xfrm>
          <a:prstGeom prst="rect">
            <a:avLst/>
          </a:prstGeom>
          <a:noFill/>
        </p:spPr>
        <p:txBody>
          <a:bodyPr wrap="square" rtlCol="0">
            <a:spAutoFit/>
          </a:bodyPr>
          <a:lstStyle/>
          <a:p>
            <a:pPr>
              <a:lnSpc>
                <a:spcPct val="115000"/>
              </a:lnSpc>
              <a:spcAft>
                <a:spcPts val="800"/>
              </a:spcAft>
              <a:buClr>
                <a:schemeClr val="tx2"/>
              </a:buClr>
            </a:pPr>
            <a:r>
              <a:rPr lang="en-GB" sz="1600" dirty="0">
                <a:solidFill>
                  <a:schemeClr val="tx2"/>
                </a:solidFill>
                <a:latin typeface="Circular Std Book" panose="020B0604020101020102" pitchFamily="34" charset="77"/>
                <a:cs typeface="Circular Std Book" panose="020B0604020101020102" pitchFamily="34" charset="77"/>
              </a:rPr>
              <a:t>Highest Performance</a:t>
            </a:r>
            <a:endParaRPr lang="en-NL" sz="2800" b="1" dirty="0">
              <a:solidFill>
                <a:schemeClr val="tx2"/>
              </a:solidFill>
              <a:latin typeface="Circular Std Book" panose="020B0604020101020102" pitchFamily="34" charset="77"/>
              <a:cs typeface="Circular Std Book" panose="020B0604020101020102" pitchFamily="34" charset="77"/>
            </a:endParaRPr>
          </a:p>
        </p:txBody>
      </p:sp>
      <p:sp>
        <p:nvSpPr>
          <p:cNvPr id="29" name="TextBox 28">
            <a:extLst>
              <a:ext uri="{FF2B5EF4-FFF2-40B4-BE49-F238E27FC236}">
                <a16:creationId xmlns:a16="http://schemas.microsoft.com/office/drawing/2014/main" id="{CE1DEED1-19AC-76E2-7B76-AFC7C8C3047E}"/>
              </a:ext>
            </a:extLst>
          </p:cNvPr>
          <p:cNvSpPr txBox="1"/>
          <p:nvPr/>
        </p:nvSpPr>
        <p:spPr>
          <a:xfrm>
            <a:off x="652310" y="6218961"/>
            <a:ext cx="3410675" cy="351699"/>
          </a:xfrm>
          <a:prstGeom prst="rect">
            <a:avLst/>
          </a:prstGeom>
          <a:noFill/>
        </p:spPr>
        <p:txBody>
          <a:bodyPr wrap="square" rtlCol="0">
            <a:spAutoFit/>
          </a:bodyPr>
          <a:lstStyle/>
          <a:p>
            <a:pPr>
              <a:lnSpc>
                <a:spcPct val="115000"/>
              </a:lnSpc>
              <a:spcAft>
                <a:spcPts val="800"/>
              </a:spcAft>
              <a:buClr>
                <a:schemeClr val="tx2"/>
              </a:buClr>
            </a:pPr>
            <a:r>
              <a:rPr lang="en-GB" sz="1600" dirty="0">
                <a:solidFill>
                  <a:schemeClr val="accent1"/>
                </a:solidFill>
                <a:latin typeface="Circular Std Book" panose="020B0604020101020102" pitchFamily="34" charset="77"/>
                <a:cs typeface="Circular Std Book" panose="020B0604020101020102" pitchFamily="34" charset="77"/>
              </a:rPr>
              <a:t>Min performance requirements</a:t>
            </a:r>
            <a:endParaRPr lang="en-NL" sz="2800" b="1" dirty="0">
              <a:solidFill>
                <a:schemeClr val="accent1"/>
              </a:solidFill>
              <a:latin typeface="Circular Std Book" panose="020B0604020101020102" pitchFamily="34" charset="77"/>
              <a:cs typeface="Circular Std Book" panose="020B0604020101020102" pitchFamily="34" charset="77"/>
            </a:endParaRPr>
          </a:p>
        </p:txBody>
      </p:sp>
      <p:sp>
        <p:nvSpPr>
          <p:cNvPr id="30" name="TextBox 29">
            <a:extLst>
              <a:ext uri="{FF2B5EF4-FFF2-40B4-BE49-F238E27FC236}">
                <a16:creationId xmlns:a16="http://schemas.microsoft.com/office/drawing/2014/main" id="{50E5BFA5-995B-F517-CCE1-7094247206C1}"/>
              </a:ext>
            </a:extLst>
          </p:cNvPr>
          <p:cNvSpPr txBox="1"/>
          <p:nvPr/>
        </p:nvSpPr>
        <p:spPr>
          <a:xfrm>
            <a:off x="3216206" y="5498086"/>
            <a:ext cx="3410675" cy="351699"/>
          </a:xfrm>
          <a:prstGeom prst="rect">
            <a:avLst/>
          </a:prstGeom>
          <a:noFill/>
        </p:spPr>
        <p:txBody>
          <a:bodyPr wrap="square" rtlCol="0">
            <a:spAutoFit/>
          </a:bodyPr>
          <a:lstStyle/>
          <a:p>
            <a:pPr>
              <a:lnSpc>
                <a:spcPct val="115000"/>
              </a:lnSpc>
              <a:spcAft>
                <a:spcPts val="800"/>
              </a:spcAft>
              <a:buClr>
                <a:schemeClr val="tx2"/>
              </a:buClr>
            </a:pPr>
            <a:r>
              <a:rPr lang="en-GB" sz="1600" dirty="0">
                <a:solidFill>
                  <a:schemeClr val="accent1"/>
                </a:solidFill>
                <a:latin typeface="Circular Std Book" panose="020B0604020101020102" pitchFamily="34" charset="77"/>
                <a:cs typeface="Circular Std Book" panose="020B0604020101020102" pitchFamily="34" charset="77"/>
              </a:rPr>
              <a:t>Classes of performance</a:t>
            </a:r>
            <a:endParaRPr lang="en-NL" sz="2800" b="1" dirty="0">
              <a:solidFill>
                <a:schemeClr val="accent1"/>
              </a:solidFill>
              <a:latin typeface="Circular Std Book" panose="020B0604020101020102" pitchFamily="34" charset="77"/>
              <a:cs typeface="Circular Std Book" panose="020B0604020101020102" pitchFamily="34" charset="77"/>
            </a:endParaRPr>
          </a:p>
        </p:txBody>
      </p:sp>
      <p:sp>
        <p:nvSpPr>
          <p:cNvPr id="31" name="Rounded Rectangle 30">
            <a:extLst>
              <a:ext uri="{FF2B5EF4-FFF2-40B4-BE49-F238E27FC236}">
                <a16:creationId xmlns:a16="http://schemas.microsoft.com/office/drawing/2014/main" id="{B8D1FCFE-A8AB-88B5-D0C0-223C7DB9E0D8}"/>
              </a:ext>
            </a:extLst>
          </p:cNvPr>
          <p:cNvSpPr/>
          <p:nvPr/>
        </p:nvSpPr>
        <p:spPr>
          <a:xfrm>
            <a:off x="850901" y="4484728"/>
            <a:ext cx="6132988" cy="490976"/>
          </a:xfrm>
          <a:prstGeom prst="roundRect">
            <a:avLst/>
          </a:prstGeom>
          <a:solidFill>
            <a:schemeClr val="accent1">
              <a:alpha val="6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2" name="TextBox 31">
            <a:extLst>
              <a:ext uri="{FF2B5EF4-FFF2-40B4-BE49-F238E27FC236}">
                <a16:creationId xmlns:a16="http://schemas.microsoft.com/office/drawing/2014/main" id="{2F00DEFF-F6F1-CED0-3231-F1377993CAE9}"/>
              </a:ext>
            </a:extLst>
          </p:cNvPr>
          <p:cNvSpPr txBox="1"/>
          <p:nvPr/>
        </p:nvSpPr>
        <p:spPr>
          <a:xfrm>
            <a:off x="2708896" y="4534683"/>
            <a:ext cx="3410675" cy="351699"/>
          </a:xfrm>
          <a:prstGeom prst="rect">
            <a:avLst/>
          </a:prstGeom>
          <a:noFill/>
        </p:spPr>
        <p:txBody>
          <a:bodyPr wrap="square" rtlCol="0">
            <a:spAutoFit/>
          </a:bodyPr>
          <a:lstStyle/>
          <a:p>
            <a:pPr>
              <a:lnSpc>
                <a:spcPct val="115000"/>
              </a:lnSpc>
              <a:spcAft>
                <a:spcPts val="800"/>
              </a:spcAft>
              <a:buClr>
                <a:schemeClr val="tx2"/>
              </a:buClr>
            </a:pPr>
            <a:r>
              <a:rPr lang="en-GB" sz="1600" dirty="0" err="1">
                <a:solidFill>
                  <a:schemeClr val="bg1"/>
                </a:solidFill>
                <a:latin typeface="Circular Std Book" panose="020B0604020101020102" pitchFamily="34" charset="77"/>
                <a:cs typeface="Circular Std Book" panose="020B0604020101020102" pitchFamily="34" charset="77"/>
              </a:rPr>
              <a:t>Ecodesign</a:t>
            </a:r>
            <a:r>
              <a:rPr lang="en-GB" sz="1600" dirty="0">
                <a:solidFill>
                  <a:schemeClr val="bg1"/>
                </a:solidFill>
                <a:latin typeface="Circular Std Book" panose="020B0604020101020102" pitchFamily="34" charset="77"/>
                <a:cs typeface="Circular Std Book" panose="020B0604020101020102" pitchFamily="34" charset="77"/>
              </a:rPr>
              <a:t> requirements</a:t>
            </a:r>
            <a:endParaRPr lang="en-NL" sz="2800" b="1" dirty="0">
              <a:solidFill>
                <a:schemeClr val="bg1"/>
              </a:solidFill>
              <a:latin typeface="Circular Std Book" panose="020B0604020101020102" pitchFamily="34" charset="77"/>
              <a:cs typeface="Circular Std Book" panose="020B0604020101020102" pitchFamily="34" charset="77"/>
            </a:endParaRPr>
          </a:p>
        </p:txBody>
      </p:sp>
      <p:sp>
        <p:nvSpPr>
          <p:cNvPr id="34" name="Rounded Rectangle 33">
            <a:extLst>
              <a:ext uri="{FF2B5EF4-FFF2-40B4-BE49-F238E27FC236}">
                <a16:creationId xmlns:a16="http://schemas.microsoft.com/office/drawing/2014/main" id="{02BFEACC-21AB-278D-A9EE-6233937A7AF8}"/>
              </a:ext>
            </a:extLst>
          </p:cNvPr>
          <p:cNvSpPr/>
          <p:nvPr/>
        </p:nvSpPr>
        <p:spPr>
          <a:xfrm>
            <a:off x="4940897" y="3217641"/>
            <a:ext cx="2042992" cy="654143"/>
          </a:xfrm>
          <a:prstGeom prst="roundRect">
            <a:avLst/>
          </a:prstGeom>
          <a:solidFill>
            <a:schemeClr val="accent5">
              <a:alpha val="5782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35" name="TextBox 34">
            <a:extLst>
              <a:ext uri="{FF2B5EF4-FFF2-40B4-BE49-F238E27FC236}">
                <a16:creationId xmlns:a16="http://schemas.microsoft.com/office/drawing/2014/main" id="{AB67BE4A-FE68-EA74-81A3-5E6688A3103B}"/>
              </a:ext>
            </a:extLst>
          </p:cNvPr>
          <p:cNvSpPr txBox="1"/>
          <p:nvPr/>
        </p:nvSpPr>
        <p:spPr>
          <a:xfrm>
            <a:off x="4898056" y="3214720"/>
            <a:ext cx="2335980" cy="642035"/>
          </a:xfrm>
          <a:prstGeom prst="rect">
            <a:avLst/>
          </a:prstGeom>
          <a:noFill/>
        </p:spPr>
        <p:txBody>
          <a:bodyPr wrap="square" rtlCol="0">
            <a:spAutoFit/>
          </a:bodyPr>
          <a:lstStyle/>
          <a:p>
            <a:pPr algn="ctr">
              <a:lnSpc>
                <a:spcPct val="115000"/>
              </a:lnSpc>
              <a:spcAft>
                <a:spcPts val="800"/>
              </a:spcAft>
              <a:buClr>
                <a:schemeClr val="tx2"/>
              </a:buClr>
            </a:pPr>
            <a:r>
              <a:rPr lang="en-GB" sz="1600" dirty="0">
                <a:solidFill>
                  <a:schemeClr val="bg1"/>
                </a:solidFill>
                <a:latin typeface="Circular Std Book" panose="020B0604020101020102" pitchFamily="34" charset="77"/>
                <a:cs typeface="Circular Std Book" panose="020B0604020101020102" pitchFamily="34" charset="77"/>
              </a:rPr>
              <a:t>Mandatory                         EU GPP</a:t>
            </a:r>
            <a:endParaRPr lang="en-NL" sz="2800" b="1" dirty="0">
              <a:solidFill>
                <a:schemeClr val="bg1"/>
              </a:solidFill>
              <a:latin typeface="Circular Std Book" panose="020B0604020101020102" pitchFamily="34" charset="77"/>
              <a:cs typeface="Circular Std Book" panose="020B0604020101020102" pitchFamily="34" charset="77"/>
            </a:endParaRPr>
          </a:p>
        </p:txBody>
      </p:sp>
    </p:spTree>
    <p:extLst>
      <p:ext uri="{BB962C8B-B14F-4D97-AF65-F5344CB8AC3E}">
        <p14:creationId xmlns:p14="http://schemas.microsoft.com/office/powerpoint/2010/main" val="831655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31C079-B2E0-A3D3-ACFB-C338B00328F3}"/>
              </a:ext>
            </a:extLst>
          </p:cNvPr>
          <p:cNvSpPr>
            <a:spLocks noGrp="1"/>
          </p:cNvSpPr>
          <p:nvPr>
            <p:ph type="sldNum" sz="quarter" idx="12"/>
          </p:nvPr>
        </p:nvSpPr>
        <p:spPr/>
        <p:txBody>
          <a:bodyPr/>
          <a:lstStyle/>
          <a:p>
            <a:fld id="{A6B50053-EC5D-F648-9B13-092A20055004}" type="slidenum">
              <a:rPr lang="en-US" smtClean="0"/>
              <a:pPr/>
              <a:t>7</a:t>
            </a:fld>
            <a:endParaRPr lang="en-US" dirty="0"/>
          </a:p>
        </p:txBody>
      </p:sp>
      <p:sp>
        <p:nvSpPr>
          <p:cNvPr id="3" name="Title 2">
            <a:extLst>
              <a:ext uri="{FF2B5EF4-FFF2-40B4-BE49-F238E27FC236}">
                <a16:creationId xmlns:a16="http://schemas.microsoft.com/office/drawing/2014/main" id="{6579CCBD-96E2-BB55-3D25-173002892D9F}"/>
              </a:ext>
            </a:extLst>
          </p:cNvPr>
          <p:cNvSpPr>
            <a:spLocks noGrp="1"/>
          </p:cNvSpPr>
          <p:nvPr>
            <p:ph type="title"/>
          </p:nvPr>
        </p:nvSpPr>
        <p:spPr>
          <a:xfrm>
            <a:off x="838199" y="1420238"/>
            <a:ext cx="9920592" cy="3719800"/>
          </a:xfrm>
        </p:spPr>
        <p:txBody>
          <a:bodyPr>
            <a:normAutofit/>
          </a:bodyPr>
          <a:lstStyle/>
          <a:p>
            <a:r>
              <a:rPr lang="en-GB" dirty="0"/>
              <a:t>This document explains in detail how C2C Certified® goes beyond the ESPR requirements and is an ongoing incentive for companies to achieve excellence in the field of circularity.</a:t>
            </a:r>
            <a:endParaRPr lang="en-NL" dirty="0"/>
          </a:p>
        </p:txBody>
      </p:sp>
    </p:spTree>
    <p:extLst>
      <p:ext uri="{BB962C8B-B14F-4D97-AF65-F5344CB8AC3E}">
        <p14:creationId xmlns:p14="http://schemas.microsoft.com/office/powerpoint/2010/main" val="2427200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8227E-FA4A-3824-BD2A-2491C464B96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322205-B799-1268-5DF8-02BDEA3E4F40}"/>
              </a:ext>
            </a:extLst>
          </p:cNvPr>
          <p:cNvSpPr>
            <a:spLocks noGrp="1"/>
          </p:cNvSpPr>
          <p:nvPr>
            <p:ph type="sldNum" sz="quarter" idx="10"/>
          </p:nvPr>
        </p:nvSpPr>
        <p:spPr/>
        <p:txBody>
          <a:bodyPr/>
          <a:lstStyle/>
          <a:p>
            <a:fld id="{A6B50053-EC5D-F648-9B13-092A20055004}" type="slidenum">
              <a:rPr lang="en-US" smtClean="0"/>
              <a:pPr/>
              <a:t>8</a:t>
            </a:fld>
            <a:endParaRPr lang="en-US" dirty="0"/>
          </a:p>
        </p:txBody>
      </p:sp>
      <p:sp>
        <p:nvSpPr>
          <p:cNvPr id="4" name="TextBox 3">
            <a:extLst>
              <a:ext uri="{FF2B5EF4-FFF2-40B4-BE49-F238E27FC236}">
                <a16:creationId xmlns:a16="http://schemas.microsoft.com/office/drawing/2014/main" id="{48E0A61D-AE8E-ECE1-42EF-65E346674E87}"/>
              </a:ext>
            </a:extLst>
          </p:cNvPr>
          <p:cNvSpPr txBox="1"/>
          <p:nvPr/>
        </p:nvSpPr>
        <p:spPr>
          <a:xfrm>
            <a:off x="838200" y="2433332"/>
            <a:ext cx="6188242" cy="2526397"/>
          </a:xfrm>
          <a:prstGeom prst="rect">
            <a:avLst/>
          </a:prstGeom>
          <a:noFill/>
        </p:spPr>
        <p:txBody>
          <a:bodyPr wrap="square" rtlCol="0">
            <a:spAutoFit/>
          </a:bodyPr>
          <a:lstStyle/>
          <a:p>
            <a:pPr marL="285750" indent="-285750">
              <a:lnSpc>
                <a:spcPct val="115000"/>
              </a:lnSpc>
              <a:spcAft>
                <a:spcPts val="800"/>
              </a:spcAft>
              <a:buFont typeface="Arial" panose="020B0604020202020204" pitchFamily="34" charset="0"/>
              <a:buChar char="•"/>
            </a:pPr>
            <a:r>
              <a:rPr lang="en-NL"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ESPR requirements are the baseline of C2C Certified®.</a:t>
            </a:r>
          </a:p>
          <a:p>
            <a:pPr marL="285750" indent="-285750">
              <a:lnSpc>
                <a:spcPct val="115000"/>
              </a:lnSpc>
              <a:spcAft>
                <a:spcPts val="800"/>
              </a:spcAft>
              <a:buFont typeface="Arial" panose="020B0604020202020204" pitchFamily="34" charset="0"/>
              <a:buChar char="•"/>
            </a:pPr>
            <a:r>
              <a:rPr lang="en-NL"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C2C Certified® goes further </a:t>
            </a:r>
            <a:r>
              <a:rPr lang="en-GB"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through developing continuous improvement strategies for their</a:t>
            </a:r>
            <a:r>
              <a:rPr lang="en-GB"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 </a:t>
            </a:r>
            <a:r>
              <a:rPr lang="en-GB"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products</a:t>
            </a:r>
            <a:r>
              <a:rPr lang="en-GB"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 or </a:t>
            </a:r>
            <a:r>
              <a:rPr lang="en-GB"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rPr>
              <a:t>by setting        clear thresholds.</a:t>
            </a:r>
            <a:endParaRPr lang="en-NL"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endParaRPr>
          </a:p>
          <a:p>
            <a:pPr algn="l">
              <a:lnSpc>
                <a:spcPts val="8800"/>
              </a:lnSpc>
            </a:pPr>
            <a:endParaRPr lang="en-NL" sz="3200" b="1" dirty="0">
              <a:solidFill>
                <a:schemeClr val="accent1"/>
              </a:solidFill>
              <a:latin typeface="Circular Std Black" panose="020B0604020101020102" pitchFamily="34" charset="77"/>
              <a:cs typeface="Circular Std Black" panose="020B0604020101020102" pitchFamily="34" charset="77"/>
            </a:endParaRPr>
          </a:p>
        </p:txBody>
      </p:sp>
      <p:sp>
        <p:nvSpPr>
          <p:cNvPr id="9" name="Title 8">
            <a:extLst>
              <a:ext uri="{FF2B5EF4-FFF2-40B4-BE49-F238E27FC236}">
                <a16:creationId xmlns:a16="http://schemas.microsoft.com/office/drawing/2014/main" id="{E01F2A24-BE3A-FAC8-C7FA-93CA824723F9}"/>
              </a:ext>
            </a:extLst>
          </p:cNvPr>
          <p:cNvSpPr>
            <a:spLocks noGrp="1"/>
          </p:cNvSpPr>
          <p:nvPr>
            <p:ph type="title"/>
          </p:nvPr>
        </p:nvSpPr>
        <p:spPr/>
        <p:txBody>
          <a:bodyPr/>
          <a:lstStyle/>
          <a:p>
            <a:r>
              <a:rPr lang="en-NL" dirty="0"/>
              <a:t>C2C Certified® to demonstrate compliance and beyond </a:t>
            </a:r>
          </a:p>
        </p:txBody>
      </p:sp>
      <p:sp>
        <p:nvSpPr>
          <p:cNvPr id="2" name="Freeform 3">
            <a:extLst>
              <a:ext uri="{FF2B5EF4-FFF2-40B4-BE49-F238E27FC236}">
                <a16:creationId xmlns:a16="http://schemas.microsoft.com/office/drawing/2014/main" id="{7FA8A8D5-3A55-80E2-83E0-CB8E908D1E3C}"/>
              </a:ext>
            </a:extLst>
          </p:cNvPr>
          <p:cNvSpPr/>
          <p:nvPr/>
        </p:nvSpPr>
        <p:spPr>
          <a:xfrm>
            <a:off x="6764029" y="1662604"/>
            <a:ext cx="5325979" cy="3111009"/>
          </a:xfrm>
          <a:custGeom>
            <a:avLst/>
            <a:gdLst/>
            <a:ahLst/>
            <a:cxnLst/>
            <a:rect l="l" t="t" r="r" b="b"/>
            <a:pathLst>
              <a:path w="8912924" h="5143500">
                <a:moveTo>
                  <a:pt x="0" y="0"/>
                </a:moveTo>
                <a:lnTo>
                  <a:pt x="8912924" y="0"/>
                </a:lnTo>
                <a:lnTo>
                  <a:pt x="8912924" y="5143500"/>
                </a:lnTo>
                <a:lnTo>
                  <a:pt x="0" y="5143500"/>
                </a:lnTo>
                <a:lnTo>
                  <a:pt x="0" y="0"/>
                </a:lnTo>
                <a:close/>
              </a:path>
            </a:pathLst>
          </a:custGeom>
          <a:blipFill>
            <a:blip r:embed="rId3"/>
            <a:stretch>
              <a:fillRect/>
            </a:stretch>
          </a:blipFill>
        </p:spPr>
        <p:txBody>
          <a:bodyPr/>
          <a:lstStyle/>
          <a:p>
            <a:endParaRPr lang="en-US" sz="1200"/>
          </a:p>
        </p:txBody>
      </p:sp>
      <p:sp>
        <p:nvSpPr>
          <p:cNvPr id="5" name="TextBox 4">
            <a:extLst>
              <a:ext uri="{FF2B5EF4-FFF2-40B4-BE49-F238E27FC236}">
                <a16:creationId xmlns:a16="http://schemas.microsoft.com/office/drawing/2014/main" id="{583E3012-65F8-424B-7F6E-FD2B70E9A81D}"/>
              </a:ext>
            </a:extLst>
          </p:cNvPr>
          <p:cNvSpPr txBox="1"/>
          <p:nvPr/>
        </p:nvSpPr>
        <p:spPr>
          <a:xfrm>
            <a:off x="838201" y="4438176"/>
            <a:ext cx="10515599" cy="1760931"/>
          </a:xfrm>
          <a:prstGeom prst="rect">
            <a:avLst/>
          </a:prstGeom>
          <a:noFill/>
        </p:spPr>
        <p:txBody>
          <a:bodyPr wrap="square" rtlCol="0">
            <a:spAutoFit/>
          </a:bodyPr>
          <a:lstStyle/>
          <a:p>
            <a:pPr marL="285750" indent="-285750">
              <a:lnSpc>
                <a:spcPct val="115000"/>
              </a:lnSpc>
              <a:spcAft>
                <a:spcPts val="800"/>
              </a:spcAft>
              <a:buFont typeface="Arial" panose="020B0604020202020204" pitchFamily="34" charset="0"/>
              <a:buChar char="•"/>
            </a:pPr>
            <a:r>
              <a:rPr lang="en-NL"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C2C Certified® is an </a:t>
            </a:r>
            <a:r>
              <a:rPr lang="en-NL" b="1" kern="100" dirty="0">
                <a:solidFill>
                  <a:schemeClr val="tx2"/>
                </a:solidFill>
                <a:latin typeface="Circular Std Book" panose="020B0604020101020102" pitchFamily="34" charset="77"/>
                <a:ea typeface="Aptos" panose="020B0004020202020204" pitchFamily="34" charset="0"/>
                <a:cs typeface="Circular Std Book" panose="020B0604020101020102" pitchFamily="34" charset="77"/>
              </a:rPr>
              <a:t>ongoing incentive for companies to achieve excellence in the field of circularity</a:t>
            </a:r>
            <a:r>
              <a:rPr lang="en-NL"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 It </a:t>
            </a:r>
            <a:r>
              <a:rPr lang="en-GB"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h</a:t>
            </a:r>
            <a:r>
              <a:rPr lang="en-NL"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elps to be future ESRP compliant when the sector-specific delegated acts will be published in the coming years.</a:t>
            </a:r>
            <a:endParaRPr lang="en-NL" kern="100" dirty="0">
              <a:solidFill>
                <a:schemeClr val="accent1"/>
              </a:solidFill>
              <a:effectLst/>
              <a:latin typeface="Circular Std Book" panose="020B0604020101020102" pitchFamily="34" charset="77"/>
              <a:ea typeface="Aptos" panose="020B0004020202020204" pitchFamily="34" charset="0"/>
              <a:cs typeface="Circular Std Book" panose="020B0604020101020102" pitchFamily="34" charset="77"/>
            </a:endParaRPr>
          </a:p>
          <a:p>
            <a:pPr marL="285750" indent="-285750">
              <a:lnSpc>
                <a:spcPct val="115000"/>
              </a:lnSpc>
              <a:spcAft>
                <a:spcPts val="800"/>
              </a:spcAft>
              <a:buFont typeface="Arial" panose="020B0604020202020204" pitchFamily="34" charset="0"/>
              <a:buChar char="•"/>
            </a:pPr>
            <a:r>
              <a:rPr lang="en-GB"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It considerably </a:t>
            </a:r>
            <a:r>
              <a:rPr lang="en-GB" b="1" kern="100" dirty="0">
                <a:solidFill>
                  <a:schemeClr val="tx2"/>
                </a:solidFill>
                <a:latin typeface="Circular Std Book" panose="020B0604020101020102" pitchFamily="34" charset="77"/>
                <a:ea typeface="Aptos" panose="020B0004020202020204" pitchFamily="34" charset="0"/>
                <a:cs typeface="Circular Std Book" panose="020B0604020101020102" pitchFamily="34" charset="77"/>
              </a:rPr>
              <a:t>reduces the burden of the compliance team</a:t>
            </a:r>
            <a:r>
              <a:rPr lang="en-GB" kern="100" dirty="0">
                <a:solidFill>
                  <a:schemeClr val="accent1"/>
                </a:solidFill>
                <a:latin typeface="Circular Std Book" panose="020B0604020101020102" pitchFamily="34" charset="77"/>
                <a:ea typeface="Aptos" panose="020B0004020202020204" pitchFamily="34" charset="0"/>
                <a:cs typeface="Circular Std Book" panose="020B0604020101020102" pitchFamily="34" charset="77"/>
              </a:rPr>
              <a:t>, while ensuring that the products designed remain innovative.</a:t>
            </a:r>
            <a:endParaRPr lang="en-NL" sz="3200" b="1" dirty="0">
              <a:solidFill>
                <a:schemeClr val="accent1"/>
              </a:solidFill>
              <a:latin typeface="Circular Std Black" panose="020B0604020101020102" pitchFamily="34" charset="77"/>
              <a:cs typeface="Circular Std Black" panose="020B0604020101020102" pitchFamily="34" charset="77"/>
            </a:endParaRPr>
          </a:p>
        </p:txBody>
      </p:sp>
    </p:spTree>
    <p:extLst>
      <p:ext uri="{BB962C8B-B14F-4D97-AF65-F5344CB8AC3E}">
        <p14:creationId xmlns:p14="http://schemas.microsoft.com/office/powerpoint/2010/main" val="3056196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416234" y="3085782"/>
            <a:ext cx="5463678" cy="538609"/>
          </a:xfrm>
          <a:prstGeom prst="rect">
            <a:avLst/>
          </a:prstGeom>
        </p:spPr>
        <p:txBody>
          <a:bodyPr wrap="square" lIns="0" tIns="0" rIns="0" bIns="0" rtlCol="0" anchor="t">
            <a:spAutoFit/>
          </a:bodyPr>
          <a:lstStyle/>
          <a:p>
            <a:pPr algn="r">
              <a:lnSpc>
                <a:spcPts val="4480"/>
              </a:lnSpc>
            </a:pPr>
            <a:r>
              <a:rPr lang="en-US" sz="3600" b="1" dirty="0">
                <a:solidFill>
                  <a:srgbClr val="0B007A"/>
                </a:solidFill>
                <a:latin typeface="Circular Std Bold"/>
                <a:cs typeface="Circular Std Bold" panose="020B0604020101020102" pitchFamily="34" charset="77"/>
              </a:rPr>
              <a:t>Circularity Data Report</a:t>
            </a:r>
          </a:p>
        </p:txBody>
      </p:sp>
      <p:sp>
        <p:nvSpPr>
          <p:cNvPr id="5" name="TextBox 5"/>
          <p:cNvSpPr txBox="1"/>
          <p:nvPr/>
        </p:nvSpPr>
        <p:spPr>
          <a:xfrm>
            <a:off x="6383743" y="3687129"/>
            <a:ext cx="5496169" cy="1641155"/>
          </a:xfrm>
          <a:prstGeom prst="rect">
            <a:avLst/>
          </a:prstGeom>
        </p:spPr>
        <p:txBody>
          <a:bodyPr wrap="square" lIns="0" tIns="0" rIns="0" bIns="0" rtlCol="0" anchor="t">
            <a:spAutoFit/>
          </a:bodyPr>
          <a:lstStyle/>
          <a:p>
            <a:pPr algn="r">
              <a:spcBef>
                <a:spcPct val="0"/>
              </a:spcBef>
            </a:pPr>
            <a:r>
              <a:rPr lang="en-US" sz="2133" dirty="0">
                <a:solidFill>
                  <a:srgbClr val="0B007A"/>
                </a:solidFill>
                <a:latin typeface="Circular Std Book"/>
                <a:cs typeface="Circular Std Book" panose="020B0604020101020102" pitchFamily="34" charset="77"/>
              </a:rPr>
              <a:t>Publicly available on the </a:t>
            </a:r>
            <a:r>
              <a:rPr lang="en-US" sz="2133" dirty="0">
                <a:solidFill>
                  <a:srgbClr val="0B007A"/>
                </a:solidFill>
                <a:latin typeface="Circular Std Book"/>
                <a:cs typeface="Circular Std Book" panose="020B0604020101020102" pitchFamily="34" charset="77"/>
                <a:hlinkClick r:id="rId3"/>
              </a:rPr>
              <a:t>Product Registry</a:t>
            </a:r>
            <a:endParaRPr lang="en-US" sz="2133" dirty="0">
              <a:solidFill>
                <a:srgbClr val="0B007A"/>
              </a:solidFill>
              <a:latin typeface="Circular Std Book"/>
              <a:cs typeface="Circular Std Book" panose="020B0604020101020102" pitchFamily="34" charset="77"/>
            </a:endParaRPr>
          </a:p>
          <a:p>
            <a:pPr algn="r">
              <a:spcBef>
                <a:spcPct val="0"/>
              </a:spcBef>
            </a:pPr>
            <a:r>
              <a:rPr lang="en-US" sz="2133" dirty="0">
                <a:solidFill>
                  <a:srgbClr val="0B007A"/>
                </a:solidFill>
                <a:latin typeface="Circular Std Book"/>
                <a:cs typeface="Circular Std Book" panose="020B0604020101020102" pitchFamily="34" charset="77"/>
              </a:rPr>
              <a:t>Ahead of the Digital Product Passport</a:t>
            </a:r>
          </a:p>
          <a:p>
            <a:pPr algn="r">
              <a:spcBef>
                <a:spcPct val="0"/>
              </a:spcBef>
            </a:pPr>
            <a:endParaRPr lang="en-US" sz="2133" dirty="0">
              <a:solidFill>
                <a:srgbClr val="0B007A"/>
              </a:solidFill>
              <a:latin typeface="Circular Std Book"/>
              <a:cs typeface="Circular Std Book" panose="020B0604020101020102" pitchFamily="34" charset="77"/>
            </a:endParaRPr>
          </a:p>
          <a:p>
            <a:pPr>
              <a:spcBef>
                <a:spcPct val="0"/>
              </a:spcBef>
            </a:pPr>
            <a:r>
              <a:rPr lang="en-US" sz="2133" dirty="0">
                <a:solidFill>
                  <a:srgbClr val="0B007A"/>
                </a:solidFill>
                <a:latin typeface="Circular Std Book"/>
                <a:cs typeface="Circular Std Book" panose="020B0604020101020102" pitchFamily="34" charset="77"/>
              </a:rPr>
              <a:t>			   Circularity attributes</a:t>
            </a:r>
          </a:p>
          <a:p>
            <a:pPr>
              <a:spcBef>
                <a:spcPct val="0"/>
              </a:spcBef>
            </a:pPr>
            <a:r>
              <a:rPr lang="en-US" sz="2133" dirty="0">
                <a:solidFill>
                  <a:srgbClr val="0B007A"/>
                </a:solidFill>
                <a:latin typeface="Circular Std Book"/>
                <a:cs typeface="Circular Std Book" panose="020B0604020101020102" pitchFamily="34" charset="77"/>
              </a:rPr>
              <a:t>			   Cycling instructions</a:t>
            </a:r>
          </a:p>
        </p:txBody>
      </p:sp>
      <p:grpSp>
        <p:nvGrpSpPr>
          <p:cNvPr id="6" name="Group 6"/>
          <p:cNvGrpSpPr>
            <a:grpSpLocks noChangeAspect="1"/>
          </p:cNvGrpSpPr>
          <p:nvPr/>
        </p:nvGrpSpPr>
        <p:grpSpPr>
          <a:xfrm>
            <a:off x="554405" y="346519"/>
            <a:ext cx="6557595" cy="6570732"/>
            <a:chOff x="0" y="0"/>
            <a:chExt cx="10143490" cy="10163810"/>
          </a:xfrm>
        </p:grpSpPr>
        <p:sp>
          <p:nvSpPr>
            <p:cNvPr id="7" name="Freeform 7"/>
            <p:cNvSpPr/>
            <p:nvPr/>
          </p:nvSpPr>
          <p:spPr>
            <a:xfrm>
              <a:off x="0" y="0"/>
              <a:ext cx="10143351" cy="10163632"/>
            </a:xfrm>
            <a:custGeom>
              <a:avLst/>
              <a:gdLst/>
              <a:ahLst/>
              <a:cxnLst/>
              <a:rect l="l" t="t" r="r" b="b"/>
              <a:pathLst>
                <a:path w="10143351" h="10163632">
                  <a:moveTo>
                    <a:pt x="0" y="0"/>
                  </a:moveTo>
                  <a:lnTo>
                    <a:pt x="10143351" y="0"/>
                  </a:lnTo>
                  <a:lnTo>
                    <a:pt x="10143351" y="10163632"/>
                  </a:lnTo>
                  <a:lnTo>
                    <a:pt x="0" y="10163632"/>
                  </a:lnTo>
                  <a:close/>
                </a:path>
              </a:pathLst>
            </a:custGeom>
            <a:blipFill>
              <a:blip r:embed="rId4"/>
              <a:stretch>
                <a:fillRect t="-25" b="-25"/>
              </a:stretch>
            </a:blipFill>
          </p:spPr>
          <p:txBody>
            <a:bodyPr/>
            <a:lstStyle/>
            <a:p>
              <a:endParaRPr lang="en-US" sz="1200"/>
            </a:p>
          </p:txBody>
        </p:sp>
        <p:sp>
          <p:nvSpPr>
            <p:cNvPr id="8" name="Freeform 8"/>
            <p:cNvSpPr/>
            <p:nvPr/>
          </p:nvSpPr>
          <p:spPr>
            <a:xfrm>
              <a:off x="3149600" y="2368550"/>
              <a:ext cx="5156200" cy="6858000"/>
            </a:xfrm>
            <a:custGeom>
              <a:avLst/>
              <a:gdLst/>
              <a:ahLst/>
              <a:cxnLst/>
              <a:rect l="l" t="t" r="r" b="b"/>
              <a:pathLst>
                <a:path w="5156200" h="6858000">
                  <a:moveTo>
                    <a:pt x="0" y="0"/>
                  </a:moveTo>
                  <a:lnTo>
                    <a:pt x="5156200" y="0"/>
                  </a:lnTo>
                  <a:lnTo>
                    <a:pt x="5156200" y="6858000"/>
                  </a:lnTo>
                  <a:lnTo>
                    <a:pt x="0" y="6858000"/>
                  </a:lnTo>
                  <a:close/>
                </a:path>
              </a:pathLst>
            </a:custGeom>
            <a:blipFill>
              <a:blip r:embed="rId5"/>
              <a:stretch>
                <a:fillRect l="-2995" r="-2995"/>
              </a:stretch>
            </a:blipFill>
          </p:spPr>
          <p:txBody>
            <a:bodyPr/>
            <a:lstStyle/>
            <a:p>
              <a:endParaRPr lang="en-US" sz="1200"/>
            </a:p>
          </p:txBody>
        </p:sp>
        <p:sp>
          <p:nvSpPr>
            <p:cNvPr id="9" name="Freeform 9"/>
            <p:cNvSpPr/>
            <p:nvPr/>
          </p:nvSpPr>
          <p:spPr>
            <a:xfrm>
              <a:off x="374650" y="673100"/>
              <a:ext cx="6318250" cy="8427288"/>
            </a:xfrm>
            <a:custGeom>
              <a:avLst/>
              <a:gdLst/>
              <a:ahLst/>
              <a:cxnLst/>
              <a:rect l="l" t="t" r="r" b="b"/>
              <a:pathLst>
                <a:path w="6318250" h="8427288">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a:blip r:embed="rId5"/>
              <a:stretch>
                <a:fillRect l="-3145" r="-3145"/>
              </a:stretch>
            </a:blipFill>
          </p:spPr>
          <p:txBody>
            <a:bodyPr/>
            <a:lstStyle/>
            <a:p>
              <a:endParaRPr lang="en-US" sz="1200"/>
            </a:p>
          </p:txBody>
        </p:sp>
      </p:grpSp>
      <p:sp>
        <p:nvSpPr>
          <p:cNvPr id="2" name="Freeform 16">
            <a:extLst>
              <a:ext uri="{FF2B5EF4-FFF2-40B4-BE49-F238E27FC236}">
                <a16:creationId xmlns:a16="http://schemas.microsoft.com/office/drawing/2014/main" id="{70709DEE-7F1D-7D5C-F7B4-1D512AF62727}"/>
              </a:ext>
            </a:extLst>
          </p:cNvPr>
          <p:cNvSpPr/>
          <p:nvPr/>
        </p:nvSpPr>
        <p:spPr>
          <a:xfrm rot="5400000">
            <a:off x="9019947" y="4789402"/>
            <a:ext cx="191274" cy="126437"/>
          </a:xfrm>
          <a:custGeom>
            <a:avLst/>
            <a:gdLst/>
            <a:ahLst/>
            <a:cxnLst/>
            <a:rect l="l" t="t" r="r" b="b"/>
            <a:pathLst>
              <a:path w="886522" h="443261">
                <a:moveTo>
                  <a:pt x="0" y="0"/>
                </a:moveTo>
                <a:lnTo>
                  <a:pt x="886522" y="0"/>
                </a:lnTo>
                <a:lnTo>
                  <a:pt x="886522" y="443262"/>
                </a:lnTo>
                <a:lnTo>
                  <a:pt x="0" y="4432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10" name="Freeform 16">
            <a:extLst>
              <a:ext uri="{FF2B5EF4-FFF2-40B4-BE49-F238E27FC236}">
                <a16:creationId xmlns:a16="http://schemas.microsoft.com/office/drawing/2014/main" id="{C26FA120-A097-654F-4330-2B0B18985838}"/>
              </a:ext>
            </a:extLst>
          </p:cNvPr>
          <p:cNvSpPr/>
          <p:nvPr/>
        </p:nvSpPr>
        <p:spPr>
          <a:xfrm rot="5400000">
            <a:off x="9033799" y="5122386"/>
            <a:ext cx="191274" cy="126437"/>
          </a:xfrm>
          <a:custGeom>
            <a:avLst/>
            <a:gdLst/>
            <a:ahLst/>
            <a:cxnLst/>
            <a:rect l="l" t="t" r="r" b="b"/>
            <a:pathLst>
              <a:path w="886522" h="443261">
                <a:moveTo>
                  <a:pt x="0" y="0"/>
                </a:moveTo>
                <a:lnTo>
                  <a:pt x="886522" y="0"/>
                </a:lnTo>
                <a:lnTo>
                  <a:pt x="886522" y="443262"/>
                </a:lnTo>
                <a:lnTo>
                  <a:pt x="0" y="4432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dirty="0"/>
          </a:p>
        </p:txBody>
      </p:sp>
    </p:spTree>
  </p:cSld>
  <p:clrMapOvr>
    <a:masterClrMapping/>
  </p:clrMapOvr>
</p:sld>
</file>

<file path=ppt/theme/theme1.xml><?xml version="1.0" encoding="utf-8"?>
<a:theme xmlns:a="http://schemas.openxmlformats.org/drawingml/2006/main" name="Office Theme">
  <a:themeElements>
    <a:clrScheme name="C2CPII Brand Identity 2021">
      <a:dk1>
        <a:srgbClr val="4B4B4B"/>
      </a:dk1>
      <a:lt1>
        <a:srgbClr val="FFFFFF"/>
      </a:lt1>
      <a:dk2>
        <a:srgbClr val="00C16D"/>
      </a:dk2>
      <a:lt2>
        <a:srgbClr val="E7E6E6"/>
      </a:lt2>
      <a:accent1>
        <a:srgbClr val="0E007F"/>
      </a:accent1>
      <a:accent2>
        <a:srgbClr val="00C16D"/>
      </a:accent2>
      <a:accent3>
        <a:srgbClr val="4B4B4B"/>
      </a:accent3>
      <a:accent4>
        <a:srgbClr val="F90038"/>
      </a:accent4>
      <a:accent5>
        <a:srgbClr val="FF8300"/>
      </a:accent5>
      <a:accent6>
        <a:srgbClr val="F90038"/>
      </a:accent6>
      <a:hlink>
        <a:srgbClr val="00C16D"/>
      </a:hlink>
      <a:folHlink>
        <a:srgbClr val="0E007F"/>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lnSpc>
            <a:spcPts val="8800"/>
          </a:lnSpc>
          <a:defRPr sz="8000" b="1" dirty="0" smtClean="0">
            <a:solidFill>
              <a:schemeClr val="accent1"/>
            </a:solidFill>
            <a:latin typeface="Circular Std Black" panose="020B0604020101020102" pitchFamily="34" charset="77"/>
            <a:cs typeface="Circular Std Black" panose="020B0604020101020102" pitchFamily="34" charset="77"/>
          </a:defRPr>
        </a:defPPr>
      </a:lstStyle>
    </a:txDef>
  </a:objectDefaults>
  <a:extraClrSchemeLst/>
  <a:extLst>
    <a:ext uri="{05A4C25C-085E-4340-85A3-A5531E510DB2}">
      <thm15:themeFamily xmlns:thm15="http://schemas.microsoft.com/office/thememl/2012/main" name="C2CPII Template_2022" id="{9C9EAB88-29AD-744A-8D78-148BADFDF6BB}" vid="{18365C2D-1B65-F645-8AC4-BE5AC6CEA0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60724</TotalTime>
  <Words>6839</Words>
  <Application>Microsoft Macintosh PowerPoint</Application>
  <PresentationFormat>Widescreen</PresentationFormat>
  <Paragraphs>423</Paragraphs>
  <Slides>25</Slides>
  <Notes>16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Aptos</vt:lpstr>
      <vt:lpstr>Arial</vt:lpstr>
      <vt:lpstr>Arial</vt:lpstr>
      <vt:lpstr>Calibri</vt:lpstr>
      <vt:lpstr>Circular Std Black</vt:lpstr>
      <vt:lpstr>Circular Std Bold</vt:lpstr>
      <vt:lpstr>Circular Std Book</vt:lpstr>
      <vt:lpstr>Circular Std Book Italic</vt:lpstr>
      <vt:lpstr>Courier New</vt:lpstr>
      <vt:lpstr>kepler-std</vt:lpstr>
      <vt:lpstr>Office Theme</vt:lpstr>
      <vt:lpstr>Comply with the Ecodesign for Sustainable Products Regulation (ESPR)  with Cradle to  Cradle Certified®</vt:lpstr>
      <vt:lpstr>The Ecodesign for Sustainable Products Regulation (ESPR)</vt:lpstr>
      <vt:lpstr>The timeline</vt:lpstr>
      <vt:lpstr>Prioritized products listed in ESPR first Working Plan</vt:lpstr>
      <vt:lpstr>Other key measures part of the ESPR</vt:lpstr>
      <vt:lpstr>Mandatory Green Public Procurement</vt:lpstr>
      <vt:lpstr>This document explains in detail how C2C Certified® goes beyond the ESPR requirements and is an ongoing incentive for companies to achieve excellence in the field of circularity.</vt:lpstr>
      <vt:lpstr>C2C Certified® to demonstrate compliance and beyond </vt:lpstr>
      <vt:lpstr>PowerPoint Presentation</vt:lpstr>
      <vt:lpstr>Main divergences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Williams</dc:creator>
  <cp:lastModifiedBy>Lucie Ladigue</cp:lastModifiedBy>
  <cp:revision>2126</cp:revision>
  <cp:lastPrinted>2019-05-14T15:04:38Z</cp:lastPrinted>
  <dcterms:created xsi:type="dcterms:W3CDTF">2019-04-15T13:25:14Z</dcterms:created>
  <dcterms:modified xsi:type="dcterms:W3CDTF">2024-09-27T09:11:46Z</dcterms:modified>
</cp:coreProperties>
</file>