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70"/>
  </p:notesMasterIdLst>
  <p:handoutMasterIdLst>
    <p:handoutMasterId r:id="rId71"/>
  </p:handoutMasterIdLst>
  <p:sldIdLst>
    <p:sldId id="2145704495" r:id="rId2"/>
    <p:sldId id="2145704415" r:id="rId3"/>
    <p:sldId id="2145704492" r:id="rId4"/>
    <p:sldId id="2145704416" r:id="rId5"/>
    <p:sldId id="2145704452" r:id="rId6"/>
    <p:sldId id="2145704454" r:id="rId7"/>
    <p:sldId id="2145704496" r:id="rId8"/>
    <p:sldId id="2145704488" r:id="rId9"/>
    <p:sldId id="2145704485" r:id="rId10"/>
    <p:sldId id="2145704486" r:id="rId11"/>
    <p:sldId id="2145704487" r:id="rId12"/>
    <p:sldId id="2145704489" r:id="rId13"/>
    <p:sldId id="2145704497" r:id="rId14"/>
    <p:sldId id="2145704420" r:id="rId15"/>
    <p:sldId id="2145703777" r:id="rId16"/>
    <p:sldId id="2145704453" r:id="rId17"/>
    <p:sldId id="2145703761" r:id="rId18"/>
    <p:sldId id="2145703760" r:id="rId19"/>
    <p:sldId id="2145704417" r:id="rId20"/>
    <p:sldId id="2145704418" r:id="rId21"/>
    <p:sldId id="2145704419" r:id="rId22"/>
    <p:sldId id="2145703762" r:id="rId23"/>
    <p:sldId id="2145704421" r:id="rId24"/>
    <p:sldId id="2145704422" r:id="rId25"/>
    <p:sldId id="2145703741" r:id="rId26"/>
    <p:sldId id="2145703736" r:id="rId27"/>
    <p:sldId id="2145703742" r:id="rId28"/>
    <p:sldId id="2145704440" r:id="rId29"/>
    <p:sldId id="2145703737" r:id="rId30"/>
    <p:sldId id="2145703770" r:id="rId31"/>
    <p:sldId id="2145704425" r:id="rId32"/>
    <p:sldId id="2145703771" r:id="rId33"/>
    <p:sldId id="2145704427" r:id="rId34"/>
    <p:sldId id="2145703740" r:id="rId35"/>
    <p:sldId id="2145703772" r:id="rId36"/>
    <p:sldId id="2145704428" r:id="rId37"/>
    <p:sldId id="2145703773" r:id="rId38"/>
    <p:sldId id="2145703743" r:id="rId39"/>
    <p:sldId id="2145704430" r:id="rId40"/>
    <p:sldId id="2145703774" r:id="rId41"/>
    <p:sldId id="2145703744" r:id="rId42"/>
    <p:sldId id="2145703775" r:id="rId43"/>
    <p:sldId id="2145703745" r:id="rId44"/>
    <p:sldId id="2145704431" r:id="rId45"/>
    <p:sldId id="2145704432" r:id="rId46"/>
    <p:sldId id="2145703776" r:id="rId47"/>
    <p:sldId id="2145703765" r:id="rId48"/>
    <p:sldId id="2145703766" r:id="rId49"/>
    <p:sldId id="2145704433" r:id="rId50"/>
    <p:sldId id="2145704434" r:id="rId51"/>
    <p:sldId id="2145704435" r:id="rId52"/>
    <p:sldId id="2145704436" r:id="rId53"/>
    <p:sldId id="2145703767" r:id="rId54"/>
    <p:sldId id="2145703748" r:id="rId55"/>
    <p:sldId id="2145703768" r:id="rId56"/>
    <p:sldId id="2145703751" r:id="rId57"/>
    <p:sldId id="2145704437" r:id="rId58"/>
    <p:sldId id="2145704438" r:id="rId59"/>
    <p:sldId id="2145703747" r:id="rId60"/>
    <p:sldId id="2145703756" r:id="rId61"/>
    <p:sldId id="2145703757" r:id="rId62"/>
    <p:sldId id="2145703758" r:id="rId63"/>
    <p:sldId id="2145703759" r:id="rId64"/>
    <p:sldId id="2145704439" r:id="rId65"/>
    <p:sldId id="2145704498" r:id="rId66"/>
    <p:sldId id="2145704499" r:id="rId67"/>
    <p:sldId id="2145703559" r:id="rId68"/>
    <p:sldId id="2145704412" r:id="rId6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95" userDrawn="1">
          <p15:clr>
            <a:srgbClr val="A4A3A4"/>
          </p15:clr>
        </p15:guide>
        <p15:guide id="4" pos="5768" userDrawn="1">
          <p15:clr>
            <a:srgbClr val="A4A3A4"/>
          </p15:clr>
        </p15:guide>
        <p15:guide id="10" orient="horz" pos="2160" userDrawn="1">
          <p15:clr>
            <a:srgbClr val="A4A3A4"/>
          </p15:clr>
        </p15:guide>
        <p15:guide id="11" pos="1935" userDrawn="1">
          <p15:clr>
            <a:srgbClr val="A4A3A4"/>
          </p15:clr>
        </p15:guide>
        <p15:guide id="14" orient="horz" pos="33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57E602-7E73-A68B-CDC9-56E030B28760}" name="Angela Antolini" initials="AA" userId="S::aantolini@c2ccertified.org::15a826aa-c2bf-4b4a-824d-aa49ef0655e0" providerId="AD"/>
  <p188:author id="{DFA5C5FE-AB31-0665-647D-909AD5754C79}" name="Guest User" initials="GU" userId="S::urn:spo:anon#24f8c411f3c3c013e2941a243eae14a859e304bbe976cf6b75501a8ea35792e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 initials="" lastIdx="2" clrIdx="0"/>
  <p:cmAuthor id="2" name="Nikki Kelderman" initials="NK" lastIdx="40" clrIdx="1">
    <p:extLst>
      <p:ext uri="{19B8F6BF-5375-455C-9EA6-DF929625EA0E}">
        <p15:presenceInfo xmlns:p15="http://schemas.microsoft.com/office/powerpoint/2012/main" userId="Nikki Kelderman" providerId="None"/>
      </p:ext>
    </p:extLst>
  </p:cmAuthor>
  <p:cmAuthor id="3" name="Microsoft Office User" initials="MOU" lastIdx="4" clrIdx="2">
    <p:extLst>
      <p:ext uri="{19B8F6BF-5375-455C-9EA6-DF929625EA0E}">
        <p15:presenceInfo xmlns:p15="http://schemas.microsoft.com/office/powerpoint/2012/main" userId="Microsoft Office User" providerId="None"/>
      </p:ext>
    </p:extLst>
  </p:cmAuthor>
  <p:cmAuthor id="4" name="Peter Templeton" initials="PT" lastIdx="11" clrIdx="3">
    <p:extLst>
      <p:ext uri="{19B8F6BF-5375-455C-9EA6-DF929625EA0E}">
        <p15:presenceInfo xmlns:p15="http://schemas.microsoft.com/office/powerpoint/2012/main" userId="S-1-5-21-1453435992-3347131256-1455948529-2112" providerId="AD"/>
      </p:ext>
    </p:extLst>
  </p:cmAuthor>
  <p:cmAuthor id="5" name="Angela Antolini" initials="AA" lastIdx="22" clrIdx="4">
    <p:extLst>
      <p:ext uri="{19B8F6BF-5375-455C-9EA6-DF929625EA0E}">
        <p15:presenceInfo xmlns:p15="http://schemas.microsoft.com/office/powerpoint/2012/main" userId="S::aantolini@c2ccertified.org::15a826aa-c2bf-4b4a-824d-aa49ef0655e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71AE"/>
    <a:srgbClr val="EDB092"/>
    <a:srgbClr val="F3E391"/>
    <a:srgbClr val="FBF2AC"/>
    <a:srgbClr val="F8B998"/>
    <a:srgbClr val="0E007F"/>
    <a:srgbClr val="793662"/>
    <a:srgbClr val="0F0085"/>
    <a:srgbClr val="0F0080"/>
    <a:srgbClr val="FA00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1AFAF-876D-44F7-BBF7-A0F2059F55F9}" v="15" dt="2024-06-12T07:41:59.1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30"/>
    <p:restoredTop sz="70770" autoAdjust="0"/>
  </p:normalViewPr>
  <p:slideViewPr>
    <p:cSldViewPr snapToGrid="0" snapToObjects="1">
      <p:cViewPr varScale="1">
        <p:scale>
          <a:sx n="79" d="100"/>
          <a:sy n="79" d="100"/>
        </p:scale>
        <p:origin x="536" y="192"/>
      </p:cViewPr>
      <p:guideLst>
        <p:guide pos="3795"/>
        <p:guide pos="5768"/>
        <p:guide orient="horz" pos="2160"/>
        <p:guide pos="1935"/>
        <p:guide orient="horz" pos="3339"/>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e Ladigue" clId="Web-{89A1AFAF-876D-44F7-BBF7-A0F2059F55F9}"/>
    <pc:docChg chg="modSld">
      <pc:chgData name="Lucie Ladigue" userId="" providerId="" clId="Web-{89A1AFAF-876D-44F7-BBF7-A0F2059F55F9}" dt="2024-06-12T07:41:55.956" v="9"/>
      <pc:docMkLst>
        <pc:docMk/>
      </pc:docMkLst>
      <pc:sldChg chg="modSp">
        <pc:chgData name="Lucie Ladigue" userId="" providerId="" clId="Web-{89A1AFAF-876D-44F7-BBF7-A0F2059F55F9}" dt="2024-06-12T07:41:55.956" v="9"/>
        <pc:sldMkLst>
          <pc:docMk/>
          <pc:sldMk cId="4273064767" sldId="2145703736"/>
        </pc:sldMkLst>
        <pc:graphicFrameChg chg="mod modGraphic">
          <ac:chgData name="Lucie Ladigue" userId="" providerId="" clId="Web-{89A1AFAF-876D-44F7-BBF7-A0F2059F55F9}" dt="2024-06-12T07:41:55.956" v="9"/>
          <ac:graphicFrameMkLst>
            <pc:docMk/>
            <pc:sldMk cId="4273064767" sldId="2145703736"/>
            <ac:graphicFrameMk id="5" creationId="{EE6B94DC-B617-9B35-F0A1-A7F3D7E60649}"/>
          </ac:graphicFrameMkLst>
        </pc:graphicFrameChg>
      </pc:sldChg>
      <pc:sldChg chg="modSp">
        <pc:chgData name="Lucie Ladigue" userId="" providerId="" clId="Web-{89A1AFAF-876D-44F7-BBF7-A0F2059F55F9}" dt="2024-06-12T07:41:25.049" v="1"/>
        <pc:sldMkLst>
          <pc:docMk/>
          <pc:sldMk cId="726271201" sldId="2145703741"/>
        </pc:sldMkLst>
        <pc:graphicFrameChg chg="modGraphic">
          <ac:chgData name="Lucie Ladigue" userId="" providerId="" clId="Web-{89A1AFAF-876D-44F7-BBF7-A0F2059F55F9}" dt="2024-06-12T07:41:25.049" v="1"/>
          <ac:graphicFrameMkLst>
            <pc:docMk/>
            <pc:sldMk cId="726271201" sldId="2145703741"/>
            <ac:graphicFrameMk id="5" creationId="{EE6B94DC-B617-9B35-F0A1-A7F3D7E6064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238" cy="481542"/>
          </a:xfrm>
          <a:prstGeom prst="rect">
            <a:avLst/>
          </a:prstGeom>
        </p:spPr>
        <p:txBody>
          <a:bodyPr vert="horz" lIns="91427" tIns="45714" rIns="91427" bIns="45714" rtlCol="0"/>
          <a:lstStyle>
            <a:lvl1pPr algn="l">
              <a:defRPr sz="1200"/>
            </a:lvl1pPr>
          </a:lstStyle>
          <a:p>
            <a:endParaRPr lang="en-US"/>
          </a:p>
        </p:txBody>
      </p:sp>
      <p:sp>
        <p:nvSpPr>
          <p:cNvPr id="3" name="Date Placeholder 2"/>
          <p:cNvSpPr>
            <a:spLocks noGrp="1"/>
          </p:cNvSpPr>
          <p:nvPr>
            <p:ph type="dt" sz="quarter" idx="1"/>
          </p:nvPr>
        </p:nvSpPr>
        <p:spPr>
          <a:xfrm>
            <a:off x="4143375" y="1"/>
            <a:ext cx="3170238" cy="481542"/>
          </a:xfrm>
          <a:prstGeom prst="rect">
            <a:avLst/>
          </a:prstGeom>
        </p:spPr>
        <p:txBody>
          <a:bodyPr vert="horz" lIns="91427" tIns="45714" rIns="91427" bIns="45714" rtlCol="0"/>
          <a:lstStyle>
            <a:lvl1pPr algn="r">
              <a:defRPr sz="1200"/>
            </a:lvl1pPr>
          </a:lstStyle>
          <a:p>
            <a:fld id="{30864BA3-A359-4CB9-817A-346B74FD9239}" type="datetimeFigureOut">
              <a:rPr lang="en-US" smtClean="0"/>
              <a:t>9/24/24</a:t>
            </a:fld>
            <a:endParaRPr lang="en-US"/>
          </a:p>
        </p:txBody>
      </p:sp>
      <p:sp>
        <p:nvSpPr>
          <p:cNvPr id="4" name="Footer Placeholder 3"/>
          <p:cNvSpPr>
            <a:spLocks noGrp="1"/>
          </p:cNvSpPr>
          <p:nvPr>
            <p:ph type="ftr" sz="quarter" idx="2"/>
          </p:nvPr>
        </p:nvSpPr>
        <p:spPr>
          <a:xfrm>
            <a:off x="1" y="9119660"/>
            <a:ext cx="3170238" cy="481542"/>
          </a:xfrm>
          <a:prstGeom prst="rect">
            <a:avLst/>
          </a:prstGeom>
        </p:spPr>
        <p:txBody>
          <a:bodyPr vert="horz" lIns="91427" tIns="45714" rIns="91427"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19660"/>
            <a:ext cx="3170238" cy="481542"/>
          </a:xfrm>
          <a:prstGeom prst="rect">
            <a:avLst/>
          </a:prstGeom>
        </p:spPr>
        <p:txBody>
          <a:bodyPr vert="horz" lIns="91427" tIns="45714" rIns="91427" bIns="45714" rtlCol="0" anchor="b"/>
          <a:lstStyle>
            <a:lvl1pPr algn="r">
              <a:defRPr sz="1200"/>
            </a:lvl1pPr>
          </a:lstStyle>
          <a:p>
            <a:fld id="{3FBE442F-81CA-4773-A0C9-F06DE4031FA0}" type="slidenum">
              <a:rPr lang="en-US" smtClean="0"/>
              <a:t>‹#›</a:t>
            </a:fld>
            <a:endParaRPr lang="en-US"/>
          </a:p>
        </p:txBody>
      </p:sp>
    </p:spTree>
    <p:extLst>
      <p:ext uri="{BB962C8B-B14F-4D97-AF65-F5344CB8AC3E}">
        <p14:creationId xmlns:p14="http://schemas.microsoft.com/office/powerpoint/2010/main" val="3841667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169919" cy="481728"/>
          </a:xfrm>
          <a:prstGeom prst="rect">
            <a:avLst/>
          </a:prstGeom>
        </p:spPr>
        <p:txBody>
          <a:bodyPr vert="horz" lIns="112311" tIns="56156" rIns="112311" bIns="56156" rtlCol="0"/>
          <a:lstStyle>
            <a:lvl1pPr algn="l">
              <a:defRPr sz="1600"/>
            </a:lvl1pPr>
          </a:lstStyle>
          <a:p>
            <a:endParaRPr lang="en-US" dirty="0"/>
          </a:p>
        </p:txBody>
      </p:sp>
      <p:sp>
        <p:nvSpPr>
          <p:cNvPr id="3" name="Date Placeholder 2"/>
          <p:cNvSpPr>
            <a:spLocks noGrp="1"/>
          </p:cNvSpPr>
          <p:nvPr>
            <p:ph type="dt" idx="1"/>
          </p:nvPr>
        </p:nvSpPr>
        <p:spPr>
          <a:xfrm>
            <a:off x="4143590" y="4"/>
            <a:ext cx="3169919" cy="481728"/>
          </a:xfrm>
          <a:prstGeom prst="rect">
            <a:avLst/>
          </a:prstGeom>
        </p:spPr>
        <p:txBody>
          <a:bodyPr vert="horz" lIns="112311" tIns="56156" rIns="112311" bIns="56156" rtlCol="0"/>
          <a:lstStyle>
            <a:lvl1pPr algn="r">
              <a:defRPr sz="1600"/>
            </a:lvl1pPr>
          </a:lstStyle>
          <a:p>
            <a:fld id="{0A4710EF-B2C5-1742-B9DD-BDD868C8A328}" type="datetimeFigureOut">
              <a:rPr lang="en-US" smtClean="0"/>
              <a:t>9/24/24</a:t>
            </a:fld>
            <a:endParaRPr lang="en-US" dirty="0"/>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112311" tIns="56156" rIns="112311" bIns="56156" rtlCol="0" anchor="ctr"/>
          <a:lstStyle/>
          <a:p>
            <a:endParaRPr lang="en-US" dirty="0"/>
          </a:p>
        </p:txBody>
      </p:sp>
      <p:sp>
        <p:nvSpPr>
          <p:cNvPr id="5" name="Notes Placeholder 4"/>
          <p:cNvSpPr>
            <a:spLocks noGrp="1"/>
          </p:cNvSpPr>
          <p:nvPr>
            <p:ph type="body" sz="quarter" idx="3"/>
          </p:nvPr>
        </p:nvSpPr>
        <p:spPr>
          <a:xfrm>
            <a:off x="731520" y="4620579"/>
            <a:ext cx="5852160" cy="3780473"/>
          </a:xfrm>
          <a:prstGeom prst="rect">
            <a:avLst/>
          </a:prstGeom>
        </p:spPr>
        <p:txBody>
          <a:bodyPr vert="horz" lIns="112311" tIns="56156" rIns="112311" bIns="561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119475"/>
            <a:ext cx="3169919" cy="481726"/>
          </a:xfrm>
          <a:prstGeom prst="rect">
            <a:avLst/>
          </a:prstGeom>
        </p:spPr>
        <p:txBody>
          <a:bodyPr vert="horz" lIns="112311" tIns="56156" rIns="112311" bIns="56156" rtlCol="0" anchor="b"/>
          <a:lstStyle>
            <a:lvl1pPr algn="l">
              <a:defRPr sz="1600"/>
            </a:lvl1pPr>
          </a:lstStyle>
          <a:p>
            <a:endParaRPr lang="en-US" dirty="0"/>
          </a:p>
        </p:txBody>
      </p:sp>
      <p:sp>
        <p:nvSpPr>
          <p:cNvPr id="7" name="Slide Number Placeholder 6"/>
          <p:cNvSpPr>
            <a:spLocks noGrp="1"/>
          </p:cNvSpPr>
          <p:nvPr>
            <p:ph type="sldNum" sz="quarter" idx="5"/>
          </p:nvPr>
        </p:nvSpPr>
        <p:spPr>
          <a:xfrm>
            <a:off x="4143590" y="9119475"/>
            <a:ext cx="3169919" cy="481726"/>
          </a:xfrm>
          <a:prstGeom prst="rect">
            <a:avLst/>
          </a:prstGeom>
        </p:spPr>
        <p:txBody>
          <a:bodyPr vert="horz" lIns="112311" tIns="56156" rIns="112311" bIns="56156" rtlCol="0" anchor="b"/>
          <a:lstStyle>
            <a:lvl1pPr algn="r">
              <a:defRPr sz="1600"/>
            </a:lvl1pPr>
          </a:lstStyle>
          <a:p>
            <a:fld id="{5F18BF93-01B7-3C4F-8DFD-BB777A5D8859}" type="slidenum">
              <a:rPr lang="en-US" smtClean="0"/>
              <a:t>‹#›</a:t>
            </a:fld>
            <a:endParaRPr lang="en-US" dirty="0"/>
          </a:p>
        </p:txBody>
      </p:sp>
    </p:spTree>
    <p:extLst>
      <p:ext uri="{BB962C8B-B14F-4D97-AF65-F5344CB8AC3E}">
        <p14:creationId xmlns:p14="http://schemas.microsoft.com/office/powerpoint/2010/main" val="15001569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BB0F65-B36C-524B-AAA2-E693A4AA67BE}" type="slidenum">
              <a:rPr lang="en-US" smtClean="0"/>
              <a:t>1</a:t>
            </a:fld>
            <a:endParaRPr lang="en-US"/>
          </a:p>
        </p:txBody>
      </p:sp>
    </p:spTree>
    <p:extLst>
      <p:ext uri="{BB962C8B-B14F-4D97-AF65-F5344CB8AC3E}">
        <p14:creationId xmlns:p14="http://schemas.microsoft.com/office/powerpoint/2010/main" val="2399973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AE02E-360F-B6FB-73D9-E06BCAFBC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95C9A-8F24-6691-679B-2C0CFBB3E1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747A2-6C88-BE2B-5D32-002173ED8541}"/>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FCCA5212-17B3-E1CC-A142-ACF7B413D757}"/>
              </a:ext>
            </a:extLst>
          </p:cNvPr>
          <p:cNvSpPr>
            <a:spLocks noGrp="1"/>
          </p:cNvSpPr>
          <p:nvPr>
            <p:ph type="sldNum" sz="quarter" idx="5"/>
          </p:nvPr>
        </p:nvSpPr>
        <p:spPr/>
        <p:txBody>
          <a:bodyPr/>
          <a:lstStyle/>
          <a:p>
            <a:fld id="{5F18BF93-01B7-3C4F-8DFD-BB777A5D8859}" type="slidenum">
              <a:rPr lang="en-US" smtClean="0"/>
              <a:t>10</a:t>
            </a:fld>
            <a:endParaRPr lang="en-US" dirty="0"/>
          </a:p>
        </p:txBody>
      </p:sp>
    </p:spTree>
    <p:extLst>
      <p:ext uri="{BB962C8B-B14F-4D97-AF65-F5344CB8AC3E}">
        <p14:creationId xmlns:p14="http://schemas.microsoft.com/office/powerpoint/2010/main" val="1203488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7DE81-73D8-6961-7144-A699F3706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9075F-534B-C487-5D3F-CAE211A6D0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80814-2F5F-A2D3-D227-27738095A1EF}"/>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33F44D3F-11FE-E225-C369-5A37DAEEE55D}"/>
              </a:ext>
            </a:extLst>
          </p:cNvPr>
          <p:cNvSpPr>
            <a:spLocks noGrp="1"/>
          </p:cNvSpPr>
          <p:nvPr>
            <p:ph type="sldNum" sz="quarter" idx="5"/>
          </p:nvPr>
        </p:nvSpPr>
        <p:spPr/>
        <p:txBody>
          <a:bodyPr/>
          <a:lstStyle/>
          <a:p>
            <a:fld id="{5F18BF93-01B7-3C4F-8DFD-BB777A5D8859}" type="slidenum">
              <a:rPr lang="en-US" smtClean="0"/>
              <a:t>11</a:t>
            </a:fld>
            <a:endParaRPr lang="en-US" dirty="0"/>
          </a:p>
        </p:txBody>
      </p:sp>
    </p:spTree>
    <p:extLst>
      <p:ext uri="{BB962C8B-B14F-4D97-AF65-F5344CB8AC3E}">
        <p14:creationId xmlns:p14="http://schemas.microsoft.com/office/powerpoint/2010/main" val="3318409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2"/>
              </a:buClr>
            </a:pPr>
            <a:r>
              <a:rPr lang="en-GB" sz="1200" dirty="0">
                <a:solidFill>
                  <a:schemeClr val="accent1"/>
                </a:solidFill>
              </a:rPr>
              <a:t>C2C Certified® requires companies to comply with all the requirements of the standard, not just those considered material during the materiality assessment. In this respect, </a:t>
            </a:r>
            <a:r>
              <a:rPr lang="en-GB" sz="1200" b="1" dirty="0">
                <a:solidFill>
                  <a:schemeClr val="tx2"/>
                </a:solidFill>
              </a:rPr>
              <a:t>companies will have significant verified data</a:t>
            </a:r>
            <a:r>
              <a:rPr lang="en-GB" sz="1200" dirty="0">
                <a:solidFill>
                  <a:schemeClr val="tx2"/>
                </a:solidFill>
              </a:rPr>
              <a:t> </a:t>
            </a:r>
            <a:r>
              <a:rPr lang="en-GB" sz="1200" dirty="0">
                <a:solidFill>
                  <a:schemeClr val="accent1"/>
                </a:solidFill>
              </a:rPr>
              <a:t>to provide in their non-financial reports.</a:t>
            </a:r>
            <a:endParaRPr lang="en-GB" sz="1200" b="0" i="0" dirty="0">
              <a:solidFill>
                <a:schemeClr val="accent1"/>
              </a:solidFill>
              <a:effectLst/>
              <a:highlight>
                <a:srgbClr val="FFFFFF"/>
              </a:highlight>
            </a:endParaRPr>
          </a:p>
          <a:p>
            <a:pPr>
              <a:buClr>
                <a:schemeClr val="tx2"/>
              </a:buClr>
            </a:pPr>
            <a:r>
              <a:rPr lang="en-GB" sz="1200" b="0" i="0" dirty="0">
                <a:solidFill>
                  <a:schemeClr val="accent1"/>
                </a:solidFill>
                <a:effectLst/>
                <a:highlight>
                  <a:srgbClr val="FFFFFF"/>
                </a:highlight>
              </a:rPr>
              <a:t>For most of the information that can be required as a part of CSRD reports, CSRD does not prescribe a specific methodology. Instead, CSRD relies on qualitative criteria and information requirements that have to be met for methodologies. </a:t>
            </a:r>
            <a:r>
              <a:rPr lang="en-GB" sz="1200" b="1" i="0" dirty="0">
                <a:solidFill>
                  <a:schemeClr val="tx2"/>
                </a:solidFill>
                <a:effectLst/>
                <a:highlight>
                  <a:srgbClr val="FFFFFF"/>
                </a:highlight>
              </a:rPr>
              <a:t>C2C Certified® provides best practices and a clear roadmap</a:t>
            </a:r>
            <a:r>
              <a:rPr lang="en-GB" sz="1200" b="0" i="0" dirty="0">
                <a:solidFill>
                  <a:schemeClr val="accent1"/>
                </a:solidFill>
                <a:effectLst/>
                <a:highlight>
                  <a:srgbClr val="FFFFFF"/>
                </a:highlight>
              </a:rPr>
              <a:t> </a:t>
            </a:r>
            <a:r>
              <a:rPr lang="en-GB" sz="1200" b="1" i="0" dirty="0">
                <a:solidFill>
                  <a:schemeClr val="tx2"/>
                </a:solidFill>
                <a:effectLst/>
                <a:highlight>
                  <a:srgbClr val="FFFFFF"/>
                </a:highlight>
              </a:rPr>
              <a:t>with specific standards and testing methods </a:t>
            </a:r>
            <a:r>
              <a:rPr lang="en-GB" sz="1200" b="0" i="0" dirty="0">
                <a:solidFill>
                  <a:schemeClr val="accent1"/>
                </a:solidFill>
                <a:effectLst/>
                <a:highlight>
                  <a:srgbClr val="FFFFFF"/>
                </a:highlight>
              </a:rPr>
              <a:t>that can be used and cited to meet many of CSRD's requirements.</a:t>
            </a:r>
          </a:p>
          <a:p>
            <a:pPr>
              <a:buClr>
                <a:schemeClr val="tx2"/>
              </a:buClr>
            </a:pPr>
            <a:endParaRPr lang="en-GB" sz="1200" b="0" i="0" dirty="0">
              <a:solidFill>
                <a:schemeClr val="accent1"/>
              </a:solidFill>
              <a:effectLst/>
              <a:highlight>
                <a:srgbClr val="FFFFFF"/>
              </a:highlight>
            </a:endParaRPr>
          </a:p>
          <a:p>
            <a:pPr>
              <a:buClr>
                <a:schemeClr val="tx2"/>
              </a:buClr>
            </a:pPr>
            <a:r>
              <a:rPr lang="en-GB" sz="1200" b="0" i="0" dirty="0">
                <a:solidFill>
                  <a:schemeClr val="accent1"/>
                </a:solidFill>
                <a:effectLst/>
                <a:highlight>
                  <a:srgbClr val="FFFFFF"/>
                </a:highlight>
              </a:rPr>
              <a:t>The sub-sections on </a:t>
            </a:r>
            <a:r>
              <a:rPr lang="en-GB" sz="1200" b="0" i="0" dirty="0" err="1">
                <a:solidFill>
                  <a:schemeClr val="accent1"/>
                </a:solidFill>
                <a:effectLst/>
                <a:highlight>
                  <a:srgbClr val="FFFFFF"/>
                </a:highlight>
              </a:rPr>
              <a:t>organohalogens</a:t>
            </a:r>
            <a:r>
              <a:rPr lang="en-GB" sz="1200" b="0" i="0" dirty="0">
                <a:solidFill>
                  <a:schemeClr val="accent1"/>
                </a:solidFill>
                <a:effectLst/>
                <a:highlight>
                  <a:srgbClr val="FFFFFF"/>
                </a:highlight>
              </a:rPr>
              <a:t> avoidance</a:t>
            </a:r>
            <a:r>
              <a:rPr lang="en-GB" sz="1200" dirty="0">
                <a:solidFill>
                  <a:schemeClr val="accent1"/>
                </a:solidFill>
                <a:highlight>
                  <a:srgbClr val="FFFFFF"/>
                </a:highlight>
              </a:rPr>
              <a:t>, material and chemical inventory and assessing chemicals and materials within the Material Health category go beyond the requirements of the Directive. In the sections on Product Circularity and Clean Air &amp; Climate Protection, specific percentage requirements must be met, whereas the CSRD only requires reporting on these. </a:t>
            </a:r>
            <a:r>
              <a:rPr lang="en-GB" sz="1200" b="1" dirty="0">
                <a:solidFill>
                  <a:schemeClr val="tx2"/>
                </a:solidFill>
                <a:highlight>
                  <a:srgbClr val="FFFFFF"/>
                </a:highlight>
              </a:rPr>
              <a:t>C2C Certified® requirements go further, setting clear thresholds which can then be reported on.</a:t>
            </a:r>
            <a:endParaRPr lang="en-GB" sz="1200" b="1" i="0" dirty="0">
              <a:solidFill>
                <a:schemeClr val="accent1"/>
              </a:solidFill>
              <a:effectLst/>
              <a:highlight>
                <a:srgbClr val="FFFFFF"/>
              </a:highlight>
            </a:endParaRPr>
          </a:p>
          <a:p>
            <a:pPr>
              <a:buClr>
                <a:schemeClr val="tx2"/>
              </a:buClr>
            </a:pPr>
            <a:endParaRPr lang="en-GB" sz="1200" dirty="0">
              <a:solidFill>
                <a:schemeClr val="accent1"/>
              </a:solidFill>
            </a:endParaRPr>
          </a:p>
          <a:p>
            <a:pPr>
              <a:buClr>
                <a:schemeClr val="tx2"/>
              </a:buClr>
            </a:pPr>
            <a:r>
              <a:rPr lang="en-GB" sz="1200" dirty="0">
                <a:solidFill>
                  <a:schemeClr val="accent1"/>
                </a:solidFill>
              </a:rPr>
              <a:t>The topics of land-use change, animal welfare and effluent treatment found in C2C Certified® goes above the ESRS disclosure requirements as they are either only implicitly mentioned in the ESRS or addressed with considerably less detailed requirements. Therefore, </a:t>
            </a:r>
            <a:r>
              <a:rPr lang="en-GB" sz="1200" b="1" dirty="0">
                <a:solidFill>
                  <a:schemeClr val="tx2"/>
                </a:solidFill>
              </a:rPr>
              <a:t>C2C Certified® can offer unique added value </a:t>
            </a:r>
            <a:r>
              <a:rPr lang="en-GB" sz="1200" dirty="0">
                <a:solidFill>
                  <a:schemeClr val="accent1"/>
                </a:solidFill>
              </a:rPr>
              <a:t>to their customer's sustainability statements with added depth, provided these matters are material to the reporting company's operations.</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12</a:t>
            </a:fld>
            <a:endParaRPr lang="en-US" dirty="0"/>
          </a:p>
        </p:txBody>
      </p:sp>
    </p:spTree>
    <p:extLst>
      <p:ext uri="{BB962C8B-B14F-4D97-AF65-F5344CB8AC3E}">
        <p14:creationId xmlns:p14="http://schemas.microsoft.com/office/powerpoint/2010/main" val="302927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212121"/>
                </a:solidFill>
                <a:effectLst/>
                <a:latin typeface="Arial" panose="020B0604020202020204" pitchFamily="34" charset="0"/>
              </a:rPr>
              <a:t>It is important to remember here that policies and actions reported under CSRD should</a:t>
            </a:r>
            <a:r>
              <a:rPr lang="en-GB" sz="1800" b="1" i="0" u="none" strike="noStrike" dirty="0">
                <a:solidFill>
                  <a:srgbClr val="212121"/>
                </a:solidFill>
                <a:effectLst/>
                <a:latin typeface="Arial" panose="020B0604020202020204" pitchFamily="34" charset="0"/>
              </a:rPr>
              <a:t> address those impacts, risks, and opportunities that companies identified as material through their double-materiality assessment.</a:t>
            </a:r>
          </a:p>
          <a:p>
            <a:endParaRPr lang="en-GB" sz="1800" b="1" i="0" u="none" strike="noStrike" dirty="0">
              <a:solidFill>
                <a:srgbClr val="212121"/>
              </a:solidFill>
              <a:effectLst/>
              <a:latin typeface="Arial" panose="020B0604020202020204" pitchFamily="34" charset="0"/>
            </a:endParaRPr>
          </a:p>
          <a:p>
            <a:r>
              <a:rPr lang="en-GB" sz="1800" b="1" i="0" u="none" strike="noStrike" dirty="0">
                <a:solidFill>
                  <a:srgbClr val="212121"/>
                </a:solidFill>
                <a:effectLst/>
                <a:latin typeface="Arial" panose="020B0604020202020204" pitchFamily="34" charset="0"/>
              </a:rPr>
              <a:t>Value chain </a:t>
            </a:r>
            <a:r>
              <a:rPr lang="en-GB" sz="1800" b="0" i="0" u="none" strike="noStrike" dirty="0">
                <a:solidFill>
                  <a:srgbClr val="212121"/>
                </a:solidFill>
                <a:effectLst/>
                <a:latin typeface="Arial" panose="020B0604020202020204" pitchFamily="34" charset="0"/>
              </a:rPr>
              <a:t>= full range of activities, resources and relationships related to a company</a:t>
            </a:r>
          </a:p>
          <a:p>
            <a:pPr marL="285750" indent="-285750">
              <a:buFont typeface="Wingdings" pitchFamily="2" charset="2"/>
              <a:buChar char="à"/>
            </a:pPr>
            <a:r>
              <a:rPr lang="en-GB" sz="1800" b="0" i="0" u="none" strike="noStrike" dirty="0">
                <a:solidFill>
                  <a:srgbClr val="212121"/>
                </a:solidFill>
                <a:effectLst/>
                <a:latin typeface="Arial" panose="020B0604020202020204" pitchFamily="34" charset="0"/>
                <a:sym typeface="Wingdings" pitchFamily="2" charset="2"/>
              </a:rPr>
              <a:t>Value chain includes actors upstream (suppliers) and downstream (distributors, customers) from the company</a:t>
            </a:r>
          </a:p>
          <a:p>
            <a:pPr marL="285750" indent="-285750">
              <a:buFont typeface="Wingdings" pitchFamily="2" charset="2"/>
              <a:buChar char="à"/>
            </a:pPr>
            <a:r>
              <a:rPr lang="en-GB" sz="1800" b="0" i="0" u="none" strike="noStrike" dirty="0">
                <a:solidFill>
                  <a:srgbClr val="212121"/>
                </a:solidFill>
                <a:effectLst/>
                <a:latin typeface="Arial" panose="020B0604020202020204" pitchFamily="34" charset="0"/>
                <a:sym typeface="Wingdings" pitchFamily="2" charset="2"/>
              </a:rPr>
              <a:t>Not limited to direct contractual relationships = also include indirect suppliers beyond the first tier</a:t>
            </a:r>
          </a:p>
          <a:p>
            <a:pPr marL="285750" indent="-285750">
              <a:buFont typeface="Wingdings" pitchFamily="2" charset="2"/>
              <a:buChar char="à"/>
            </a:pPr>
            <a:endParaRPr lang="en-GB" sz="1800" b="0" i="0" u="none" strike="noStrike" dirty="0">
              <a:solidFill>
                <a:srgbClr val="212121"/>
              </a:solidFill>
              <a:effectLst/>
              <a:latin typeface="Arial" panose="020B0604020202020204" pitchFamily="34" charset="0"/>
              <a:sym typeface="Wingdings" pitchFamily="2" charset="2"/>
            </a:endParaRPr>
          </a:p>
          <a:p>
            <a:pPr marL="0" indent="0">
              <a:buFont typeface="Wingdings" pitchFamily="2" charset="2"/>
              <a:buNone/>
            </a:pPr>
            <a:r>
              <a:rPr lang="en-GB" sz="1800" b="0" i="0" u="none" strike="noStrike" dirty="0">
                <a:solidFill>
                  <a:srgbClr val="212121"/>
                </a:solidFill>
                <a:effectLst/>
                <a:latin typeface="Arial" panose="020B0604020202020204" pitchFamily="34" charset="0"/>
              </a:rPr>
              <a:t>How to evaluate value chain? Identify Material Impacts, Risks and Opportunities (IROs)</a:t>
            </a:r>
          </a:p>
          <a:p>
            <a:pPr marL="285750" indent="-285750">
              <a:buFontTx/>
              <a:buChar char="-"/>
            </a:pPr>
            <a:r>
              <a:rPr lang="en-GB" sz="1800" b="0" i="0" u="none" strike="noStrike" dirty="0">
                <a:solidFill>
                  <a:srgbClr val="212121"/>
                </a:solidFill>
                <a:effectLst/>
                <a:latin typeface="Arial" panose="020B0604020202020204" pitchFamily="34" charset="0"/>
              </a:rPr>
              <a:t>No need to report all information from every actor of the value chain but </a:t>
            </a:r>
            <a:r>
              <a:rPr lang="en-GB" sz="1800" b="1" i="0" u="none" strike="noStrike" dirty="0">
                <a:solidFill>
                  <a:srgbClr val="212121"/>
                </a:solidFill>
                <a:effectLst/>
                <a:latin typeface="Arial" panose="020B0604020202020204" pitchFamily="34" charset="0"/>
              </a:rPr>
              <a:t>only those where material IROs are likely to arise</a:t>
            </a:r>
          </a:p>
          <a:p>
            <a:pPr marL="285750" indent="-285750">
              <a:buFontTx/>
              <a:buChar char="-"/>
            </a:pPr>
            <a:r>
              <a:rPr lang="en-GB" sz="1800" b="0" i="0" u="none" strike="noStrike" dirty="0">
                <a:solidFill>
                  <a:srgbClr val="212121"/>
                </a:solidFill>
                <a:effectLst/>
                <a:latin typeface="Arial" panose="020B0604020202020204" pitchFamily="34" charset="0"/>
                <a:sym typeface="Wingdings" pitchFamily="2" charset="2"/>
              </a:rPr>
              <a:t>Look at actors in the value chain associated </a:t>
            </a:r>
            <a:r>
              <a:rPr lang="en-GB" sz="1800" b="1" i="0" u="none" strike="noStrike" dirty="0">
                <a:solidFill>
                  <a:srgbClr val="212121"/>
                </a:solidFill>
                <a:effectLst/>
                <a:latin typeface="Arial" panose="020B0604020202020204" pitchFamily="34" charset="0"/>
                <a:sym typeface="Wingdings" pitchFamily="2" charset="2"/>
              </a:rPr>
              <a:t>with “hot spots”</a:t>
            </a:r>
            <a:r>
              <a:rPr lang="en-GB" sz="1800" b="0" i="0" u="none" strike="noStrike" dirty="0">
                <a:solidFill>
                  <a:srgbClr val="212121"/>
                </a:solidFill>
                <a:effectLst/>
                <a:latin typeface="Arial" panose="020B0604020202020204" pitchFamily="34" charset="0"/>
                <a:sym typeface="Wingdings" pitchFamily="2" charset="2"/>
              </a:rPr>
              <a:t>, exposing the likelihood of actual and potential impacts</a:t>
            </a:r>
          </a:p>
          <a:p>
            <a:pPr marL="285750" indent="-285750">
              <a:buFontTx/>
              <a:buChar char="-"/>
            </a:pPr>
            <a:endParaRPr lang="en-GB" sz="1800" b="0" i="0" u="none" strike="noStrike" dirty="0">
              <a:solidFill>
                <a:srgbClr val="212121"/>
              </a:solidFill>
              <a:effectLst/>
              <a:latin typeface="Arial" panose="020B0604020202020204" pitchFamily="34" charset="0"/>
              <a:sym typeface="Wingdings" pitchFamily="2" charset="2"/>
            </a:endParaRPr>
          </a:p>
          <a:p>
            <a:pPr marL="285750" indent="-285750">
              <a:buFont typeface="Wingdings" pitchFamily="2" charset="2"/>
              <a:buChar char="à"/>
            </a:pPr>
            <a:r>
              <a:rPr lang="en-GB" sz="1800" b="0" i="0" u="none" strike="noStrike" dirty="0">
                <a:solidFill>
                  <a:srgbClr val="212121"/>
                </a:solidFill>
                <a:effectLst/>
                <a:latin typeface="Arial" panose="020B0604020202020204" pitchFamily="34" charset="0"/>
                <a:sym typeface="Wingdings" pitchFamily="2" charset="2"/>
              </a:rPr>
              <a:t>examples: impacts directly caused by the company’s own operations, products or services = exposure to the company’s own workers to hazardous working working conditions without adequate safety equipment</a:t>
            </a:r>
          </a:p>
          <a:p>
            <a:pPr marL="285750" indent="-285750">
              <a:buFont typeface="Wingdings" pitchFamily="2" charset="2"/>
              <a:buChar char="à"/>
            </a:pPr>
            <a:r>
              <a:rPr lang="en-GB" sz="1800" b="0" i="0" u="none" strike="noStrike" dirty="0">
                <a:solidFill>
                  <a:srgbClr val="212121"/>
                </a:solidFill>
                <a:effectLst/>
                <a:latin typeface="Arial" panose="020B0604020202020204" pitchFamily="34" charset="0"/>
                <a:sym typeface="Wingdings" pitchFamily="2" charset="2"/>
              </a:rPr>
              <a:t>Examples: impacts of the company to its own operations and the value chain = several factories releasing harmful emissions which are below harmful limits. They affect the quality of air in the local community + impact on people and the environment</a:t>
            </a:r>
          </a:p>
          <a:p>
            <a:pPr marL="285750" indent="-285750">
              <a:buFont typeface="Wingdings" pitchFamily="2" charset="2"/>
              <a:buChar char="à"/>
            </a:pPr>
            <a:r>
              <a:rPr lang="en-GB" sz="1800" b="0" i="0" u="none" strike="noStrike" dirty="0">
                <a:solidFill>
                  <a:srgbClr val="212121"/>
                </a:solidFill>
                <a:effectLst/>
                <a:latin typeface="Arial" panose="020B0604020202020204" pitchFamily="34" charset="0"/>
                <a:sym typeface="Wingdings" pitchFamily="2" charset="2"/>
              </a:rPr>
              <a:t>Example: related mainly to VC = supplier subcontracting to child labourers, contrary to the contractual obligations</a:t>
            </a:r>
          </a:p>
          <a:p>
            <a:pPr marL="285750" indent="-285750">
              <a:buFont typeface="Wingdings" pitchFamily="2" charset="2"/>
              <a:buChar char="à"/>
            </a:pPr>
            <a:endParaRPr lang="en-GB" sz="1800" b="0" i="0" u="none" strike="noStrike" dirty="0">
              <a:solidFill>
                <a:srgbClr val="212121"/>
              </a:solidFill>
              <a:effectLst/>
              <a:latin typeface="Arial" panose="020B0604020202020204" pitchFamily="34" charset="0"/>
              <a:sym typeface="Wingdings" pitchFamily="2" charset="2"/>
            </a:endParaRPr>
          </a:p>
          <a:p>
            <a:pPr marL="0" indent="0">
              <a:buFont typeface="Wingdings" pitchFamily="2" charset="2"/>
              <a:buNone/>
            </a:pPr>
            <a:r>
              <a:rPr lang="en-GB" sz="1800" b="0" i="0" u="none" strike="noStrike" dirty="0">
                <a:solidFill>
                  <a:srgbClr val="212121"/>
                </a:solidFill>
                <a:effectLst/>
                <a:latin typeface="Arial" panose="020B0604020202020204" pitchFamily="34" charset="0"/>
                <a:sym typeface="Wingdings" pitchFamily="2" charset="2"/>
              </a:rPr>
              <a:t>Where a policy, action or target addresses some VC IROs = it should be disclosed</a:t>
            </a:r>
          </a:p>
          <a:p>
            <a:pPr marL="0" indent="0">
              <a:buFont typeface="Wingdings" pitchFamily="2" charset="2"/>
              <a:buNone/>
            </a:pPr>
            <a:r>
              <a:rPr lang="en-GB" sz="1800" b="0" i="0" u="none" strike="noStrike" dirty="0">
                <a:solidFill>
                  <a:srgbClr val="212121"/>
                </a:solidFill>
                <a:effectLst/>
                <a:latin typeface="Arial" panose="020B0604020202020204" pitchFamily="34" charset="0"/>
                <a:sym typeface="Wingdings" pitchFamily="2" charset="2"/>
              </a:rPr>
              <a:t>e.g. target set for reporting on the % used of recycled materials = follows the identification of an impact in the upstream VC related to resource use or circular economy (ESRS E5)</a:t>
            </a:r>
          </a:p>
          <a:p>
            <a:pPr marL="0" indent="0">
              <a:buFont typeface="Wingdings" pitchFamily="2" charset="2"/>
              <a:buNone/>
            </a:pPr>
            <a:endParaRPr lang="en-GB" sz="1800" b="0" i="0" u="none" strike="noStrike" dirty="0">
              <a:solidFill>
                <a:srgbClr val="212121"/>
              </a:solidFill>
              <a:effectLst/>
              <a:latin typeface="Arial" panose="020B0604020202020204" pitchFamily="34" charset="0"/>
              <a:sym typeface="Wingdings" pitchFamily="2" charset="2"/>
            </a:endParaRPr>
          </a:p>
          <a:p>
            <a:pPr marL="0" indent="0">
              <a:buFont typeface="Wingdings" pitchFamily="2" charset="2"/>
              <a:buNone/>
            </a:pPr>
            <a:r>
              <a:rPr lang="en-GB" sz="1800" b="0" i="0" u="none" strike="noStrike" dirty="0">
                <a:solidFill>
                  <a:srgbClr val="212121"/>
                </a:solidFill>
                <a:effectLst/>
                <a:latin typeface="Arial" panose="020B0604020202020204" pitchFamily="34" charset="0"/>
                <a:sym typeface="Wingdings" pitchFamily="2" charset="2"/>
              </a:rPr>
              <a:t>Regarding quantitative info, it mostly relates to own operations. Exception for Scope 3 GHG emissions where primary data is required.</a:t>
            </a:r>
          </a:p>
          <a:p>
            <a:endParaRPr lang="en-GB" sz="1800" b="1" i="0" u="none" strike="noStrike" dirty="0">
              <a:solidFill>
                <a:srgbClr val="212121"/>
              </a:solidFill>
              <a:effectLst/>
              <a:latin typeface="Arial" panose="020B0604020202020204" pitchFamily="34" charset="0"/>
            </a:endParaRPr>
          </a:p>
          <a:p>
            <a:r>
              <a:rPr lang="en-GB" sz="1800" b="0" i="0" u="none" strike="noStrike" dirty="0">
                <a:solidFill>
                  <a:srgbClr val="212121"/>
                </a:solidFill>
                <a:effectLst/>
                <a:latin typeface="Arial" panose="020B0604020202020204" pitchFamily="34" charset="0"/>
              </a:rPr>
              <a:t>Notion of reasonable effort to collect </a:t>
            </a:r>
            <a:r>
              <a:rPr lang="en-GB" sz="1800" b="1" i="0" u="none" strike="noStrike" dirty="0">
                <a:solidFill>
                  <a:srgbClr val="212121"/>
                </a:solidFill>
                <a:effectLst/>
                <a:latin typeface="Arial" panose="020B0604020202020204" pitchFamily="34" charset="0"/>
              </a:rPr>
              <a:t>value chain data </a:t>
            </a:r>
          </a:p>
          <a:p>
            <a:pPr marL="285750" indent="-285750">
              <a:buFontTx/>
              <a:buChar char="-"/>
            </a:pPr>
            <a:r>
              <a:rPr lang="en-GB" sz="1800" b="0" i="0" u="none" strike="noStrike" dirty="0">
                <a:solidFill>
                  <a:srgbClr val="212121"/>
                </a:solidFill>
                <a:effectLst/>
                <a:latin typeface="Arial" panose="020B0604020202020204" pitchFamily="34" charset="0"/>
              </a:rPr>
              <a:t>For double materiality assessment and value chain data inclusion </a:t>
            </a:r>
            <a:r>
              <a:rPr lang="en-GB" sz="1800" b="0" i="0" u="none" strike="noStrike" dirty="0">
                <a:solidFill>
                  <a:srgbClr val="212121"/>
                </a:solidFill>
                <a:effectLst/>
                <a:latin typeface="Arial" panose="020B0604020202020204" pitchFamily="34" charset="0"/>
                <a:sym typeface="Wingdings" pitchFamily="2" charset="2"/>
              </a:rPr>
              <a:t> option to gather info directly from their value chain, employ estimates or use a mix of both methods. Data collection from the value chain is a gradual process. At the beginning, sector data or comparable sources can serve as a solid foundation until more specific value chain data can be developed. </a:t>
            </a:r>
          </a:p>
          <a:p>
            <a:pPr marL="285750" indent="-285750">
              <a:buFontTx/>
              <a:buChar char="-"/>
            </a:pPr>
            <a:r>
              <a:rPr lang="en-GB" sz="1800" b="0" i="0" u="none" strike="noStrike" dirty="0">
                <a:solidFill>
                  <a:srgbClr val="212121"/>
                </a:solidFill>
                <a:effectLst/>
                <a:latin typeface="Arial" panose="020B0604020202020204" pitchFamily="34" charset="0"/>
                <a:sym typeface="Wingdings" pitchFamily="2" charset="2"/>
              </a:rPr>
              <a:t>Collect value chain info to an extend that it can be considered as a reasonable effort. When primary data is not available, then should rely on reasonable supportable info obtained without undue effort or costs</a:t>
            </a:r>
          </a:p>
          <a:p>
            <a:pPr marL="285750" indent="-285750">
              <a:buFontTx/>
              <a:buChar char="-"/>
            </a:pPr>
            <a:endParaRPr lang="en-GB" sz="1800" b="0" i="0" u="none" strike="noStrike" dirty="0">
              <a:solidFill>
                <a:srgbClr val="212121"/>
              </a:solidFill>
              <a:effectLst/>
              <a:latin typeface="Arial" panose="020B0604020202020204" pitchFamily="34" charset="0"/>
              <a:sym typeface="Wingdings" pitchFamily="2" charset="2"/>
            </a:endParaRPr>
          </a:p>
          <a:p>
            <a:pPr marL="0" indent="0">
              <a:buFontTx/>
              <a:buNone/>
            </a:pPr>
            <a:r>
              <a:rPr lang="en-GB" sz="1800" b="0" i="0" u="none" strike="noStrike" dirty="0">
                <a:solidFill>
                  <a:srgbClr val="212121"/>
                </a:solidFill>
                <a:effectLst/>
                <a:latin typeface="Arial" panose="020B0604020202020204" pitchFamily="34" charset="0"/>
                <a:sym typeface="Wingdings" pitchFamily="2" charset="2"/>
              </a:rPr>
              <a:t>C2C Certified® looks at final manufacturing stage facilities mostly</a:t>
            </a:r>
          </a:p>
          <a:p>
            <a:pPr marL="0" indent="0">
              <a:buFontTx/>
              <a:buNone/>
            </a:pPr>
            <a:r>
              <a:rPr lang="en-GB" sz="1800" b="0" i="0" u="none" strike="noStrike" dirty="0">
                <a:solidFill>
                  <a:srgbClr val="212121"/>
                </a:solidFill>
                <a:effectLst/>
                <a:latin typeface="Arial" panose="020B0604020202020204" pitchFamily="34" charset="0"/>
                <a:sym typeface="Wingdings" pitchFamily="2" charset="2"/>
              </a:rPr>
              <a:t>ENVIRONMENTAL RISK ASSESSMENT  VC</a:t>
            </a:r>
          </a:p>
          <a:p>
            <a:pPr marL="0" indent="0">
              <a:buFontTx/>
              <a:buNone/>
            </a:pPr>
            <a:endParaRPr lang="en-GB" sz="1800" b="0" i="0" u="none" strike="noStrike" dirty="0">
              <a:solidFill>
                <a:srgbClr val="212121"/>
              </a:solidFill>
              <a:effectLst/>
              <a:latin typeface="Arial" panose="020B0604020202020204" pitchFamily="34" charset="0"/>
              <a:sym typeface="Wingdings" pitchFamily="2" charset="2"/>
            </a:endParaRPr>
          </a:p>
          <a:p>
            <a:pPr marL="0" indent="0">
              <a:buFontTx/>
              <a:buNone/>
            </a:pPr>
            <a:r>
              <a:rPr lang="en-GB" sz="1800" b="0" i="0" u="none" strike="noStrike" dirty="0">
                <a:solidFill>
                  <a:srgbClr val="212121"/>
                </a:solidFill>
                <a:effectLst/>
                <a:latin typeface="Arial" panose="020B0604020202020204" pitchFamily="34" charset="0"/>
                <a:sym typeface="Wingdings" pitchFamily="2" charset="2"/>
              </a:rPr>
              <a:t>SOCIAL FAIRNESS BRONZE</a:t>
            </a:r>
          </a:p>
          <a:p>
            <a:pPr marL="285750" indent="-285750">
              <a:buFontTx/>
              <a:buChar char="-"/>
            </a:pPr>
            <a:r>
              <a:rPr lang="en-GB" sz="1800" b="0" i="0" u="none" strike="noStrike" dirty="0">
                <a:solidFill>
                  <a:srgbClr val="212121"/>
                </a:solidFill>
                <a:effectLst/>
                <a:latin typeface="Arial" panose="020B0604020202020204" pitchFamily="34" charset="0"/>
                <a:sym typeface="Wingdings" pitchFamily="2" charset="2"/>
              </a:rPr>
              <a:t>Human right risk assessment and opportunities for improvement = until Tier 1 suppliers</a:t>
            </a:r>
          </a:p>
          <a:p>
            <a:pPr marL="285750" indent="-285750">
              <a:buFontTx/>
              <a:buChar char="-"/>
            </a:pPr>
            <a:r>
              <a:rPr lang="en-GB" sz="1800" b="0" i="0" u="none" strike="noStrike" dirty="0">
                <a:solidFill>
                  <a:srgbClr val="212121"/>
                </a:solidFill>
                <a:effectLst/>
                <a:latin typeface="Arial" panose="020B0604020202020204" pitchFamily="34" charset="0"/>
                <a:sym typeface="Wingdings" pitchFamily="2" charset="2"/>
              </a:rPr>
              <a:t>Demonstrate ongoing efforts to improve visibility and assess risks beyond tier 1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212121"/>
                </a:solidFill>
                <a:effectLst/>
                <a:latin typeface="Arial" panose="020B0604020202020204" pitchFamily="34" charset="0"/>
                <a:sym typeface="Wingdings" pitchFamily="2" charset="2"/>
              </a:rPr>
              <a:t>SOCIAL FAIRNESS GOLD  for product components and raw materials  regardless of supply chain tier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dirty="0">
              <a:solidFill>
                <a:srgbClr val="212121"/>
              </a:solidFill>
              <a:effectLst/>
              <a:latin typeface="Arial" panose="020B0604020202020204" pitchFamily="34" charset="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Prioritization of the risks and opportunities for improvement identified. At a minimum, the following must be prioritized: </a:t>
            </a:r>
          </a:p>
          <a:p>
            <a:pPr marL="514350" marR="0" lvl="0" indent="-514350" algn="l" defTabSz="914400" rtl="0" eaLnBrk="1" fontAlgn="auto" latinLnBrk="0" hangingPunct="1">
              <a:lnSpc>
                <a:spcPct val="100000"/>
              </a:lnSpc>
              <a:spcBef>
                <a:spcPts val="0"/>
              </a:spcBef>
              <a:spcAft>
                <a:spcPts val="0"/>
              </a:spcAft>
              <a:buClrTx/>
              <a:buSzTx/>
              <a:buFontTx/>
              <a:buAutoNum type="alphaLcPeriod"/>
              <a:tabLst/>
              <a:defRPr/>
            </a:pPr>
            <a:r>
              <a:rPr lang="en-GB" sz="2800" dirty="0"/>
              <a:t>Well-known industry risks, </a:t>
            </a:r>
          </a:p>
          <a:p>
            <a:pPr marL="514350" marR="0" lvl="0" indent="-514350" algn="l" defTabSz="914400" rtl="0" eaLnBrk="1" fontAlgn="auto" latinLnBrk="0" hangingPunct="1">
              <a:lnSpc>
                <a:spcPct val="100000"/>
              </a:lnSpc>
              <a:spcBef>
                <a:spcPts val="0"/>
              </a:spcBef>
              <a:spcAft>
                <a:spcPts val="0"/>
              </a:spcAft>
              <a:buClrTx/>
              <a:buSzTx/>
              <a:buFontTx/>
              <a:buAutoNum type="alphaLcPeriod"/>
              <a:tabLst/>
              <a:defRPr/>
            </a:pPr>
            <a:r>
              <a:rPr lang="en-GB" sz="2800" dirty="0"/>
              <a:t>b. Human rights violations, and </a:t>
            </a:r>
          </a:p>
          <a:p>
            <a:pPr marL="514350" marR="0" lvl="0" indent="-514350" algn="l" defTabSz="914400" rtl="0" eaLnBrk="1" fontAlgn="auto" latinLnBrk="0" hangingPunct="1">
              <a:lnSpc>
                <a:spcPct val="100000"/>
              </a:lnSpc>
              <a:spcBef>
                <a:spcPts val="0"/>
              </a:spcBef>
              <a:spcAft>
                <a:spcPts val="0"/>
              </a:spcAft>
              <a:buClrTx/>
              <a:buSzTx/>
              <a:buFontTx/>
              <a:buAutoNum type="alphaLcPeriod"/>
              <a:tabLst/>
              <a:defRPr/>
            </a:pPr>
            <a:r>
              <a:rPr lang="en-GB" sz="2800" dirty="0"/>
              <a:t>c. Issues where the applicant has substantial leverage to make improvements</a:t>
            </a:r>
            <a:endParaRPr lang="en-GB" sz="1800" b="0" i="0" u="none" strike="noStrike" dirty="0">
              <a:solidFill>
                <a:srgbClr val="212121"/>
              </a:solidFill>
              <a:effectLst/>
              <a:latin typeface="Arial" panose="020B0604020202020204" pitchFamily="34" charset="0"/>
              <a:sym typeface="Wingdings" pitchFamily="2" charset="2"/>
            </a:endParaRPr>
          </a:p>
          <a:p>
            <a:pPr marL="0" indent="0">
              <a:buFontTx/>
              <a:buNone/>
            </a:pPr>
            <a:endParaRPr lang="en-GB" sz="1800" b="0" i="0" u="none" strike="noStrike" dirty="0">
              <a:solidFill>
                <a:srgbClr val="21212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5F18BF93-01B7-3C4F-8DFD-BB777A5D8859}" type="slidenum">
              <a:rPr lang="en-US" smtClean="0"/>
              <a:t>13</a:t>
            </a:fld>
            <a:endParaRPr lang="en-US" dirty="0"/>
          </a:p>
        </p:txBody>
      </p:sp>
    </p:spTree>
    <p:extLst>
      <p:ext uri="{BB962C8B-B14F-4D97-AF65-F5344CB8AC3E}">
        <p14:creationId xmlns:p14="http://schemas.microsoft.com/office/powerpoint/2010/main" val="3574189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14</a:t>
            </a:fld>
            <a:endParaRPr lang="en-US" dirty="0"/>
          </a:p>
        </p:txBody>
      </p:sp>
    </p:spTree>
    <p:extLst>
      <p:ext uri="{BB962C8B-B14F-4D97-AF65-F5344CB8AC3E}">
        <p14:creationId xmlns:p14="http://schemas.microsoft.com/office/powerpoint/2010/main" val="1693401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15</a:t>
            </a:fld>
            <a:endParaRPr lang="en-US" dirty="0"/>
          </a:p>
        </p:txBody>
      </p:sp>
    </p:spTree>
    <p:extLst>
      <p:ext uri="{BB962C8B-B14F-4D97-AF65-F5344CB8AC3E}">
        <p14:creationId xmlns:p14="http://schemas.microsoft.com/office/powerpoint/2010/main" val="1388797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16</a:t>
            </a:fld>
            <a:endParaRPr lang="en-US" dirty="0"/>
          </a:p>
        </p:txBody>
      </p:sp>
    </p:spTree>
    <p:extLst>
      <p:ext uri="{BB962C8B-B14F-4D97-AF65-F5344CB8AC3E}">
        <p14:creationId xmlns:p14="http://schemas.microsoft.com/office/powerpoint/2010/main" val="329845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Cert compliance assurance = establish internal governance structure + who is responsible of all parts of reporting.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ENVIRONMENTAL POLICY &amp; MANAGEMENT</a:t>
            </a:r>
          </a:p>
          <a:p>
            <a:pPr marL="171450" indent="-171450">
              <a:buFontTx/>
              <a:buChar char="-"/>
            </a:pPr>
            <a:r>
              <a:rPr lang="en-NL" b="1" dirty="0"/>
              <a:t>Environmental policy </a:t>
            </a:r>
            <a:r>
              <a:rPr lang="en-NL" dirty="0"/>
              <a:t>= </a:t>
            </a:r>
            <a:r>
              <a:rPr lang="en-GB" dirty="0"/>
              <a:t>establish expectations for the applicant company, the supply chain, communities, potentially affected groups, and other relevant stakeholders.</a:t>
            </a:r>
            <a:r>
              <a:rPr lang="en-NL" dirty="0"/>
              <a:t> (full VC) = aligned with the requirement to disclose the company’s environmental policy – can be linked to diff disclosure categories (climate change, pollution, water etc.) + disclose financial expenditures to make plans more concrete (out of scope)</a:t>
            </a:r>
          </a:p>
          <a:p>
            <a:pPr marL="171450" indent="-171450">
              <a:buFontTx/>
              <a:buChar char="-"/>
            </a:pPr>
            <a:r>
              <a:rPr lang="en-NL" b="1" dirty="0"/>
              <a:t>Assessing risks and opportunities </a:t>
            </a:r>
            <a:r>
              <a:rPr lang="en-NL" dirty="0"/>
              <a:t>= assessment approach aligned with logic of the CSRD = impacts, risks and opportunities. Crucial as it is the first step of the CSRD while performing double materiality assessment – requiring identifcation of impacts, risks and opportunties</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17</a:t>
            </a:fld>
            <a:endParaRPr lang="en-US" dirty="0"/>
          </a:p>
        </p:txBody>
      </p:sp>
    </p:spTree>
    <p:extLst>
      <p:ext uri="{BB962C8B-B14F-4D97-AF65-F5344CB8AC3E}">
        <p14:creationId xmlns:p14="http://schemas.microsoft.com/office/powerpoint/2010/main" val="806554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Monitor &amp; Verify Performance = making reasonable effort to obtain relevant info</a:t>
            </a:r>
          </a:p>
          <a:p>
            <a:endParaRPr lang="en-NL" dirty="0"/>
          </a:p>
          <a:p>
            <a:r>
              <a:rPr lang="en-GB" sz="1200" b="0" i="0" u="none" strike="noStrike" dirty="0">
                <a:solidFill>
                  <a:srgbClr val="212121"/>
                </a:solidFill>
                <a:effectLst/>
                <a:latin typeface="Arial" panose="020B0604020202020204" pitchFamily="34" charset="0"/>
              </a:rPr>
              <a:t>Notion of reasonable effort to collect </a:t>
            </a:r>
            <a:r>
              <a:rPr lang="en-GB" sz="1200" b="1" i="0" u="none" strike="noStrike" dirty="0">
                <a:solidFill>
                  <a:srgbClr val="212121"/>
                </a:solidFill>
                <a:effectLst/>
                <a:latin typeface="Arial" panose="020B0604020202020204" pitchFamily="34" charset="0"/>
              </a:rPr>
              <a:t>value chain data </a:t>
            </a:r>
          </a:p>
          <a:p>
            <a:pPr marL="285750" indent="-285750">
              <a:buFontTx/>
              <a:buChar char="-"/>
            </a:pPr>
            <a:r>
              <a:rPr lang="en-GB" sz="1200" b="0" i="0" u="none" strike="noStrike" dirty="0">
                <a:solidFill>
                  <a:srgbClr val="212121"/>
                </a:solidFill>
                <a:effectLst/>
                <a:latin typeface="Arial" panose="020B0604020202020204" pitchFamily="34" charset="0"/>
              </a:rPr>
              <a:t>For double materiality assessment and value chain data inclusion </a:t>
            </a:r>
            <a:r>
              <a:rPr lang="en-GB" sz="1200" b="0" i="0" u="none" strike="noStrike" dirty="0">
                <a:solidFill>
                  <a:srgbClr val="212121"/>
                </a:solidFill>
                <a:effectLst/>
                <a:latin typeface="Arial" panose="020B0604020202020204" pitchFamily="34" charset="0"/>
                <a:sym typeface="Wingdings" pitchFamily="2" charset="2"/>
              </a:rPr>
              <a:t> option to gather info directly from their value chain, employ estimates or use a mix of both methods. Data collection from the value chain is a gradual process. At the beginning, sector data or comparable sources can serve as a solid foundation until more specific value chain data can be developed. </a:t>
            </a:r>
          </a:p>
          <a:p>
            <a:pPr marL="285750" indent="-285750">
              <a:buFontTx/>
              <a:buChar char="-"/>
            </a:pPr>
            <a:r>
              <a:rPr lang="en-GB" sz="1200" b="0" i="0" u="none" strike="noStrike" dirty="0">
                <a:solidFill>
                  <a:srgbClr val="212121"/>
                </a:solidFill>
                <a:effectLst/>
                <a:latin typeface="Arial" panose="020B0604020202020204" pitchFamily="34" charset="0"/>
                <a:sym typeface="Wingdings" pitchFamily="2" charset="2"/>
              </a:rPr>
              <a:t>Collect value chain info to an extend that it can be considered as a reasonable effort. When primary data is not available, then should rely on reasonable supportable info obtained without undue effort or costs</a:t>
            </a:r>
          </a:p>
          <a:p>
            <a:endParaRPr lang="en-NL" dirty="0"/>
          </a:p>
          <a:p>
            <a:r>
              <a:rPr lang="en-NL" dirty="0"/>
              <a:t>STRATEGY – company strategy with it’s policy, action, targets framework</a:t>
            </a:r>
          </a:p>
          <a:p>
            <a:r>
              <a:rPr lang="en-NL" dirty="0"/>
              <a:t>REPORT ON PROGRESS = report yearly </a:t>
            </a:r>
          </a:p>
        </p:txBody>
      </p:sp>
      <p:sp>
        <p:nvSpPr>
          <p:cNvPr id="4" name="Slide Number Placeholder 3"/>
          <p:cNvSpPr>
            <a:spLocks noGrp="1"/>
          </p:cNvSpPr>
          <p:nvPr>
            <p:ph type="sldNum" sz="quarter" idx="5"/>
          </p:nvPr>
        </p:nvSpPr>
        <p:spPr/>
        <p:txBody>
          <a:bodyPr/>
          <a:lstStyle/>
          <a:p>
            <a:fld id="{5F18BF93-01B7-3C4F-8DFD-BB777A5D8859}" type="slidenum">
              <a:rPr lang="en-US" smtClean="0"/>
              <a:t>18</a:t>
            </a:fld>
            <a:endParaRPr lang="en-US" dirty="0"/>
          </a:p>
        </p:txBody>
      </p:sp>
    </p:spTree>
    <p:extLst>
      <p:ext uri="{BB962C8B-B14F-4D97-AF65-F5344CB8AC3E}">
        <p14:creationId xmlns:p14="http://schemas.microsoft.com/office/powerpoint/2010/main" val="105320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Demonstrate Commitment + Environmental Management 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 disclose how company able to provide the needed expertise for implementation of policy and strategies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Environmental Management 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Implement a responsible sourcing management system that supports achievement of the environmental policy commitments within the product’s supply chain. </a:t>
            </a:r>
            <a:endParaRPr lang="en-NL" sz="1200" dirty="0"/>
          </a:p>
          <a:p>
            <a:endParaRPr lang="en-NL"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Directive's "most material impacts"-oriented logic where sourcing materials is very likely to emerge as a material impact stage for many products.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Such a management system could be integrated into the sustainability statement in ESRS 2, ESRS E4, and ESRS E5.</a:t>
            </a:r>
            <a:endParaRPr lang="en-NL" sz="1200"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19</a:t>
            </a:fld>
            <a:endParaRPr lang="en-US" dirty="0"/>
          </a:p>
        </p:txBody>
      </p:sp>
    </p:spTree>
    <p:extLst>
      <p:ext uri="{BB962C8B-B14F-4D97-AF65-F5344CB8AC3E}">
        <p14:creationId xmlns:p14="http://schemas.microsoft.com/office/powerpoint/2010/main" val="3755209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a:t>
            </a:fld>
            <a:endParaRPr lang="en-US" dirty="0"/>
          </a:p>
        </p:txBody>
      </p:sp>
    </p:spTree>
    <p:extLst>
      <p:ext uri="{BB962C8B-B14F-4D97-AF65-F5344CB8AC3E}">
        <p14:creationId xmlns:p14="http://schemas.microsoft.com/office/powerpoint/2010/main" val="3152005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3.2.8 Transparency and Stakeholder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Use open and transparent governance and reporting, making information on how environmental risks are managed and adverse impacts are addressed publicly available.</a:t>
            </a:r>
            <a:endParaRPr lang="en-NL" sz="1200"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20</a:t>
            </a:fld>
            <a:endParaRPr lang="en-US" dirty="0"/>
          </a:p>
        </p:txBody>
      </p:sp>
    </p:spTree>
    <p:extLst>
      <p:ext uri="{BB962C8B-B14F-4D97-AF65-F5344CB8AC3E}">
        <p14:creationId xmlns:p14="http://schemas.microsoft.com/office/powerpoint/2010/main" val="35934886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3.3 Measurable Improvement </a:t>
            </a:r>
          </a:p>
          <a:p>
            <a:endParaRPr lang="en-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principles of the Directive and actually goes beyond them. This is because the Directive does not actually oblige companies to make improvements on their sustainability performance.</a:t>
            </a:r>
            <a:endParaRPr lang="en-NL" sz="1200"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21</a:t>
            </a:fld>
            <a:endParaRPr lang="en-US" dirty="0"/>
          </a:p>
        </p:txBody>
      </p:sp>
    </p:spTree>
    <p:extLst>
      <p:ext uri="{BB962C8B-B14F-4D97-AF65-F5344CB8AC3E}">
        <p14:creationId xmlns:p14="http://schemas.microsoft.com/office/powerpoint/2010/main" val="2118642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chemeClr val="accent1"/>
                </a:solidFill>
                <a:effectLst/>
                <a:highlight>
                  <a:srgbClr val="FFFFFF"/>
                </a:highlight>
              </a:rPr>
              <a:t>The CSRD does not introduce any requirements regarding the composition of products or their material contents, but only obligations to report on the amount of substances of concern and substances of very high concern in a company’s value chain.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chemeClr val="accent1"/>
                </a:solidFill>
                <a:effectLst/>
                <a:highlight>
                  <a:srgbClr val="FFFFFF"/>
                </a:highlight>
                <a:sym typeface="Wingdings" pitchFamily="2" charset="2"/>
              </a:rPr>
              <a:t> </a:t>
            </a:r>
            <a:r>
              <a:rPr lang="en-GB" sz="1200" b="0" i="0" dirty="0">
                <a:solidFill>
                  <a:schemeClr val="accent1"/>
                </a:solidFill>
                <a:effectLst/>
                <a:highlight>
                  <a:srgbClr val="FFFFFF"/>
                </a:highlight>
              </a:rPr>
              <a:t>In that regard, </a:t>
            </a:r>
            <a:r>
              <a:rPr lang="en-GB" sz="1200" dirty="0">
                <a:solidFill>
                  <a:schemeClr val="accent1"/>
                </a:solidFill>
                <a:highlight>
                  <a:srgbClr val="FFFFFF"/>
                </a:highlight>
              </a:rPr>
              <a:t>t</a:t>
            </a:r>
            <a:r>
              <a:rPr lang="en-GB" sz="1200" b="0" i="0" dirty="0">
                <a:solidFill>
                  <a:schemeClr val="accent1"/>
                </a:solidFill>
                <a:effectLst/>
                <a:highlight>
                  <a:srgbClr val="FFFFFF"/>
                </a:highlight>
              </a:rPr>
              <a:t>he Material Health Section supports the CSRD requirements on </a:t>
            </a:r>
            <a:r>
              <a:rPr lang="en-GB" sz="1200" b="0" i="0" dirty="0" err="1">
                <a:solidFill>
                  <a:schemeClr val="accent1"/>
                </a:solidFill>
                <a:effectLst/>
                <a:highlight>
                  <a:srgbClr val="FFFFFF"/>
                </a:highlight>
              </a:rPr>
              <a:t>organohalogens</a:t>
            </a:r>
            <a:r>
              <a:rPr lang="en-GB" sz="1200" b="0" i="0" dirty="0">
                <a:solidFill>
                  <a:schemeClr val="accent1"/>
                </a:solidFill>
                <a:effectLst/>
                <a:highlight>
                  <a:srgbClr val="FFFFFF"/>
                </a:highlight>
              </a:rPr>
              <a:t> avoidance</a:t>
            </a:r>
            <a:r>
              <a:rPr lang="en-GB" sz="1200" dirty="0">
                <a:solidFill>
                  <a:schemeClr val="accent1"/>
                </a:solidFill>
                <a:highlight>
                  <a:srgbClr val="FFFFFF"/>
                </a:highlight>
              </a:rPr>
              <a:t>, material and chemical inventory and assessing chemicals and materials. </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22</a:t>
            </a:fld>
            <a:endParaRPr lang="en-US" dirty="0"/>
          </a:p>
        </p:txBody>
      </p:sp>
    </p:spTree>
    <p:extLst>
      <p:ext uri="{BB962C8B-B14F-4D97-AF65-F5344CB8AC3E}">
        <p14:creationId xmlns:p14="http://schemas.microsoft.com/office/powerpoint/2010/main" val="3444712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23</a:t>
            </a:fld>
            <a:endParaRPr lang="en-US" dirty="0"/>
          </a:p>
        </p:txBody>
      </p:sp>
    </p:spTree>
    <p:extLst>
      <p:ext uri="{BB962C8B-B14F-4D97-AF65-F5344CB8AC3E}">
        <p14:creationId xmlns:p14="http://schemas.microsoft.com/office/powerpoint/2010/main" val="315505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24</a:t>
            </a:fld>
            <a:endParaRPr lang="en-US" dirty="0"/>
          </a:p>
        </p:txBody>
      </p:sp>
    </p:spTree>
    <p:extLst>
      <p:ext uri="{BB962C8B-B14F-4D97-AF65-F5344CB8AC3E}">
        <p14:creationId xmlns:p14="http://schemas.microsoft.com/office/powerpoint/2010/main" val="847795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25</a:t>
            </a:fld>
            <a:endParaRPr lang="en-US" dirty="0"/>
          </a:p>
        </p:txBody>
      </p:sp>
    </p:spTree>
    <p:extLst>
      <p:ext uri="{BB962C8B-B14F-4D97-AF65-F5344CB8AC3E}">
        <p14:creationId xmlns:p14="http://schemas.microsoft.com/office/powerpoint/2010/main" val="1577902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A</a:t>
            </a:r>
            <a:r>
              <a:rPr lang="en-GB" dirty="0"/>
              <a:t>l</a:t>
            </a:r>
            <a:r>
              <a:rPr lang="en-NL" dirty="0"/>
              <a:t>igned with the disclosures on material inflow / outflows under E5 circular economy</a:t>
            </a:r>
          </a:p>
          <a:p>
            <a:r>
              <a:rPr lang="en-NL" dirty="0"/>
              <a:t>-- </a:t>
            </a:r>
            <a:r>
              <a:rPr lang="en-GB" dirty="0"/>
              <a:t>C</a:t>
            </a:r>
            <a:r>
              <a:rPr lang="en-NL" dirty="0"/>
              <a:t>areful on aggregation level</a:t>
            </a:r>
          </a:p>
        </p:txBody>
      </p:sp>
      <p:sp>
        <p:nvSpPr>
          <p:cNvPr id="4" name="Slide Number Placeholder 3"/>
          <p:cNvSpPr>
            <a:spLocks noGrp="1"/>
          </p:cNvSpPr>
          <p:nvPr>
            <p:ph type="sldNum" sz="quarter" idx="5"/>
          </p:nvPr>
        </p:nvSpPr>
        <p:spPr/>
        <p:txBody>
          <a:bodyPr/>
          <a:lstStyle/>
          <a:p>
            <a:fld id="{5F18BF93-01B7-3C4F-8DFD-BB777A5D8859}" type="slidenum">
              <a:rPr lang="en-US" smtClean="0"/>
              <a:t>29</a:t>
            </a:fld>
            <a:endParaRPr lang="en-US" dirty="0"/>
          </a:p>
        </p:txBody>
      </p:sp>
    </p:spTree>
    <p:extLst>
      <p:ext uri="{BB962C8B-B14F-4D97-AF65-F5344CB8AC3E}">
        <p14:creationId xmlns:p14="http://schemas.microsoft.com/office/powerpoint/2010/main" val="31537214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Develop a cycling plan = Development of a concrete action planned by the company to reach a defined target </a:t>
            </a:r>
            <a:r>
              <a:rPr lang="en-NL" dirty="0">
                <a:sym typeface="Wingdings" pitchFamily="2" charset="2"/>
              </a:rPr>
              <a:t> aligned and report</a:t>
            </a:r>
          </a:p>
          <a:p>
            <a:endParaRPr lang="en-NL" dirty="0">
              <a:sym typeface="Wingdings" pitchFamily="2" charset="2"/>
            </a:endParaRPr>
          </a:p>
          <a:p>
            <a:r>
              <a:rPr lang="en-NL" dirty="0">
                <a:sym typeface="Wingdings" pitchFamily="2" charset="2"/>
              </a:rPr>
              <a:t>Initiate partnership = potentially can be a defined target but also mostly a voluntary requirement in CSRD </a:t>
            </a: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30</a:t>
            </a:fld>
            <a:endParaRPr lang="en-US" dirty="0"/>
          </a:p>
        </p:txBody>
      </p:sp>
    </p:spTree>
    <p:extLst>
      <p:ext uri="{BB962C8B-B14F-4D97-AF65-F5344CB8AC3E}">
        <p14:creationId xmlns:p14="http://schemas.microsoft.com/office/powerpoint/2010/main" val="1749720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Recycled content </a:t>
            </a:r>
            <a:r>
              <a:rPr lang="en-NL" dirty="0">
                <a:sym typeface="Wingdings" pitchFamily="2" charset="2"/>
              </a:rPr>
              <a:t> required but no requirement on increasing  can be used as a target / metric</a:t>
            </a:r>
          </a:p>
          <a:p>
            <a:r>
              <a:rPr lang="en-NL" dirty="0">
                <a:sym typeface="Wingdings" pitchFamily="2" charset="2"/>
              </a:rPr>
              <a:t> </a:t>
            </a:r>
            <a:r>
              <a:rPr lang="en-GB" dirty="0">
                <a:sym typeface="Wingdings" pitchFamily="2" charset="2"/>
              </a:rPr>
              <a:t>C</a:t>
            </a:r>
            <a:r>
              <a:rPr lang="en-NL" dirty="0">
                <a:sym typeface="Wingdings" pitchFamily="2" charset="2"/>
              </a:rPr>
              <a:t>areful with aggregation level </a:t>
            </a: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31</a:t>
            </a:fld>
            <a:endParaRPr lang="en-US" dirty="0"/>
          </a:p>
        </p:txBody>
      </p:sp>
    </p:spTree>
    <p:extLst>
      <p:ext uri="{BB962C8B-B14F-4D97-AF65-F5344CB8AC3E}">
        <p14:creationId xmlns:p14="http://schemas.microsoft.com/office/powerpoint/2010/main" val="1246471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32</a:t>
            </a:fld>
            <a:endParaRPr lang="en-US" dirty="0"/>
          </a:p>
        </p:txBody>
      </p:sp>
    </p:spTree>
    <p:extLst>
      <p:ext uri="{BB962C8B-B14F-4D97-AF65-F5344CB8AC3E}">
        <p14:creationId xmlns:p14="http://schemas.microsoft.com/office/powerpoint/2010/main" val="305765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411AA-4787-751F-5E40-10F8B72A65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F923E8-69E4-C960-BE6C-8E6C271E8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3A3FB-700F-7D62-0BE2-9558518F3373}"/>
              </a:ext>
            </a:extLst>
          </p:cNvPr>
          <p:cNvSpPr>
            <a:spLocks noGrp="1"/>
          </p:cNvSpPr>
          <p:nvPr>
            <p:ph type="body" idx="1"/>
          </p:nvPr>
        </p:nvSpPr>
        <p:spPr/>
        <p:txBody>
          <a:bodyPr/>
          <a:lstStyle/>
          <a:p>
            <a:endParaRPr lang="en-NL" dirty="0"/>
          </a:p>
        </p:txBody>
      </p:sp>
      <p:sp>
        <p:nvSpPr>
          <p:cNvPr id="4" name="Slide Number Placeholder 3">
            <a:extLst>
              <a:ext uri="{FF2B5EF4-FFF2-40B4-BE49-F238E27FC236}">
                <a16:creationId xmlns:a16="http://schemas.microsoft.com/office/drawing/2014/main" id="{0B580D8E-D8BB-6FC1-C4AE-F802EB354FF3}"/>
              </a:ext>
            </a:extLst>
          </p:cNvPr>
          <p:cNvSpPr>
            <a:spLocks noGrp="1"/>
          </p:cNvSpPr>
          <p:nvPr>
            <p:ph type="sldNum" sz="quarter" idx="5"/>
          </p:nvPr>
        </p:nvSpPr>
        <p:spPr/>
        <p:txBody>
          <a:bodyPr/>
          <a:lstStyle/>
          <a:p>
            <a:fld id="{5F18BF93-01B7-3C4F-8DFD-BB777A5D8859}" type="slidenum">
              <a:rPr lang="en-US" smtClean="0"/>
              <a:t>3</a:t>
            </a:fld>
            <a:endParaRPr lang="en-US" dirty="0"/>
          </a:p>
        </p:txBody>
      </p:sp>
    </p:spTree>
    <p:extLst>
      <p:ext uri="{BB962C8B-B14F-4D97-AF65-F5344CB8AC3E}">
        <p14:creationId xmlns:p14="http://schemas.microsoft.com/office/powerpoint/2010/main" val="22706074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Publicly dislose limitations = </a:t>
            </a:r>
            <a:r>
              <a:rPr lang="en-GB" sz="1200" dirty="0"/>
              <a:t>aligned with the logic of the Directive; if a company fails to meet a target previously communicated or set, it is required to disclose the reasons for this. </a:t>
            </a: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33</a:t>
            </a:fld>
            <a:endParaRPr lang="en-US" dirty="0"/>
          </a:p>
        </p:txBody>
      </p:sp>
    </p:spTree>
    <p:extLst>
      <p:ext uri="{BB962C8B-B14F-4D97-AF65-F5344CB8AC3E}">
        <p14:creationId xmlns:p14="http://schemas.microsoft.com/office/powerpoint/2010/main" val="8068121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Target / metric under E5 Circular Economy</a:t>
            </a:r>
          </a:p>
          <a:p>
            <a:endParaRPr lang="en-NL" dirty="0"/>
          </a:p>
          <a:p>
            <a:r>
              <a:rPr lang="en-NL" dirty="0"/>
              <a:t>DPP!!!</a:t>
            </a:r>
          </a:p>
        </p:txBody>
      </p:sp>
      <p:sp>
        <p:nvSpPr>
          <p:cNvPr id="4" name="Slide Number Placeholder 3"/>
          <p:cNvSpPr>
            <a:spLocks noGrp="1"/>
          </p:cNvSpPr>
          <p:nvPr>
            <p:ph type="sldNum" sz="quarter" idx="5"/>
          </p:nvPr>
        </p:nvSpPr>
        <p:spPr/>
        <p:txBody>
          <a:bodyPr/>
          <a:lstStyle/>
          <a:p>
            <a:fld id="{5F18BF93-01B7-3C4F-8DFD-BB777A5D8859}" type="slidenum">
              <a:rPr lang="en-US" smtClean="0"/>
              <a:t>34</a:t>
            </a:fld>
            <a:endParaRPr lang="en-US" dirty="0"/>
          </a:p>
        </p:txBody>
      </p:sp>
    </p:spTree>
    <p:extLst>
      <p:ext uri="{BB962C8B-B14F-4D97-AF65-F5344CB8AC3E}">
        <p14:creationId xmlns:p14="http://schemas.microsoft.com/office/powerpoint/2010/main" val="29422828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Circular Design opportunities = can be an action set under the policy – should include clear time-bound target</a:t>
            </a:r>
          </a:p>
        </p:txBody>
      </p:sp>
      <p:sp>
        <p:nvSpPr>
          <p:cNvPr id="4" name="Slide Number Placeholder 3"/>
          <p:cNvSpPr>
            <a:spLocks noGrp="1"/>
          </p:cNvSpPr>
          <p:nvPr>
            <p:ph type="sldNum" sz="quarter" idx="5"/>
          </p:nvPr>
        </p:nvSpPr>
        <p:spPr/>
        <p:txBody>
          <a:bodyPr/>
          <a:lstStyle/>
          <a:p>
            <a:fld id="{5F18BF93-01B7-3C4F-8DFD-BB777A5D8859}" type="slidenum">
              <a:rPr lang="en-US" smtClean="0"/>
              <a:t>35</a:t>
            </a:fld>
            <a:endParaRPr lang="en-US" dirty="0"/>
          </a:p>
        </p:txBody>
      </p:sp>
    </p:spTree>
    <p:extLst>
      <p:ext uri="{BB962C8B-B14F-4D97-AF65-F5344CB8AC3E}">
        <p14:creationId xmlns:p14="http://schemas.microsoft.com/office/powerpoint/2010/main" val="26723663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Product Dissassembly = can be an action set under the policy – should include clear time-bound target/ metric</a:t>
            </a:r>
          </a:p>
        </p:txBody>
      </p:sp>
      <p:sp>
        <p:nvSpPr>
          <p:cNvPr id="4" name="Slide Number Placeholder 3"/>
          <p:cNvSpPr>
            <a:spLocks noGrp="1"/>
          </p:cNvSpPr>
          <p:nvPr>
            <p:ph type="sldNum" sz="quarter" idx="5"/>
          </p:nvPr>
        </p:nvSpPr>
        <p:spPr/>
        <p:txBody>
          <a:bodyPr/>
          <a:lstStyle/>
          <a:p>
            <a:fld id="{5F18BF93-01B7-3C4F-8DFD-BB777A5D8859}" type="slidenum">
              <a:rPr lang="en-US" smtClean="0"/>
              <a:t>36</a:t>
            </a:fld>
            <a:endParaRPr lang="en-US" dirty="0"/>
          </a:p>
        </p:txBody>
      </p:sp>
    </p:spTree>
    <p:extLst>
      <p:ext uri="{BB962C8B-B14F-4D97-AF65-F5344CB8AC3E}">
        <p14:creationId xmlns:p14="http://schemas.microsoft.com/office/powerpoint/2010/main" val="25111553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Active cycling = can be an action set under the policy – should include clear time-bound target</a:t>
            </a:r>
          </a:p>
        </p:txBody>
      </p:sp>
      <p:sp>
        <p:nvSpPr>
          <p:cNvPr id="4" name="Slide Number Placeholder 3"/>
          <p:cNvSpPr>
            <a:spLocks noGrp="1"/>
          </p:cNvSpPr>
          <p:nvPr>
            <p:ph type="sldNum" sz="quarter" idx="5"/>
          </p:nvPr>
        </p:nvSpPr>
        <p:spPr/>
        <p:txBody>
          <a:bodyPr/>
          <a:lstStyle/>
          <a:p>
            <a:fld id="{5F18BF93-01B7-3C4F-8DFD-BB777A5D8859}" type="slidenum">
              <a:rPr lang="en-US" smtClean="0"/>
              <a:t>37</a:t>
            </a:fld>
            <a:endParaRPr lang="en-US" dirty="0"/>
          </a:p>
        </p:txBody>
      </p:sp>
    </p:spTree>
    <p:extLst>
      <p:ext uri="{BB962C8B-B14F-4D97-AF65-F5344CB8AC3E}">
        <p14:creationId xmlns:p14="http://schemas.microsoft.com/office/powerpoint/2010/main" val="558513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Air Emission compliance = not a direct requirement but can be integrated under ESRS E1 – c</a:t>
            </a:r>
            <a:r>
              <a:rPr lang="en-GB" dirty="0"/>
              <a:t>an</a:t>
            </a:r>
            <a:r>
              <a:rPr lang="en-NL" dirty="0"/>
              <a:t> be extended to the VC if material</a:t>
            </a:r>
          </a:p>
          <a:p>
            <a:endParaRPr lang="en-NL" dirty="0"/>
          </a:p>
          <a:p>
            <a:r>
              <a:rPr lang="en-NL" dirty="0"/>
              <a:t>Quantifying GHG emissions = ESRS E1 – entire VC</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38</a:t>
            </a:fld>
            <a:endParaRPr lang="en-US" dirty="0"/>
          </a:p>
        </p:txBody>
      </p:sp>
    </p:spTree>
    <p:extLst>
      <p:ext uri="{BB962C8B-B14F-4D97-AF65-F5344CB8AC3E}">
        <p14:creationId xmlns:p14="http://schemas.microsoft.com/office/powerpoint/2010/main" val="2514506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b="1" dirty="0"/>
              <a:t>Embodied GHG emissions - </a:t>
            </a:r>
            <a:r>
              <a:rPr lang="en-NL" dirty="0"/>
              <a:t>E1 – company policy + metric</a:t>
            </a:r>
          </a:p>
          <a:p>
            <a:pPr marL="171450" indent="-171450">
              <a:buFontTx/>
              <a:buChar char="-"/>
            </a:pPr>
            <a:r>
              <a:rPr lang="en-GB" dirty="0"/>
              <a:t>R</a:t>
            </a:r>
            <a:r>
              <a:rPr lang="en-NL" dirty="0"/>
              <a:t>eport on the menthodology used and third party verification = more robust report for investors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NL" dirty="0">
                <a:sym typeface="Wingdings" pitchFamily="2" charset="2"/>
              </a:rPr>
              <a:t> </a:t>
            </a:r>
            <a:r>
              <a:rPr lang="en-GB" dirty="0">
                <a:sym typeface="Wingdings" pitchFamily="2" charset="2"/>
              </a:rPr>
              <a:t>General audit vs. third party verification required by C2C Certified</a:t>
            </a:r>
            <a:endParaRPr lang="en-NL" dirty="0"/>
          </a:p>
          <a:p>
            <a:pPr marL="0" indent="0">
              <a:buFontTx/>
              <a:buNone/>
            </a:pP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39</a:t>
            </a:fld>
            <a:endParaRPr lang="en-US" dirty="0"/>
          </a:p>
        </p:txBody>
      </p:sp>
    </p:spTree>
    <p:extLst>
      <p:ext uri="{BB962C8B-B14F-4D97-AF65-F5344CB8AC3E}">
        <p14:creationId xmlns:p14="http://schemas.microsoft.com/office/powerpoint/2010/main" val="19613683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Strategy – aligned with E1 + add targets and metrics</a:t>
            </a:r>
          </a:p>
          <a:p>
            <a:r>
              <a:rPr lang="en-NL" dirty="0">
                <a:sym typeface="Wingdings" pitchFamily="2" charset="2"/>
              </a:rPr>
              <a:t> </a:t>
            </a:r>
            <a:r>
              <a:rPr lang="en-GB" dirty="0">
                <a:sym typeface="Wingdings" pitchFamily="2" charset="2"/>
              </a:rPr>
              <a:t>General audit vs. third party verification required by C2C Certified</a:t>
            </a: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41</a:t>
            </a:fld>
            <a:endParaRPr lang="en-US" dirty="0"/>
          </a:p>
        </p:txBody>
      </p:sp>
    </p:spTree>
    <p:extLst>
      <p:ext uri="{BB962C8B-B14F-4D97-AF65-F5344CB8AC3E}">
        <p14:creationId xmlns:p14="http://schemas.microsoft.com/office/powerpoint/2010/main" val="1781336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E1 and delimit scope the target</a:t>
            </a:r>
          </a:p>
          <a:p>
            <a:endParaRPr lang="en-NL"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42</a:t>
            </a:fld>
            <a:endParaRPr lang="en-US" dirty="0"/>
          </a:p>
        </p:txBody>
      </p:sp>
    </p:spTree>
    <p:extLst>
      <p:ext uri="{BB962C8B-B14F-4D97-AF65-F5344CB8AC3E}">
        <p14:creationId xmlns:p14="http://schemas.microsoft.com/office/powerpoint/2010/main" val="579676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Define the specifics and methods used</a:t>
            </a:r>
          </a:p>
        </p:txBody>
      </p:sp>
      <p:sp>
        <p:nvSpPr>
          <p:cNvPr id="4" name="Slide Number Placeholder 3"/>
          <p:cNvSpPr>
            <a:spLocks noGrp="1"/>
          </p:cNvSpPr>
          <p:nvPr>
            <p:ph type="sldNum" sz="quarter" idx="5"/>
          </p:nvPr>
        </p:nvSpPr>
        <p:spPr/>
        <p:txBody>
          <a:bodyPr/>
          <a:lstStyle/>
          <a:p>
            <a:fld id="{5F18BF93-01B7-3C4F-8DFD-BB777A5D8859}" type="slidenum">
              <a:rPr lang="en-US" smtClean="0"/>
              <a:t>43</a:t>
            </a:fld>
            <a:endParaRPr lang="en-US" dirty="0"/>
          </a:p>
        </p:txBody>
      </p:sp>
    </p:spTree>
    <p:extLst>
      <p:ext uri="{BB962C8B-B14F-4D97-AF65-F5344CB8AC3E}">
        <p14:creationId xmlns:p14="http://schemas.microsoft.com/office/powerpoint/2010/main" val="2995136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a:t>
            </a:fld>
            <a:endParaRPr lang="en-US" dirty="0"/>
          </a:p>
        </p:txBody>
      </p:sp>
    </p:spTree>
    <p:extLst>
      <p:ext uri="{BB962C8B-B14F-4D97-AF65-F5344CB8AC3E}">
        <p14:creationId xmlns:p14="http://schemas.microsoft.com/office/powerpoint/2010/main" val="3460644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Present if measurement of metric was validated by a third party – brings more assurance, more robust report</a:t>
            </a:r>
          </a:p>
        </p:txBody>
      </p:sp>
      <p:sp>
        <p:nvSpPr>
          <p:cNvPr id="4" name="Slide Number Placeholder 3"/>
          <p:cNvSpPr>
            <a:spLocks noGrp="1"/>
          </p:cNvSpPr>
          <p:nvPr>
            <p:ph type="sldNum" sz="quarter" idx="5"/>
          </p:nvPr>
        </p:nvSpPr>
        <p:spPr/>
        <p:txBody>
          <a:bodyPr/>
          <a:lstStyle/>
          <a:p>
            <a:fld id="{5F18BF93-01B7-3C4F-8DFD-BB777A5D8859}" type="slidenum">
              <a:rPr lang="en-US" smtClean="0"/>
              <a:t>44</a:t>
            </a:fld>
            <a:endParaRPr lang="en-US" dirty="0"/>
          </a:p>
        </p:txBody>
      </p:sp>
    </p:spTree>
    <p:extLst>
      <p:ext uri="{BB962C8B-B14F-4D97-AF65-F5344CB8AC3E}">
        <p14:creationId xmlns:p14="http://schemas.microsoft.com/office/powerpoint/2010/main" val="8925102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EPD might become a sector specific requirement – report into a general sustainability statement E5 or E1 as company policy and action</a:t>
            </a:r>
          </a:p>
          <a:p>
            <a:endParaRPr lang="en-NL" dirty="0"/>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45</a:t>
            </a:fld>
            <a:endParaRPr lang="en-US" dirty="0"/>
          </a:p>
        </p:txBody>
      </p:sp>
    </p:spTree>
    <p:extLst>
      <p:ext uri="{BB962C8B-B14F-4D97-AF65-F5344CB8AC3E}">
        <p14:creationId xmlns:p14="http://schemas.microsoft.com/office/powerpoint/2010/main" val="16455052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E3 – WATER – risk assessment at the watershed level – report on any actual or potential impacts regarding water use and marine resources</a:t>
            </a:r>
          </a:p>
          <a:p>
            <a:endParaRPr lang="en-NL" dirty="0"/>
          </a:p>
          <a:p>
            <a:r>
              <a:rPr lang="en-NL" dirty="0"/>
              <a:t>Extends beyond tier1 </a:t>
            </a:r>
          </a:p>
          <a:p>
            <a:endParaRPr lang="en-NL" dirty="0"/>
          </a:p>
          <a:p>
            <a:r>
              <a:rPr lang="en-NL" dirty="0"/>
              <a:t>Characterisation approach needs to be explained + other methodologies used</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47</a:t>
            </a:fld>
            <a:endParaRPr lang="en-US" dirty="0"/>
          </a:p>
        </p:txBody>
      </p:sp>
    </p:spTree>
    <p:extLst>
      <p:ext uri="{BB962C8B-B14F-4D97-AF65-F5344CB8AC3E}">
        <p14:creationId xmlns:p14="http://schemas.microsoft.com/office/powerpoint/2010/main" val="445478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Better position to assess the risks embedded in their VC</a:t>
            </a:r>
          </a:p>
          <a:p>
            <a:endParaRPr lang="en-NL" dirty="0"/>
          </a:p>
          <a:p>
            <a:r>
              <a:rPr lang="en-NL" dirty="0"/>
              <a:t>Make doc available</a:t>
            </a:r>
          </a:p>
        </p:txBody>
      </p:sp>
      <p:sp>
        <p:nvSpPr>
          <p:cNvPr id="4" name="Slide Number Placeholder 3"/>
          <p:cNvSpPr>
            <a:spLocks noGrp="1"/>
          </p:cNvSpPr>
          <p:nvPr>
            <p:ph type="sldNum" sz="quarter" idx="5"/>
          </p:nvPr>
        </p:nvSpPr>
        <p:spPr/>
        <p:txBody>
          <a:bodyPr/>
          <a:lstStyle/>
          <a:p>
            <a:fld id="{5F18BF93-01B7-3C4F-8DFD-BB777A5D8859}" type="slidenum">
              <a:rPr lang="en-US" smtClean="0"/>
              <a:t>48</a:t>
            </a:fld>
            <a:endParaRPr lang="en-US" dirty="0"/>
          </a:p>
        </p:txBody>
      </p:sp>
    </p:spTree>
    <p:extLst>
      <p:ext uri="{BB962C8B-B14F-4D97-AF65-F5344CB8AC3E}">
        <p14:creationId xmlns:p14="http://schemas.microsoft.com/office/powerpoint/2010/main" val="4279661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HUMAN RIGHTS POLICY &amp; RISK ASSESSMENT</a:t>
            </a:r>
          </a:p>
          <a:p>
            <a:pPr marL="171450" indent="-171450">
              <a:buFontTx/>
              <a:buChar char="-"/>
            </a:pPr>
            <a:r>
              <a:rPr lang="en-NL" b="1" dirty="0"/>
              <a:t>HR policy </a:t>
            </a:r>
            <a:r>
              <a:rPr lang="en-NL" dirty="0"/>
              <a:t>= </a:t>
            </a:r>
            <a:r>
              <a:rPr lang="en-GB" dirty="0"/>
              <a:t>establish expectations for the applicant company, the supply chain, communities, potentially affected groups, and other relevant stakeholders.</a:t>
            </a:r>
            <a:r>
              <a:rPr lang="en-NL" dirty="0"/>
              <a:t> (full VC) = aligned with the requirement to disclose the company’s HR policy – can be linked to diff disclosure categories (social &amp; government) + disclose financial expenditures to make plans more concrete (out of scope)</a:t>
            </a:r>
          </a:p>
          <a:p>
            <a:pPr marL="171450" indent="-171450">
              <a:buFontTx/>
              <a:buChar char="-"/>
            </a:pPr>
            <a:r>
              <a:rPr lang="en-NL" b="1" dirty="0"/>
              <a:t>Assessing risks and opportunities </a:t>
            </a:r>
            <a:r>
              <a:rPr lang="en-NL" dirty="0"/>
              <a:t>= assessment approach aligned with logic of the CSRD = impacts, risks and opportunities. Crucial as it is the first step of the CSRD while performing double materiality assessment – requiring identifcation of impacts, risks and opportunties</a:t>
            </a:r>
          </a:p>
          <a:p>
            <a:pPr marL="171450" indent="-171450">
              <a:buFontTx/>
              <a:buChar char="-"/>
            </a:pPr>
            <a:r>
              <a:rPr lang="en-NL" dirty="0"/>
              <a:t>BRONZE = Final manifacturing stage + Tier 1 – demonstrate ongoing efforts to improve visibility for product’s supplyt chain (beyond Tier 1)</a:t>
            </a:r>
          </a:p>
          <a:p>
            <a:pPr marL="171450" indent="-171450">
              <a:buFontTx/>
              <a:buChar char="-"/>
            </a:pPr>
            <a:r>
              <a:rPr lang="en-NL" dirty="0"/>
              <a:t>GOLD = regardless of supply chain tier</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59</a:t>
            </a:fld>
            <a:endParaRPr lang="en-US" dirty="0"/>
          </a:p>
        </p:txBody>
      </p:sp>
    </p:spTree>
    <p:extLst>
      <p:ext uri="{BB962C8B-B14F-4D97-AF65-F5344CB8AC3E}">
        <p14:creationId xmlns:p14="http://schemas.microsoft.com/office/powerpoint/2010/main" val="13659664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Monitor &amp; Verify Performance – along the policy, action, target, metric axis</a:t>
            </a:r>
          </a:p>
          <a:p>
            <a:r>
              <a:rPr lang="en-NL" dirty="0"/>
              <a:t>Corrective actions planned = same as long it is material</a:t>
            </a:r>
          </a:p>
        </p:txBody>
      </p:sp>
      <p:sp>
        <p:nvSpPr>
          <p:cNvPr id="4" name="Slide Number Placeholder 3"/>
          <p:cNvSpPr>
            <a:spLocks noGrp="1"/>
          </p:cNvSpPr>
          <p:nvPr>
            <p:ph type="sldNum" sz="quarter" idx="5"/>
          </p:nvPr>
        </p:nvSpPr>
        <p:spPr/>
        <p:txBody>
          <a:bodyPr/>
          <a:lstStyle/>
          <a:p>
            <a:fld id="{5F18BF93-01B7-3C4F-8DFD-BB777A5D8859}" type="slidenum">
              <a:rPr lang="en-US" smtClean="0"/>
              <a:t>60</a:t>
            </a:fld>
            <a:endParaRPr lang="en-US" dirty="0"/>
          </a:p>
        </p:txBody>
      </p:sp>
    </p:spTree>
    <p:extLst>
      <p:ext uri="{BB962C8B-B14F-4D97-AF65-F5344CB8AC3E}">
        <p14:creationId xmlns:p14="http://schemas.microsoft.com/office/powerpoint/2010/main" val="4382825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L" dirty="0"/>
              <a:t>Monitor &amp; Verify Performance – primary data required</a:t>
            </a:r>
          </a:p>
          <a:p>
            <a:r>
              <a:rPr lang="en-NL" dirty="0"/>
              <a:t>Strategy – if material, frame along the axis + define the scope</a:t>
            </a:r>
          </a:p>
        </p:txBody>
      </p:sp>
      <p:sp>
        <p:nvSpPr>
          <p:cNvPr id="4" name="Slide Number Placeholder 3"/>
          <p:cNvSpPr>
            <a:spLocks noGrp="1"/>
          </p:cNvSpPr>
          <p:nvPr>
            <p:ph type="sldNum" sz="quarter" idx="5"/>
          </p:nvPr>
        </p:nvSpPr>
        <p:spPr/>
        <p:txBody>
          <a:bodyPr/>
          <a:lstStyle/>
          <a:p>
            <a:fld id="{5F18BF93-01B7-3C4F-8DFD-BB777A5D8859}" type="slidenum">
              <a:rPr lang="en-US" smtClean="0"/>
              <a:t>61</a:t>
            </a:fld>
            <a:endParaRPr lang="en-US" dirty="0"/>
          </a:p>
        </p:txBody>
      </p:sp>
    </p:spTree>
    <p:extLst>
      <p:ext uri="{BB962C8B-B14F-4D97-AF65-F5344CB8AC3E}">
        <p14:creationId xmlns:p14="http://schemas.microsoft.com/office/powerpoint/2010/main" val="4216167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62</a:t>
            </a:fld>
            <a:endParaRPr lang="en-US" dirty="0"/>
          </a:p>
        </p:txBody>
      </p:sp>
    </p:spTree>
    <p:extLst>
      <p:ext uri="{BB962C8B-B14F-4D97-AF65-F5344CB8AC3E}">
        <p14:creationId xmlns:p14="http://schemas.microsoft.com/office/powerpoint/2010/main" val="25039718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79A8D-79C5-5DEB-993A-152DFD737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DDBCF-48E8-291A-B402-DB711A5DA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B0FE3-05FB-597D-3C17-766A538F4D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p:txBody>
      </p:sp>
      <p:sp>
        <p:nvSpPr>
          <p:cNvPr id="4" name="Slide Number Placeholder 3">
            <a:extLst>
              <a:ext uri="{FF2B5EF4-FFF2-40B4-BE49-F238E27FC236}">
                <a16:creationId xmlns:a16="http://schemas.microsoft.com/office/drawing/2014/main" id="{46AD552E-8512-A8CF-D197-8089E4C799F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600" b="0" i="0" u="none" strike="noStrike" cap="none">
                <a:solidFill>
                  <a:schemeClr val="dk1"/>
                </a:solidFill>
                <a:latin typeface="Calibri"/>
                <a:ea typeface="Calibri"/>
                <a:cs typeface="Calibri"/>
                <a:sym typeface="Calibri"/>
              </a:rPr>
              <a:t>65</a:t>
            </a:fld>
            <a:endParaRPr lang="en-US"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28002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FECED-C4D5-8D66-48D8-A695CEDA6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D4263D-4718-1634-B451-4FBF5ADC9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52E090-AF78-A58C-AA76-A975491537B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p:txBody>
      </p:sp>
      <p:sp>
        <p:nvSpPr>
          <p:cNvPr id="4" name="Slide Number Placeholder 3">
            <a:extLst>
              <a:ext uri="{FF2B5EF4-FFF2-40B4-BE49-F238E27FC236}">
                <a16:creationId xmlns:a16="http://schemas.microsoft.com/office/drawing/2014/main" id="{702C06E1-02C5-1757-C3B3-AC55889C5E9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600" b="0" i="0" u="none" strike="noStrike" cap="none">
                <a:solidFill>
                  <a:schemeClr val="dk1"/>
                </a:solidFill>
                <a:latin typeface="Calibri"/>
                <a:ea typeface="Calibri"/>
                <a:cs typeface="Calibri"/>
                <a:sym typeface="Calibri"/>
              </a:rPr>
              <a:t>66</a:t>
            </a:fld>
            <a:endParaRPr lang="en-US"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353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5</a:t>
            </a:fld>
            <a:endParaRPr lang="en-US" dirty="0"/>
          </a:p>
        </p:txBody>
      </p:sp>
    </p:spTree>
    <p:extLst>
      <p:ext uri="{BB962C8B-B14F-4D97-AF65-F5344CB8AC3E}">
        <p14:creationId xmlns:p14="http://schemas.microsoft.com/office/powerpoint/2010/main" val="40203064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ambitious and actionable standard for designing and making products today that enable a healthy, equitable and sustainable tomorrow. </a:t>
            </a:r>
          </a:p>
          <a:p>
            <a:endParaRPr lang="en-US" dirty="0"/>
          </a:p>
          <a:p>
            <a:br>
              <a:rPr lang="en-US" dirty="0"/>
            </a:br>
            <a:endParaRPr lang="en-GB"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18BF93-01B7-3C4F-8DFD-BB777A5D88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69247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DBE2F53D-C058-7F40-80AD-99AE6F9CBA75}" type="slidenum">
              <a:rPr lang="en-US" smtClean="0"/>
              <a:t>68</a:t>
            </a:fld>
            <a:endParaRPr lang="en-US"/>
          </a:p>
        </p:txBody>
      </p:sp>
    </p:spTree>
    <p:extLst>
      <p:ext uri="{BB962C8B-B14F-4D97-AF65-F5344CB8AC3E}">
        <p14:creationId xmlns:p14="http://schemas.microsoft.com/office/powerpoint/2010/main" val="8055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6</a:t>
            </a:fld>
            <a:endParaRPr lang="en-US" dirty="0"/>
          </a:p>
        </p:txBody>
      </p:sp>
    </p:spTree>
    <p:extLst>
      <p:ext uri="{BB962C8B-B14F-4D97-AF65-F5344CB8AC3E}">
        <p14:creationId xmlns:p14="http://schemas.microsoft.com/office/powerpoint/2010/main" val="1121515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C28A-DE70-1C63-34F5-D317E3F98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D4827-9F36-D8C9-D4F8-B7E0E96A61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073D3-6E7F-20B3-80B5-5E573EA11C1A}"/>
              </a:ext>
            </a:extLst>
          </p:cNvPr>
          <p:cNvSpPr>
            <a:spLocks noGrp="1"/>
          </p:cNvSpPr>
          <p:nvPr>
            <p:ph type="body" idx="1"/>
          </p:nvPr>
        </p:nvSpPr>
        <p:spPr/>
        <p:txBody>
          <a:bodyPr/>
          <a:lstStyle/>
          <a:p>
            <a:r>
              <a:rPr lang="en-NL" b="1" dirty="0"/>
              <a:t>Double materiality: </a:t>
            </a:r>
          </a:p>
          <a:p>
            <a:pPr marL="171450" indent="-171450">
              <a:buFontTx/>
              <a:buChar char="-"/>
            </a:pPr>
            <a:r>
              <a:rPr lang="en-GB" dirty="0"/>
              <a:t>Double materiality has two dimensions, namely: impact materiality and financial materiality. </a:t>
            </a:r>
          </a:p>
          <a:p>
            <a:pPr marL="171450" indent="-171450">
              <a:buFontTx/>
              <a:buChar char="-"/>
            </a:pPr>
            <a:r>
              <a:rPr lang="en-GB" dirty="0"/>
              <a:t>Impact materiality and financial materiality assessments are inter-related and the interdependencies between these two dimensions shall be considered.</a:t>
            </a:r>
            <a:endParaRPr lang="en-GB" b="1" dirty="0"/>
          </a:p>
          <a:p>
            <a:pPr marL="171450" indent="-171450">
              <a:buFontTx/>
              <a:buChar char="-"/>
            </a:pPr>
            <a:r>
              <a:rPr lang="en-NL" b="0" dirty="0"/>
              <a:t>Impact materiality = </a:t>
            </a:r>
            <a:r>
              <a:rPr lang="en-GB" dirty="0"/>
              <a:t>A sustainability matter is material from an impact perspective when it pertains to the undertaking’s material actual or potential, positive or negative impacts on people or the environment over the short-, medium- and long-term time horizons.</a:t>
            </a:r>
          </a:p>
          <a:p>
            <a:pPr marL="171450" indent="-171450">
              <a:buFontTx/>
              <a:buChar char="-"/>
            </a:pPr>
            <a:r>
              <a:rPr lang="en-GB" dirty="0"/>
              <a:t>Financial materiality = the identification of information that is useful to investors, lenders and other creditors when they, as primary users of general-purpose financial reporting, assess the effects of sustainability matters on the undertaking’s cash flows, development, performance, position, cost of capital or access to finance. </a:t>
            </a:r>
          </a:p>
          <a:p>
            <a:pPr marL="171450" indent="-171450">
              <a:buFontTx/>
              <a:buChar char="-"/>
            </a:pPr>
            <a:endParaRPr lang="en-NL" b="1" dirty="0"/>
          </a:p>
          <a:p>
            <a:r>
              <a:rPr lang="en-NL" b="1" dirty="0"/>
              <a:t>Sustainability Due Diligence:</a:t>
            </a:r>
          </a:p>
          <a:p>
            <a:r>
              <a:rPr lang="en-NL" b="0" dirty="0"/>
              <a:t>-</a:t>
            </a:r>
            <a:r>
              <a:rPr lang="en-GB" dirty="0"/>
              <a:t>The core elements of due diligence are reflected directly in Disclosure Requirements </a:t>
            </a:r>
          </a:p>
          <a:p>
            <a:pPr marL="628650" lvl="1" indent="-171450">
              <a:buFontTx/>
              <a:buChar char="-"/>
            </a:pPr>
            <a:r>
              <a:rPr lang="en-GB" dirty="0"/>
              <a:t>ESRS 2 GOV-2: Information provided to and sustainability matters addressed by the undertaking’s administrative, management and supervisory bodies; </a:t>
            </a:r>
          </a:p>
          <a:p>
            <a:pPr marL="628650" lvl="1" indent="-171450">
              <a:buFontTx/>
              <a:buChar char="-"/>
            </a:pPr>
            <a:r>
              <a:rPr lang="en-GB" dirty="0"/>
              <a:t>ESRS 2 GOV-3: Integration of sustainability-related performance in incentive schemes; and </a:t>
            </a:r>
          </a:p>
          <a:p>
            <a:pPr marL="628650" lvl="1" indent="-171450">
              <a:buFontTx/>
              <a:buChar char="-"/>
            </a:pPr>
            <a:r>
              <a:rPr lang="en-GB" dirty="0"/>
              <a:t>ESRS 2 SBM-3: Material impacts, risks and opportunities and their interaction with strategy and business model(s).</a:t>
            </a:r>
            <a:endParaRPr lang="en-NL" b="0" dirty="0"/>
          </a:p>
          <a:p>
            <a:endParaRPr lang="en-NL" b="0" dirty="0"/>
          </a:p>
          <a:p>
            <a:r>
              <a:rPr lang="en-NL" b="1" dirty="0"/>
              <a:t>Time horizons</a:t>
            </a:r>
            <a:r>
              <a:rPr lang="en-NL" dirty="0"/>
              <a:t>:</a:t>
            </a:r>
          </a:p>
          <a:p>
            <a:pPr marL="171450" indent="-171450">
              <a:buFontTx/>
              <a:buChar char="-"/>
            </a:pPr>
            <a:r>
              <a:rPr lang="en-GB" dirty="0"/>
              <a:t>The reporting period shall be consistent with its financial statements.</a:t>
            </a:r>
          </a:p>
          <a:p>
            <a:pPr marL="171450" indent="-171450">
              <a:buFontTx/>
              <a:buChar char="-"/>
            </a:pPr>
            <a:r>
              <a:rPr lang="en-GB" dirty="0"/>
              <a:t>Reporting against a base year</a:t>
            </a:r>
          </a:p>
          <a:p>
            <a:pPr marL="171450" indent="-171450">
              <a:buFontTx/>
              <a:buChar char="-"/>
            </a:pPr>
            <a:r>
              <a:rPr lang="en-GB" dirty="0"/>
              <a:t>Definition of short, medium, long term for reporting purposes (1 year, 1-5, &gt;5 years)</a:t>
            </a:r>
          </a:p>
          <a:p>
            <a:pPr marL="171450" indent="-171450">
              <a:buFontTx/>
              <a:buChar char="-"/>
            </a:pPr>
            <a:endParaRPr lang="en-GB" dirty="0"/>
          </a:p>
          <a:p>
            <a:pPr marL="0" indent="0">
              <a:buFontTx/>
              <a:buNone/>
            </a:pPr>
            <a:r>
              <a:rPr lang="en-GB" dirty="0"/>
              <a:t>Governance - </a:t>
            </a:r>
          </a:p>
          <a:p>
            <a:pPr marL="171450" indent="-171450">
              <a:buFontTx/>
              <a:buChar char="-"/>
            </a:pPr>
            <a:endParaRPr lang="en-GB" dirty="0"/>
          </a:p>
          <a:p>
            <a:r>
              <a:rPr lang="en-GB" sz="1800" b="0" i="0" u="none" strike="noStrike" dirty="0">
                <a:solidFill>
                  <a:srgbClr val="212121"/>
                </a:solidFill>
                <a:effectLst/>
                <a:latin typeface="Arial" panose="020B0604020202020204" pitchFamily="34" charset="0"/>
              </a:rPr>
              <a:t>Disclosure requirements are set this way:</a:t>
            </a:r>
          </a:p>
          <a:p>
            <a:pPr marL="285750" indent="-285750">
              <a:buFontTx/>
              <a:buChar char="-"/>
            </a:pPr>
            <a:r>
              <a:rPr lang="en-GB" sz="1800" b="1" i="0" u="none" strike="noStrike" dirty="0">
                <a:solidFill>
                  <a:srgbClr val="212121"/>
                </a:solidFill>
                <a:effectLst/>
                <a:latin typeface="Arial" panose="020B0604020202020204" pitchFamily="34" charset="0"/>
              </a:rPr>
              <a:t>Strategy: </a:t>
            </a:r>
            <a:r>
              <a:rPr lang="en-GB" sz="1800" b="0" i="0" u="none" strike="noStrike" dirty="0">
                <a:solidFill>
                  <a:srgbClr val="212121"/>
                </a:solidFill>
                <a:effectLst/>
                <a:latin typeface="Arial" panose="020B0604020202020204" pitchFamily="34" charset="0"/>
              </a:rPr>
              <a:t>E1 Transition plan for climate change</a:t>
            </a:r>
          </a:p>
          <a:p>
            <a:pPr marL="285750" indent="-285750">
              <a:buFontTx/>
              <a:buChar char="-"/>
            </a:pPr>
            <a:r>
              <a:rPr lang="en-GB" sz="1800" b="1" i="0" u="none" strike="noStrike" dirty="0">
                <a:solidFill>
                  <a:srgbClr val="212121"/>
                </a:solidFill>
                <a:effectLst/>
                <a:latin typeface="Arial" panose="020B0604020202020204" pitchFamily="34" charset="0"/>
              </a:rPr>
              <a:t>Impact risk and opportunity management: </a:t>
            </a:r>
            <a:r>
              <a:rPr lang="en-GB" sz="1800" b="0" i="0" u="none" strike="noStrike" dirty="0">
                <a:solidFill>
                  <a:srgbClr val="212121"/>
                </a:solidFill>
                <a:effectLst/>
                <a:latin typeface="Arial" panose="020B0604020202020204" pitchFamily="34" charset="0"/>
              </a:rPr>
              <a:t>describe process to identify and assess material IRO: if it’s in own operations, in VC and methodologies or assumptions and tool used in the screening</a:t>
            </a:r>
          </a:p>
          <a:p>
            <a:pPr marL="742950" lvl="1" indent="-285750">
              <a:buFontTx/>
              <a:buChar char="-"/>
            </a:pPr>
            <a:r>
              <a:rPr lang="en-GB" sz="1800" b="1" i="0" u="none" strike="noStrike" dirty="0">
                <a:solidFill>
                  <a:srgbClr val="212121"/>
                </a:solidFill>
                <a:effectLst/>
                <a:latin typeface="Arial" panose="020B0604020202020204" pitchFamily="34" charset="0"/>
              </a:rPr>
              <a:t>Policies</a:t>
            </a:r>
            <a:r>
              <a:rPr lang="en-GB" sz="1800" b="0" i="0" u="none" strike="noStrike" dirty="0">
                <a:solidFill>
                  <a:srgbClr val="212121"/>
                </a:solidFill>
                <a:effectLst/>
                <a:latin typeface="Arial" panose="020B0604020202020204" pitchFamily="34" charset="0"/>
              </a:rPr>
              <a:t> implemented related to the E or S criteria: policy to address IRO related to ESG</a:t>
            </a:r>
          </a:p>
          <a:p>
            <a:pPr marL="742950" lvl="1" indent="-285750">
              <a:buFontTx/>
              <a:buChar char="-"/>
            </a:pPr>
            <a:r>
              <a:rPr lang="en-GB" sz="1800" b="1" i="0" u="none" strike="noStrike" dirty="0">
                <a:solidFill>
                  <a:srgbClr val="212121"/>
                </a:solidFill>
                <a:effectLst/>
                <a:latin typeface="Arial" panose="020B0604020202020204" pitchFamily="34" charset="0"/>
              </a:rPr>
              <a:t>Actions and resources </a:t>
            </a:r>
            <a:r>
              <a:rPr lang="en-GB" sz="1800" b="0" i="0" u="none" strike="noStrike" dirty="0">
                <a:solidFill>
                  <a:srgbClr val="212121"/>
                </a:solidFill>
                <a:effectLst/>
                <a:latin typeface="Arial" panose="020B0604020202020204" pitchFamily="34" charset="0"/>
              </a:rPr>
              <a:t>in relation to policies: actions and resources allocated to their implementation</a:t>
            </a:r>
          </a:p>
          <a:p>
            <a:pPr marL="285750" indent="-285750">
              <a:buFontTx/>
              <a:buChar char="-"/>
            </a:pPr>
            <a:r>
              <a:rPr lang="en-GB" sz="1800" b="1" i="0" u="none" strike="noStrike" dirty="0">
                <a:solidFill>
                  <a:srgbClr val="212121"/>
                </a:solidFill>
                <a:effectLst/>
                <a:latin typeface="Arial" panose="020B0604020202020204" pitchFamily="34" charset="0"/>
              </a:rPr>
              <a:t>Metrics and targets</a:t>
            </a:r>
            <a:r>
              <a:rPr lang="en-GB" sz="1800" b="0" i="0" u="none" strike="noStrike" dirty="0">
                <a:solidFill>
                  <a:srgbClr val="212121"/>
                </a:solidFill>
                <a:effectLst/>
                <a:latin typeface="Arial" panose="020B0604020202020204" pitchFamily="34" charset="0"/>
              </a:rPr>
              <a:t>: </a:t>
            </a:r>
          </a:p>
          <a:p>
            <a:pPr marL="742950" lvl="1" indent="-285750">
              <a:buFontTx/>
              <a:buChar char="-"/>
            </a:pPr>
            <a:r>
              <a:rPr lang="en-GB" sz="1800" b="0" i="0" u="none" strike="noStrike" dirty="0">
                <a:solidFill>
                  <a:srgbClr val="212121"/>
                </a:solidFill>
                <a:effectLst/>
                <a:latin typeface="Arial" panose="020B0604020202020204" pitchFamily="34" charset="0"/>
              </a:rPr>
              <a:t>Targets related to pollution: present set target and if mandatory (set by regulation) or voluntary (set by C2C Certified® standard)</a:t>
            </a:r>
          </a:p>
          <a:p>
            <a:pPr marL="742950" lvl="1" indent="-285750">
              <a:buFontTx/>
              <a:buChar char="-"/>
            </a:pPr>
            <a:r>
              <a:rPr lang="en-GB" sz="1800" b="0" i="0" u="none" strike="noStrike" dirty="0">
                <a:solidFill>
                  <a:srgbClr val="212121"/>
                </a:solidFill>
                <a:effectLst/>
                <a:latin typeface="Arial" panose="020B0604020202020204" pitchFamily="34" charset="0"/>
              </a:rPr>
              <a:t>Pollution of air, water and soil: disclose pollutants that it emits and microplastics it generates</a:t>
            </a:r>
          </a:p>
          <a:p>
            <a:pPr marL="742950" lvl="1" indent="-285750">
              <a:buFontTx/>
              <a:buChar char="-"/>
            </a:pPr>
            <a:r>
              <a:rPr lang="en-GB" sz="1800" b="0" i="0" u="none" strike="noStrike" dirty="0">
                <a:solidFill>
                  <a:srgbClr val="212121"/>
                </a:solidFill>
                <a:effectLst/>
                <a:latin typeface="Arial" panose="020B0604020202020204" pitchFamily="34" charset="0"/>
              </a:rPr>
              <a:t>Substances of concern and very high concern: disclose info on production, use, distribution, commercialisation, X/I of soc or </a:t>
            </a:r>
            <a:r>
              <a:rPr lang="en-GB" sz="1800" b="0" i="0" u="none" strike="noStrike" dirty="0" err="1">
                <a:solidFill>
                  <a:srgbClr val="212121"/>
                </a:solidFill>
                <a:effectLst/>
                <a:latin typeface="Arial" panose="020B0604020202020204" pitchFamily="34" charset="0"/>
              </a:rPr>
              <a:t>highc</a:t>
            </a:r>
            <a:endParaRPr lang="en-GB" sz="1800" b="0" i="0" u="none" strike="noStrike" dirty="0">
              <a:solidFill>
                <a:srgbClr val="212121"/>
              </a:solidFill>
              <a:effectLst/>
              <a:latin typeface="Arial" panose="020B0604020202020204" pitchFamily="34" charset="0"/>
            </a:endParaRPr>
          </a:p>
          <a:p>
            <a:pPr marL="742950" lvl="1" indent="-285750">
              <a:buFontTx/>
              <a:buChar char="-"/>
            </a:pPr>
            <a:r>
              <a:rPr lang="en-GB" sz="1800" b="0" i="0" u="none" strike="noStrike" dirty="0">
                <a:solidFill>
                  <a:srgbClr val="212121"/>
                </a:solidFill>
                <a:effectLst/>
                <a:latin typeface="Arial" panose="020B0604020202020204" pitchFamily="34" charset="0"/>
              </a:rPr>
              <a:t>Anticipated financial effects related from pollution related to IRO – out of scope of C2CC</a:t>
            </a:r>
          </a:p>
          <a:p>
            <a:endParaRPr lang="en-GB" sz="1800" b="0" i="0" u="none" strike="noStrike" dirty="0">
              <a:solidFill>
                <a:srgbClr val="212121"/>
              </a:solidFill>
              <a:effectLst/>
              <a:latin typeface="Arial" panose="020B0604020202020204" pitchFamily="34" charset="0"/>
            </a:endParaRPr>
          </a:p>
          <a:p>
            <a:r>
              <a:rPr lang="en-GB" sz="1800" b="0" i="0" u="none" strike="noStrike" dirty="0">
                <a:solidFill>
                  <a:srgbClr val="212121"/>
                </a:solidFill>
                <a:effectLst/>
                <a:latin typeface="Arial" panose="020B0604020202020204" pitchFamily="34" charset="0"/>
              </a:rPr>
              <a:t>It is important to remember here that policies and actions reported under CSRD should</a:t>
            </a:r>
            <a:r>
              <a:rPr lang="en-GB" sz="1800" b="1" i="0" u="none" strike="noStrike" dirty="0">
                <a:solidFill>
                  <a:srgbClr val="212121"/>
                </a:solidFill>
                <a:effectLst/>
                <a:latin typeface="Arial" panose="020B0604020202020204" pitchFamily="34" charset="0"/>
              </a:rPr>
              <a:t> address those impacts, risks, and opportunities that companies identified as material through their double-materiality assessment.</a:t>
            </a:r>
            <a:endParaRPr lang="en-NL" dirty="0"/>
          </a:p>
          <a:p>
            <a:pPr marL="0" indent="0">
              <a:buFontTx/>
              <a:buNone/>
            </a:pPr>
            <a:endParaRPr lang="en-GB" dirty="0"/>
          </a:p>
          <a:p>
            <a:pPr marL="171450" indent="-171450">
              <a:buFontTx/>
              <a:buChar char="-"/>
            </a:pPr>
            <a:endParaRPr lang="en-GB" dirty="0"/>
          </a:p>
          <a:p>
            <a:pPr marL="0" indent="0">
              <a:buFontTx/>
              <a:buNone/>
            </a:pPr>
            <a:r>
              <a:rPr lang="en-GB" b="1" u="sng" dirty="0"/>
              <a:t>Product circularity section</a:t>
            </a:r>
          </a:p>
          <a:p>
            <a:pPr marL="171450" indent="-171450">
              <a:buFontTx/>
              <a:buChar char="-"/>
            </a:pPr>
            <a:r>
              <a:rPr lang="en-GB" dirty="0"/>
              <a:t>Preparing for active cycling = </a:t>
            </a:r>
            <a:r>
              <a:rPr lang="en-GB" sz="1200" dirty="0"/>
              <a:t>The initiation of partnerships for any activities related to product circularity/circular economy/resource use is a voluntary requirement under CSRD. The description of partnerships and other stakeholder engagement processes, including the pursued action, can be included as a voluntary disclosure requirement under AR 12 of ESRS R5</a:t>
            </a:r>
            <a:endParaRPr lang="en-NL" dirty="0"/>
          </a:p>
        </p:txBody>
      </p:sp>
      <p:sp>
        <p:nvSpPr>
          <p:cNvPr id="4" name="Slide Number Placeholder 3">
            <a:extLst>
              <a:ext uri="{FF2B5EF4-FFF2-40B4-BE49-F238E27FC236}">
                <a16:creationId xmlns:a16="http://schemas.microsoft.com/office/drawing/2014/main" id="{B9F30E4A-8FAE-857F-2F32-4DE6DE0A53D5}"/>
              </a:ext>
            </a:extLst>
          </p:cNvPr>
          <p:cNvSpPr>
            <a:spLocks noGrp="1"/>
          </p:cNvSpPr>
          <p:nvPr>
            <p:ph type="sldNum" sz="quarter" idx="5"/>
          </p:nvPr>
        </p:nvSpPr>
        <p:spPr/>
        <p:txBody>
          <a:bodyPr/>
          <a:lstStyle/>
          <a:p>
            <a:fld id="{5F18BF93-01B7-3C4F-8DFD-BB777A5D8859}" type="slidenum">
              <a:rPr lang="en-US" smtClean="0"/>
              <a:t>7</a:t>
            </a:fld>
            <a:endParaRPr lang="en-US" dirty="0"/>
          </a:p>
        </p:txBody>
      </p:sp>
    </p:spTree>
    <p:extLst>
      <p:ext uri="{BB962C8B-B14F-4D97-AF65-F5344CB8AC3E}">
        <p14:creationId xmlns:p14="http://schemas.microsoft.com/office/powerpoint/2010/main" val="391389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Env/ human rights policy – establish expectations for own operations, VC (other relevant stakeholders and affected groups included)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Assessing risks – identify risks and opportunities after risk assessment for own operations, VC (other relevant stakeholders and affected groups included) </a:t>
            </a:r>
            <a:r>
              <a:rPr lang="en-GB" dirty="0">
                <a:sym typeface="Wingdings" pitchFamily="2" charset="2"/>
              </a:rPr>
              <a:t> conducting desk research at minimum</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en-GB" dirty="0">
                <a:sym typeface="Wingdings" pitchFamily="2" charset="2"/>
              </a:rPr>
              <a:t>C2C Certified considered high risks: GHG emissions, pollution, resource use, biodiversity and ecosystem conversation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GB"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dirty="0">
                <a:sym typeface="Wingdings" pitchFamily="2" charset="2"/>
              </a:rPr>
              <a:t>Performance measured: tier 1 and corrective actions in place when poor performance is identified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GB"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dirty="0"/>
              <a:t>TARGETS linked to strategy development: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Increase percentage of product cyclability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Procurement of renewable energy or addressing GHG emissions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Targets on reducing water use --&gt; Near-term (defined as 0-3 years) and mid-term (defined as 3-20 years) targets.</a:t>
            </a:r>
          </a:p>
          <a:p>
            <a:endParaRPr lang="en-GB" dirty="0"/>
          </a:p>
          <a:p>
            <a:r>
              <a:rPr lang="en-GB" dirty="0"/>
              <a:t>Disclosure Requirement </a:t>
            </a:r>
          </a:p>
          <a:p>
            <a:r>
              <a:rPr lang="en-GB" dirty="0"/>
              <a:t>S1-6 – Characteristics of the undertaking’s employees </a:t>
            </a:r>
          </a:p>
          <a:p>
            <a:r>
              <a:rPr lang="en-GB" dirty="0"/>
              <a:t>S1-7 – Characteristics of non-employee workers in the undertaking’s own workforce </a:t>
            </a:r>
          </a:p>
          <a:p>
            <a:r>
              <a:rPr lang="en-GB" dirty="0"/>
              <a:t>S1-8 – Collective bargaining coverage and social dialogue </a:t>
            </a:r>
          </a:p>
          <a:p>
            <a:r>
              <a:rPr lang="en-GB" dirty="0"/>
              <a:t>S1-9 – Diversity metrics </a:t>
            </a:r>
          </a:p>
          <a:p>
            <a:r>
              <a:rPr lang="en-GB" dirty="0"/>
              <a:t>S1- 10 – Adequate wages </a:t>
            </a:r>
          </a:p>
          <a:p>
            <a:r>
              <a:rPr lang="en-GB" dirty="0"/>
              <a:t>S1-11 – Social protection o Disclosure Requirement </a:t>
            </a:r>
          </a:p>
          <a:p>
            <a:r>
              <a:rPr lang="en-GB" dirty="0"/>
              <a:t>S1-12– Persons with disabilities </a:t>
            </a:r>
          </a:p>
          <a:p>
            <a:r>
              <a:rPr lang="en-GB" dirty="0"/>
              <a:t>S1-13 – Training and skills development metrics </a:t>
            </a:r>
          </a:p>
          <a:p>
            <a:r>
              <a:rPr lang="en-GB" dirty="0"/>
              <a:t>S1-14 – Health and safety metrics </a:t>
            </a:r>
          </a:p>
          <a:p>
            <a:r>
              <a:rPr lang="en-GB" dirty="0"/>
              <a:t>S1- 15 – Work-life balance metrics </a:t>
            </a:r>
          </a:p>
          <a:p>
            <a:r>
              <a:rPr lang="en-GB" dirty="0"/>
              <a:t>S1-16 – Compensation metrics (pay gap and total compensation) </a:t>
            </a:r>
          </a:p>
          <a:p>
            <a:r>
              <a:rPr lang="en-GB" dirty="0"/>
              <a:t>S1-17 – Incidents, complaints and severe human rights impacts</a:t>
            </a:r>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8</a:t>
            </a:fld>
            <a:endParaRPr lang="en-US" dirty="0"/>
          </a:p>
        </p:txBody>
      </p:sp>
    </p:spTree>
    <p:extLst>
      <p:ext uri="{BB962C8B-B14F-4D97-AF65-F5344CB8AC3E}">
        <p14:creationId xmlns:p14="http://schemas.microsoft.com/office/powerpoint/2010/main" val="2215763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E9177-5962-2AF7-7C87-EED2019E4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A790E-FD55-DAB0-0A3F-F9B1023BB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EB60D-12A7-4928-8993-47B85E34A515}"/>
              </a:ext>
            </a:extLst>
          </p:cNvPr>
          <p:cNvSpPr>
            <a:spLocks noGrp="1"/>
          </p:cNvSpPr>
          <p:nvPr>
            <p:ph type="body" idx="1"/>
          </p:nvPr>
        </p:nvSpPr>
        <p:spPr/>
        <p:txBody>
          <a:bodyPr/>
          <a:lstStyle/>
          <a:p>
            <a:r>
              <a:rPr lang="en-GB" dirty="0"/>
              <a:t>ESRS E1 CLIMATE CHANGE</a:t>
            </a:r>
          </a:p>
          <a:p>
            <a:endParaRPr lang="en-GB" b="1" dirty="0"/>
          </a:p>
          <a:p>
            <a:r>
              <a:rPr lang="en-GB" b="1" dirty="0"/>
              <a:t>Governance</a:t>
            </a:r>
          </a:p>
          <a:p>
            <a:r>
              <a:rPr lang="en-GB" dirty="0"/>
              <a:t>- ESRS 2 GOV-3 Integration of sustainability related performance in incentive schemes </a:t>
            </a:r>
          </a:p>
          <a:p>
            <a:r>
              <a:rPr lang="en-GB" b="1" dirty="0"/>
              <a:t>Strategy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E1-1 – Transition plan for climate change mitigation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ESRS 2 SBM-3 – Material impacts, risks and opportunities and their interaction with strategy and business model </a:t>
            </a:r>
          </a:p>
          <a:p>
            <a:r>
              <a:rPr lang="en-GB" b="1" dirty="0"/>
              <a:t>Impact, risk and opportunity management</a:t>
            </a:r>
          </a:p>
          <a:p>
            <a:pPr marL="171450" indent="-171450">
              <a:buFontTx/>
              <a:buChar char="-"/>
            </a:pPr>
            <a:r>
              <a:rPr lang="en-GB" dirty="0"/>
              <a:t>ESRS 2 IRO-1 – Description of the processes to identify and assess material climate related impacts, risks and opportunities </a:t>
            </a:r>
          </a:p>
          <a:p>
            <a:pPr marL="171450" indent="-171450">
              <a:buFontTx/>
              <a:buChar char="-"/>
            </a:pPr>
            <a:r>
              <a:rPr lang="en-GB" dirty="0"/>
              <a:t>E1-2 – Policies related to climate change mitigation and adaptation</a:t>
            </a:r>
          </a:p>
          <a:p>
            <a:pPr marL="171450" indent="-171450">
              <a:buFontTx/>
              <a:buChar char="-"/>
            </a:pPr>
            <a:r>
              <a:rPr lang="en-GB" dirty="0"/>
              <a:t>E1-3 – Actions and resources in relation to climate change policies </a:t>
            </a:r>
          </a:p>
          <a:p>
            <a:pPr marL="171450" indent="-171450">
              <a:buFontTx/>
              <a:buChar char="-"/>
            </a:pPr>
            <a:endParaRPr lang="en-GB" dirty="0"/>
          </a:p>
          <a:p>
            <a:pPr marL="0" indent="0">
              <a:buFontTx/>
              <a:buNone/>
            </a:pPr>
            <a:r>
              <a:rPr lang="en-GB" b="1" dirty="0"/>
              <a:t>Metrics and targets</a:t>
            </a:r>
          </a:p>
          <a:p>
            <a:r>
              <a:rPr lang="en-GB" dirty="0"/>
              <a:t>E1-4 – Targets related to climate change mitigation and adaptation </a:t>
            </a:r>
          </a:p>
          <a:p>
            <a:r>
              <a:rPr lang="en-GB" dirty="0"/>
              <a:t>E1-5 – Energy consumption and mix </a:t>
            </a:r>
          </a:p>
          <a:p>
            <a:r>
              <a:rPr lang="en-GB" dirty="0"/>
              <a:t>E1-6 – Gross Scopes 1, 2, 3 and Total GHG emissions </a:t>
            </a:r>
          </a:p>
          <a:p>
            <a:r>
              <a:rPr lang="en-GB" dirty="0"/>
              <a:t>E1-7 – GHG removals and GHG mitigation projects financed through carbon credits </a:t>
            </a:r>
          </a:p>
          <a:p>
            <a:r>
              <a:rPr lang="en-GB" dirty="0"/>
              <a:t>E1-8 – Internal carbon pricing </a:t>
            </a:r>
          </a:p>
          <a:p>
            <a:r>
              <a:rPr lang="en-GB" dirty="0"/>
              <a:t>E1-9 – Anticipated financial effects from material physical and transition risks and potential climate-related opportunities</a:t>
            </a:r>
            <a:endParaRPr lang="en-NL" dirty="0"/>
          </a:p>
        </p:txBody>
      </p:sp>
      <p:sp>
        <p:nvSpPr>
          <p:cNvPr id="4" name="Slide Number Placeholder 3">
            <a:extLst>
              <a:ext uri="{FF2B5EF4-FFF2-40B4-BE49-F238E27FC236}">
                <a16:creationId xmlns:a16="http://schemas.microsoft.com/office/drawing/2014/main" id="{B4897DCA-142D-6F1C-2F87-59FC707FB227}"/>
              </a:ext>
            </a:extLst>
          </p:cNvPr>
          <p:cNvSpPr>
            <a:spLocks noGrp="1"/>
          </p:cNvSpPr>
          <p:nvPr>
            <p:ph type="sldNum" sz="quarter" idx="5"/>
          </p:nvPr>
        </p:nvSpPr>
        <p:spPr/>
        <p:txBody>
          <a:bodyPr/>
          <a:lstStyle/>
          <a:p>
            <a:fld id="{5F18BF93-01B7-3C4F-8DFD-BB777A5D8859}" type="slidenum">
              <a:rPr lang="en-US" smtClean="0"/>
              <a:t>9</a:t>
            </a:fld>
            <a:endParaRPr lang="en-US" dirty="0"/>
          </a:p>
        </p:txBody>
      </p:sp>
    </p:spTree>
    <p:extLst>
      <p:ext uri="{BB962C8B-B14F-4D97-AF65-F5344CB8AC3E}">
        <p14:creationId xmlns:p14="http://schemas.microsoft.com/office/powerpoint/2010/main" val="1245794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512" b="24194"/>
          <a:stretch/>
        </p:blipFill>
        <p:spPr>
          <a:xfrm>
            <a:off x="5231219" y="-795673"/>
            <a:ext cx="6960781" cy="7653673"/>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2" name="Title 1">
            <a:extLst>
              <a:ext uri="{FF2B5EF4-FFF2-40B4-BE49-F238E27FC236}">
                <a16:creationId xmlns:a16="http://schemas.microsoft.com/office/drawing/2014/main" id="{1E2C6043-A13A-364F-B1AA-2607D0E8C9F6}"/>
              </a:ext>
            </a:extLst>
          </p:cNvPr>
          <p:cNvSpPr>
            <a:spLocks noGrp="1"/>
          </p:cNvSpPr>
          <p:nvPr>
            <p:ph type="title" hasCustomPrompt="1"/>
          </p:nvPr>
        </p:nvSpPr>
        <p:spPr>
          <a:xfrm>
            <a:off x="838200" y="758825"/>
            <a:ext cx="10515600" cy="2210122"/>
          </a:xfrm>
        </p:spPr>
        <p:txBody>
          <a:bodyPr anchor="t">
            <a:normAutofit/>
          </a:bodyPr>
          <a:lstStyle>
            <a:lvl1pPr>
              <a:defRPr sz="7200"/>
            </a:lvl1pPr>
          </a:lstStyle>
          <a:p>
            <a:r>
              <a:rPr lang="en-GB" dirty="0"/>
              <a:t>TITLE</a:t>
            </a:r>
            <a:endParaRPr lang="en-US" dirty="0"/>
          </a:p>
        </p:txBody>
      </p:sp>
      <p:sp>
        <p:nvSpPr>
          <p:cNvPr id="5" name="Text Placeholder 4">
            <a:extLst>
              <a:ext uri="{FF2B5EF4-FFF2-40B4-BE49-F238E27FC236}">
                <a16:creationId xmlns:a16="http://schemas.microsoft.com/office/drawing/2014/main" id="{570C1A7F-DCB7-2745-A0B7-0DD888C53DF3}"/>
              </a:ext>
            </a:extLst>
          </p:cNvPr>
          <p:cNvSpPr>
            <a:spLocks noGrp="1"/>
          </p:cNvSpPr>
          <p:nvPr>
            <p:ph type="body" sz="quarter" idx="10"/>
          </p:nvPr>
        </p:nvSpPr>
        <p:spPr>
          <a:xfrm>
            <a:off x="838200" y="3100388"/>
            <a:ext cx="5776913" cy="942975"/>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endParaRPr lang="en-US" dirty="0"/>
          </a:p>
        </p:txBody>
      </p:sp>
    </p:spTree>
    <p:extLst>
      <p:ext uri="{BB962C8B-B14F-4D97-AF65-F5344CB8AC3E}">
        <p14:creationId xmlns:p14="http://schemas.microsoft.com/office/powerpoint/2010/main" val="1868784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l="14829" t="53513"/>
          <a:stretch/>
        </p:blipFill>
        <p:spPr>
          <a:xfrm rot="10800000">
            <a:off x="3638813" y="3100702"/>
            <a:ext cx="8553187" cy="3757298"/>
          </a:xfrm>
          <a:prstGeom prst="rect">
            <a:avLst/>
          </a:prstGeom>
        </p:spPr>
      </p:pic>
      <p:sp>
        <p:nvSpPr>
          <p:cNvPr id="10" name="Body Level One…">
            <a:extLst>
              <a:ext uri="{FF2B5EF4-FFF2-40B4-BE49-F238E27FC236}">
                <a16:creationId xmlns:a16="http://schemas.microsoft.com/office/drawing/2014/main" id="{673500A4-5AD9-2C45-8C02-097DFA4166E0}"/>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3AE955C8-60FC-DE46-A920-562035BF936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08921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2"/>
          <a:srcRect l="15034" t="53489"/>
          <a:stretch/>
        </p:blipFill>
        <p:spPr>
          <a:xfrm rot="10800000">
            <a:off x="3659429" y="3098803"/>
            <a:ext cx="8532571" cy="3759197"/>
          </a:xfrm>
          <a:prstGeom prst="rect">
            <a:avLst/>
          </a:prstGeom>
        </p:spPr>
      </p:pic>
      <p:sp>
        <p:nvSpPr>
          <p:cNvPr id="4" name="Rectangle 3">
            <a:extLst>
              <a:ext uri="{FF2B5EF4-FFF2-40B4-BE49-F238E27FC236}">
                <a16:creationId xmlns:a16="http://schemas.microsoft.com/office/drawing/2014/main" id="{18027C87-544A-EF44-A331-D0AC454B0E70}"/>
              </a:ext>
            </a:extLst>
          </p:cNvPr>
          <p:cNvSpPr/>
          <p:nvPr userDrawn="1"/>
        </p:nvSpPr>
        <p:spPr>
          <a:xfrm>
            <a:off x="4029075" y="2971799"/>
            <a:ext cx="8162925" cy="388620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575EC1A6-33EE-5F4F-8B2C-68253C4D402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6CF35DCE-24DE-6649-AAA6-A06977840ACB}"/>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2" name="Text Placeholder 2">
            <a:extLst>
              <a:ext uri="{FF2B5EF4-FFF2-40B4-BE49-F238E27FC236}">
                <a16:creationId xmlns:a16="http://schemas.microsoft.com/office/drawing/2014/main" id="{5887D416-288B-5B47-8824-B5F410C6AF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66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08EBFB-5E27-E94E-9607-84602AC2DB73}"/>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886861" y="2321527"/>
            <a:ext cx="10734868" cy="4504207"/>
          </a:xfrm>
          <a:prstGeom prst="rect">
            <a:avLst/>
          </a:prstGeom>
        </p:spPr>
      </p:pic>
      <p:sp>
        <p:nvSpPr>
          <p:cNvPr id="5" name="Rectangle 4">
            <a:extLst>
              <a:ext uri="{FF2B5EF4-FFF2-40B4-BE49-F238E27FC236}">
                <a16:creationId xmlns:a16="http://schemas.microsoft.com/office/drawing/2014/main" id="{3A3F575E-132B-A641-9484-8DAE9466FB09}"/>
              </a:ext>
            </a:extLst>
          </p:cNvPr>
          <p:cNvSpPr/>
          <p:nvPr userDrawn="1"/>
        </p:nvSpPr>
        <p:spPr>
          <a:xfrm>
            <a:off x="11598445"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8E5467-EB6A-124A-BB84-852BC2D0946C}"/>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65125"/>
            <a:ext cx="594732" cy="3960610"/>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CA6D8E73-FA27-6C49-8CE0-95CE0DD6C3C2}"/>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CAB827FA-8253-C64D-94AE-38396CB06B4A}"/>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4" name="Text Placeholder 2">
            <a:extLst>
              <a:ext uri="{FF2B5EF4-FFF2-40B4-BE49-F238E27FC236}">
                <a16:creationId xmlns:a16="http://schemas.microsoft.com/office/drawing/2014/main" id="{1AD6FA6E-073F-174C-A8C4-07824BB8756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35279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493F05E9-05E9-034D-A89A-74CA077CD459}"/>
              </a:ext>
            </a:extLst>
          </p:cNvPr>
          <p:cNvPicPr>
            <a:picLocks noChangeAspect="1"/>
          </p:cNvPicPr>
          <p:nvPr userDrawn="1"/>
        </p:nvPicPr>
        <p:blipFill rotWithShape="1">
          <a:blip r:embed="rId2" cstate="hqprint">
            <a:alphaModFix amt="15000"/>
            <a:extLst>
              <a:ext uri="{28A0092B-C50C-407E-A947-70E740481C1C}">
                <a14:useLocalDpi xmlns:a14="http://schemas.microsoft.com/office/drawing/2010/main"/>
              </a:ext>
            </a:extLst>
          </a:blip>
          <a:srcRect t="-5386"/>
          <a:stretch/>
        </p:blipFill>
        <p:spPr>
          <a:xfrm>
            <a:off x="3046755" y="2685529"/>
            <a:ext cx="8540642" cy="4174761"/>
          </a:xfrm>
          <a:prstGeom prst="rect">
            <a:avLst/>
          </a:prstGeom>
        </p:spPr>
      </p:pic>
      <p:pic>
        <p:nvPicPr>
          <p:cNvPr id="10" name="Picture 9">
            <a:extLst>
              <a:ext uri="{FF2B5EF4-FFF2-40B4-BE49-F238E27FC236}">
                <a16:creationId xmlns:a16="http://schemas.microsoft.com/office/drawing/2014/main" id="{23B4C2A0-CF95-CD41-B0CF-F264EC18FC4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84691"/>
            <a:ext cx="594732" cy="3960610"/>
          </a:xfrm>
          <a:prstGeom prst="rect">
            <a:avLst/>
          </a:prstGeom>
        </p:spPr>
      </p:pic>
      <p:pic>
        <p:nvPicPr>
          <p:cNvPr id="13" name="Picture 12">
            <a:extLst>
              <a:ext uri="{FF2B5EF4-FFF2-40B4-BE49-F238E27FC236}">
                <a16:creationId xmlns:a16="http://schemas.microsoft.com/office/drawing/2014/main" id="{15EDE492-7293-3648-9181-04C9C53A0192}"/>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4" name="Body Level One…">
            <a:extLst>
              <a:ext uri="{FF2B5EF4-FFF2-40B4-BE49-F238E27FC236}">
                <a16:creationId xmlns:a16="http://schemas.microsoft.com/office/drawing/2014/main" id="{37FE07C6-0BB8-264D-9A84-DE6141FA6C28}"/>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A14337AB-EDBE-BE4B-B04B-D949E6B76BC3}"/>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5" name="Text Placeholder 2">
            <a:extLst>
              <a:ext uri="{FF2B5EF4-FFF2-40B4-BE49-F238E27FC236}">
                <a16:creationId xmlns:a16="http://schemas.microsoft.com/office/drawing/2014/main" id="{442E3C97-3C58-0944-AB44-4100ACEC03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727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130D5F88-E1C0-BF49-AB13-36E8FAB5D739}"/>
              </a:ext>
            </a:extLst>
          </p:cNvPr>
          <p:cNvPicPr>
            <a:picLocks noChangeAspect="1"/>
          </p:cNvPicPr>
          <p:nvPr userDrawn="1"/>
        </p:nvPicPr>
        <p:blipFill rotWithShape="1">
          <a:blip r:embed="rId2" cstate="hqprint">
            <a:alphaModFix amt="10000"/>
            <a:extLst>
              <a:ext uri="{28A0092B-C50C-407E-A947-70E740481C1C}">
                <a14:useLocalDpi xmlns:a14="http://schemas.microsoft.com/office/drawing/2010/main"/>
              </a:ext>
            </a:extLst>
          </a:blip>
          <a:srcRect t="-9915"/>
          <a:stretch/>
        </p:blipFill>
        <p:spPr>
          <a:xfrm>
            <a:off x="3120571" y="2540000"/>
            <a:ext cx="8886550" cy="4318000"/>
          </a:xfrm>
          <a:prstGeom prst="rect">
            <a:avLst/>
          </a:prstGeom>
        </p:spPr>
      </p:pic>
      <p:pic>
        <p:nvPicPr>
          <p:cNvPr id="13" name="Picture 12">
            <a:extLst>
              <a:ext uri="{FF2B5EF4-FFF2-40B4-BE49-F238E27FC236}">
                <a16:creationId xmlns:a16="http://schemas.microsoft.com/office/drawing/2014/main" id="{3E2496A4-B920-0B41-9ADD-8248AE626BB8}"/>
              </a:ext>
            </a:extLst>
          </p:cNvPr>
          <p:cNvPicPr>
            <a:picLocks noChangeAspect="1"/>
          </p:cNvPicPr>
          <p:nvPr userDrawn="1"/>
        </p:nvPicPr>
        <p:blipFill rotWithShape="1">
          <a:blip r:embed="rId3"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pic>
        <p:nvPicPr>
          <p:cNvPr id="14" name="Picture 13">
            <a:extLst>
              <a:ext uri="{FF2B5EF4-FFF2-40B4-BE49-F238E27FC236}">
                <a16:creationId xmlns:a16="http://schemas.microsoft.com/office/drawing/2014/main" id="{8C3AD34C-F1B8-794B-A4D9-C4C3A539A033}"/>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C512D7CC-AEA2-2E40-AE18-7A6BFEEE303D}"/>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itle 1">
            <a:extLst>
              <a:ext uri="{FF2B5EF4-FFF2-40B4-BE49-F238E27FC236}">
                <a16:creationId xmlns:a16="http://schemas.microsoft.com/office/drawing/2014/main" id="{A88AEED1-B07C-5942-A874-BDADCABE9A30}"/>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2" name="Text Placeholder 2">
            <a:extLst>
              <a:ext uri="{FF2B5EF4-FFF2-40B4-BE49-F238E27FC236}">
                <a16:creationId xmlns:a16="http://schemas.microsoft.com/office/drawing/2014/main" id="{FC926B28-AC3E-1445-B9C6-D63BA906A17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958276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bg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36B6A9EC-68AB-9D49-8CA0-96A6A66F10D9}"/>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bg1"/>
                </a:solidFill>
              </a:defRPr>
            </a:lvl1pPr>
            <a:lvl2pPr marL="493713" indent="-254000">
              <a:buClr>
                <a:srgbClr val="FFFFFF"/>
              </a:buClr>
              <a:tabLst/>
              <a:defRPr sz="1800">
                <a:solidFill>
                  <a:schemeClr val="bg1"/>
                </a:solidFill>
              </a:defRPr>
            </a:lvl2pPr>
            <a:lvl3pPr marL="762000" indent="-254000">
              <a:buClr>
                <a:srgbClr val="FFFFFF"/>
              </a:buClr>
              <a:tabLst/>
              <a:defRPr sz="1600">
                <a:solidFill>
                  <a:schemeClr val="bg1"/>
                </a:solidFill>
              </a:defRPr>
            </a:lvl3pPr>
            <a:lvl4pPr marL="1071563" indent="-254000">
              <a:buClr>
                <a:srgbClr val="FFFFFF"/>
              </a:buClr>
              <a:tabLst/>
              <a:defRPr sz="1400">
                <a:solidFill>
                  <a:schemeClr val="bg1"/>
                </a:solidFill>
              </a:defRPr>
            </a:lvl4pPr>
            <a:lvl5pPr marL="1339850" indent="-225425">
              <a:buClr>
                <a:srgbClr val="FFFFFF"/>
              </a:buClr>
              <a:tabLst/>
              <a:defRPr sz="140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69F73801-75C5-974A-9470-68A57CEC3C1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2653317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9105CB3F-ECA7-A148-BBEB-88254C94FDF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8" name="Body Level One…">
            <a:extLst>
              <a:ext uri="{FF2B5EF4-FFF2-40B4-BE49-F238E27FC236}">
                <a16:creationId xmlns:a16="http://schemas.microsoft.com/office/drawing/2014/main" id="{D45A809A-69EB-6F4E-8487-E2A7FF20FCE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96E44601-F7B0-4F41-A3E0-8149C286656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3144991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09B6EDDA-4DAC-9F4C-B062-25D42193142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E57BDDDB-B0D9-FD4E-8BD1-06E82C7A599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205649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B77CE07B-B584-AF47-AD8B-31DE7905DCBC}"/>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DB75F7C7-7DCB-9343-85A9-B31D8049904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005338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4">
            <a:alphaModFix amt="60000"/>
          </a:blip>
          <a:stretch>
            <a:fillRect/>
          </a:stretch>
        </p:blipFill>
        <p:spPr>
          <a:xfrm>
            <a:off x="0" y="-57743"/>
            <a:ext cx="766916" cy="2943299"/>
          </a:xfrm>
          <a:prstGeom prst="rect">
            <a:avLst/>
          </a:prstGeom>
        </p:spPr>
      </p:pic>
      <p:sp>
        <p:nvSpPr>
          <p:cNvPr id="11" name="Body Level One…">
            <a:extLst>
              <a:ext uri="{FF2B5EF4-FFF2-40B4-BE49-F238E27FC236}">
                <a16:creationId xmlns:a16="http://schemas.microsoft.com/office/drawing/2014/main" id="{B7FF19AF-3007-6F4B-BC43-0DAE0384DF25}"/>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1882E849-2294-1848-83F3-65F69DFDC80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7040966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59C5F07-7B64-4F41-89BA-3B551BB83426}"/>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2" name="Google Shape;767;p91">
            <a:extLst>
              <a:ext uri="{FF2B5EF4-FFF2-40B4-BE49-F238E27FC236}">
                <a16:creationId xmlns:a16="http://schemas.microsoft.com/office/drawing/2014/main" id="{6D6262BC-A09A-494A-A509-A2B271C3A764}"/>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A world where safe materials and products are designed and manufactured in a prosperous, circular economy to maximize health and wellbeing for people and planet.</a:t>
            </a:r>
            <a:endParaRPr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pic>
        <p:nvPicPr>
          <p:cNvPr id="13" name="Picture 12">
            <a:extLst>
              <a:ext uri="{FF2B5EF4-FFF2-40B4-BE49-F238E27FC236}">
                <a16:creationId xmlns:a16="http://schemas.microsoft.com/office/drawing/2014/main" id="{E295F7F9-041B-3C4F-A0EF-A3FE954B988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857977" y="1916902"/>
            <a:ext cx="1766573" cy="445567"/>
          </a:xfrm>
          <a:prstGeom prst="rect">
            <a:avLst/>
          </a:prstGeom>
        </p:spPr>
      </p:pic>
      <p:sp>
        <p:nvSpPr>
          <p:cNvPr id="14" name="Rectangle 13">
            <a:extLst>
              <a:ext uri="{FF2B5EF4-FFF2-40B4-BE49-F238E27FC236}">
                <a16:creationId xmlns:a16="http://schemas.microsoft.com/office/drawing/2014/main" id="{AD2F3D21-DB70-844E-89DB-9CC32C669DCB}"/>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VISION</a:t>
            </a:r>
          </a:p>
        </p:txBody>
      </p:sp>
      <p:pic>
        <p:nvPicPr>
          <p:cNvPr id="16" name="Picture 15">
            <a:extLst>
              <a:ext uri="{FF2B5EF4-FFF2-40B4-BE49-F238E27FC236}">
                <a16:creationId xmlns:a16="http://schemas.microsoft.com/office/drawing/2014/main" id="{21E7CC2E-6903-A04A-A08E-1D9965B6E2B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a:stretch/>
        </p:blipFill>
        <p:spPr>
          <a:xfrm>
            <a:off x="5295543" y="0"/>
            <a:ext cx="6896457" cy="3870960"/>
          </a:xfrm>
          <a:prstGeom prst="rect">
            <a:avLst/>
          </a:prstGeom>
        </p:spPr>
      </p:pic>
      <p:pic>
        <p:nvPicPr>
          <p:cNvPr id="17" name="Picture 16">
            <a:extLst>
              <a:ext uri="{FF2B5EF4-FFF2-40B4-BE49-F238E27FC236}">
                <a16:creationId xmlns:a16="http://schemas.microsoft.com/office/drawing/2014/main" id="{85A4CF4D-92B0-1845-8A33-25F606AE758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9" name="Text Placeholder 2">
            <a:extLst>
              <a:ext uri="{FF2B5EF4-FFF2-40B4-BE49-F238E27FC236}">
                <a16:creationId xmlns:a16="http://schemas.microsoft.com/office/drawing/2014/main" id="{A2B18C93-0D35-8043-9F63-4AA1097934CB}"/>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154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extLst>
              <a:ext uri="{BEBA8EAE-BF5A-486C-A8C5-ECC9F3942E4B}">
                <a14:imgProps xmlns:a14="http://schemas.microsoft.com/office/drawing/2010/main">
                  <a14:imgLayer r:embed="rId5">
                    <a14:imgEffect>
                      <a14:saturation sat="0"/>
                    </a14:imgEffect>
                  </a14:imgLayer>
                </a14:imgProps>
              </a:ext>
            </a:extLst>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C8952F25-B80D-CE4C-91D5-20BFD5AC97DB}"/>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AE8C0671-7698-D342-99D8-A60F856F981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850863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blip>
          <a:srcRect/>
          <a:stretch/>
        </p:blipFill>
        <p:spPr>
          <a:xfrm>
            <a:off x="-14748" y="-41142"/>
            <a:ext cx="766915" cy="2943299"/>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4CA52A65-5281-8045-BDEC-05DE94AE8BE1}"/>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3B540E21-39DD-274B-A32C-0FAA99F87631}"/>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07185734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2">
            <a:alphaModFix amt="60000"/>
          </a:blip>
          <a:stretch>
            <a:fillRect/>
          </a:stretch>
        </p:blipFill>
        <p:spPr>
          <a:xfrm>
            <a:off x="-14288" y="-43455"/>
            <a:ext cx="766916" cy="2943299"/>
          </a:xfrm>
          <a:prstGeom prst="rect">
            <a:avLst/>
          </a:prstGeom>
        </p:spPr>
      </p:pic>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2" name="Text Placeholder 2">
            <a:extLst>
              <a:ext uri="{FF2B5EF4-FFF2-40B4-BE49-F238E27FC236}">
                <a16:creationId xmlns:a16="http://schemas.microsoft.com/office/drawing/2014/main" id="{1BCAC713-66BA-9B46-AA3E-C4F20E8D09F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82317764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extLst>
              <a:ext uri="{BEBA8EAE-BF5A-486C-A8C5-ECC9F3942E4B}">
                <a14:imgProps xmlns:a14="http://schemas.microsoft.com/office/drawing/2010/main">
                  <a14:imgLayer r:embed="rId6">
                    <a14:imgEffect>
                      <a14:saturation sat="0"/>
                    </a14:imgEffect>
                  </a14:imgLayer>
                </a14:imgProps>
              </a:ext>
            </a:extLst>
          </a:blip>
          <a:srcRect/>
          <a:stretch/>
        </p:blipFill>
        <p:spPr>
          <a:xfrm>
            <a:off x="-14748" y="-41142"/>
            <a:ext cx="766915" cy="2943299"/>
          </a:xfrm>
          <a:prstGeom prst="rect">
            <a:avLst/>
          </a:prstGeom>
        </p:spPr>
      </p:pic>
      <p:sp>
        <p:nvSpPr>
          <p:cNvPr id="11" name="Body Level One…">
            <a:extLst>
              <a:ext uri="{FF2B5EF4-FFF2-40B4-BE49-F238E27FC236}">
                <a16:creationId xmlns:a16="http://schemas.microsoft.com/office/drawing/2014/main" id="{8FF2C4A0-C315-B246-981C-8EC562D45680}"/>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E3C0815A-3FAC-8544-A018-EAE34796C04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2179567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8357E224-E4D5-DE4D-8717-633E89DE5340}"/>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7A44E03B-091B-674F-9462-8D2E9463C3A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87302358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7_Custom Layout">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Text Placeholder 2">
            <a:extLst>
              <a:ext uri="{FF2B5EF4-FFF2-40B4-BE49-F238E27FC236}">
                <a16:creationId xmlns:a16="http://schemas.microsoft.com/office/drawing/2014/main" id="{718D707B-9D7C-DF4B-80E7-E9F9EF80186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0285806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Body Level One…">
            <a:extLst>
              <a:ext uri="{FF2B5EF4-FFF2-40B4-BE49-F238E27FC236}">
                <a16:creationId xmlns:a16="http://schemas.microsoft.com/office/drawing/2014/main" id="{35DC8A63-9A4E-6844-A9F1-80C30D3839E6}"/>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A41BF0EA-7276-9B4C-8C52-43FF8ED2079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77419955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3F9061-F300-A541-89FB-0F613C7EC6FD}"/>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Slide Number Placeholder 5"/>
          <p:cNvSpPr>
            <a:spLocks noGrp="1"/>
          </p:cNvSpPr>
          <p:nvPr>
            <p:ph type="sldNum" sz="quarter" idx="12"/>
          </p:nvPr>
        </p:nvSpPr>
        <p:spPr>
          <a:xfrm>
            <a:off x="11700435" y="6356349"/>
            <a:ext cx="389573" cy="365125"/>
          </a:xfrm>
          <a:prstGeom prst="rect">
            <a:avLst/>
          </a:prstGeom>
        </p:spPr>
        <p:txBody>
          <a:bodyPr/>
          <a:lstStyle>
            <a:lvl1pPr algn="ctr">
              <a:defRPr sz="1100" b="0" i="0">
                <a:solidFill>
                  <a:schemeClr val="tx1"/>
                </a:solidFill>
                <a:latin typeface="Circular Std Book Italic" panose="020B0604020101020102" pitchFamily="34" charset="77"/>
                <a:cs typeface="Circular Std Book Italic" panose="020B0604020101020102" pitchFamily="34" charset="77"/>
              </a:defRPr>
            </a:lvl1pPr>
          </a:lstStyle>
          <a:p>
            <a:fld id="{A6B50053-EC5D-F648-9B13-092A20055004}" type="slidenum">
              <a:rPr lang="en-US" smtClean="0"/>
              <a:pPr/>
              <a:t>‹#›</a:t>
            </a:fld>
            <a:endParaRPr lang="en-US" dirty="0"/>
          </a:p>
        </p:txBody>
      </p:sp>
      <p:sp>
        <p:nvSpPr>
          <p:cNvPr id="27" name="Title 26">
            <a:extLst>
              <a:ext uri="{FF2B5EF4-FFF2-40B4-BE49-F238E27FC236}">
                <a16:creationId xmlns:a16="http://schemas.microsoft.com/office/drawing/2014/main" id="{1B928EB5-E4C6-F04D-BBBB-58B0AE37F151}"/>
              </a:ext>
            </a:extLst>
          </p:cNvPr>
          <p:cNvSpPr>
            <a:spLocks noGrp="1"/>
          </p:cNvSpPr>
          <p:nvPr>
            <p:ph type="title" hasCustomPrompt="1"/>
          </p:nvPr>
        </p:nvSpPr>
        <p:spPr/>
        <p:txBody>
          <a:bodyPr/>
          <a:lstStyle/>
          <a:p>
            <a:r>
              <a:rPr lang="en-GB" dirty="0"/>
              <a:t>TITLE</a:t>
            </a:r>
            <a:endParaRPr lang="en-US" dirty="0"/>
          </a:p>
        </p:txBody>
      </p:sp>
      <p:sp>
        <p:nvSpPr>
          <p:cNvPr id="7" name="Body Level One…">
            <a:extLst>
              <a:ext uri="{FF2B5EF4-FFF2-40B4-BE49-F238E27FC236}">
                <a16:creationId xmlns:a16="http://schemas.microsoft.com/office/drawing/2014/main" id="{81472CB4-B620-4F4F-AEF9-A9A0DCEB079D}"/>
              </a:ext>
            </a:extLst>
          </p:cNvPr>
          <p:cNvSpPr txBox="1">
            <a:spLocks noGrp="1"/>
          </p:cNvSpPr>
          <p:nvPr>
            <p:ph type="body" idx="1"/>
          </p:nvPr>
        </p:nvSpPr>
        <p:spPr>
          <a:xfrm>
            <a:off x="838200" y="2323575"/>
            <a:ext cx="52578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45D382FF-2053-EE4E-A9A7-E90062449A4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90045526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6E9790-B58B-D542-A83A-02BE69A20DEF}"/>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925870" y="2321527"/>
            <a:ext cx="10734868" cy="4504207"/>
          </a:xfrm>
          <a:prstGeom prst="rect">
            <a:avLst/>
          </a:prstGeom>
        </p:spPr>
      </p:pic>
      <p:sp>
        <p:nvSpPr>
          <p:cNvPr id="5" name="Rectangle 4">
            <a:extLst>
              <a:ext uri="{FF2B5EF4-FFF2-40B4-BE49-F238E27FC236}">
                <a16:creationId xmlns:a16="http://schemas.microsoft.com/office/drawing/2014/main" id="{48E41E38-EE45-EC43-9CBC-535248BE3386}"/>
              </a:ext>
            </a:extLst>
          </p:cNvPr>
          <p:cNvSpPr/>
          <p:nvPr userDrawn="1"/>
        </p:nvSpPr>
        <p:spPr>
          <a:xfrm>
            <a:off x="11637454"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A538D0-E05A-3742-9125-FE7AEDD23346}"/>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636278" y="2865125"/>
            <a:ext cx="594732" cy="3960610"/>
          </a:xfrm>
          <a:prstGeom prst="rect">
            <a:avLst/>
          </a:prstGeom>
        </p:spPr>
      </p:pic>
      <p:sp>
        <p:nvSpPr>
          <p:cNvPr id="2" name="Title 1">
            <a:extLst>
              <a:ext uri="{FF2B5EF4-FFF2-40B4-BE49-F238E27FC236}">
                <a16:creationId xmlns:a16="http://schemas.microsoft.com/office/drawing/2014/main" id="{457E7B49-A6EA-C34D-8FED-3D983ED0CB40}"/>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03087286-08BF-1F48-AC0E-2EB4803C920C}"/>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0" name="Picture Placeholder 30">
            <a:extLst>
              <a:ext uri="{FF2B5EF4-FFF2-40B4-BE49-F238E27FC236}">
                <a16:creationId xmlns:a16="http://schemas.microsoft.com/office/drawing/2014/main" id="{CDCBD4EB-6F23-AB4C-A5FD-31FF5BA4A40C}"/>
              </a:ext>
            </a:extLst>
          </p:cNvPr>
          <p:cNvSpPr>
            <a:spLocks noGrp="1"/>
          </p:cNvSpPr>
          <p:nvPr>
            <p:ph type="pic" sz="quarter" idx="14"/>
          </p:nvPr>
        </p:nvSpPr>
        <p:spPr>
          <a:xfrm>
            <a:off x="3947418" y="2188319"/>
            <a:ext cx="3018021" cy="2942488"/>
          </a:xfrm>
          <a:prstGeom prst="rect">
            <a:avLst/>
          </a:prstGeom>
        </p:spPr>
        <p:txBody>
          <a:bodyPr/>
          <a:lstStyle>
            <a:lvl1pPr marL="0" indent="0">
              <a:buNone/>
              <a:defRPr/>
            </a:lvl1pPr>
          </a:lstStyle>
          <a:p>
            <a:endParaRPr lang="en-US" dirty="0"/>
          </a:p>
        </p:txBody>
      </p:sp>
      <p:sp>
        <p:nvSpPr>
          <p:cNvPr id="11" name="Picture Placeholder 30">
            <a:extLst>
              <a:ext uri="{FF2B5EF4-FFF2-40B4-BE49-F238E27FC236}">
                <a16:creationId xmlns:a16="http://schemas.microsoft.com/office/drawing/2014/main" id="{4CF73D0C-52EE-0E45-8CB4-09619B354210}"/>
              </a:ext>
            </a:extLst>
          </p:cNvPr>
          <p:cNvSpPr>
            <a:spLocks noGrp="1"/>
          </p:cNvSpPr>
          <p:nvPr>
            <p:ph type="pic" sz="quarter" idx="13"/>
          </p:nvPr>
        </p:nvSpPr>
        <p:spPr>
          <a:xfrm>
            <a:off x="841907" y="2188319"/>
            <a:ext cx="3018021" cy="2942488"/>
          </a:xfrm>
          <a:prstGeom prst="rect">
            <a:avLst/>
          </a:prstGeo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D170FDE0-6A3F-8543-BB62-314D687E037A}"/>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3947418" y="5018392"/>
            <a:ext cx="3018021" cy="648927"/>
          </a:xfrm>
          <a:prstGeom prst="rect">
            <a:avLst/>
          </a:prstGeom>
        </p:spPr>
      </p:pic>
      <p:pic>
        <p:nvPicPr>
          <p:cNvPr id="15" name="Picture 14">
            <a:extLst>
              <a:ext uri="{FF2B5EF4-FFF2-40B4-BE49-F238E27FC236}">
                <a16:creationId xmlns:a16="http://schemas.microsoft.com/office/drawing/2014/main" id="{10ECEB32-4D67-B041-B3EA-20D213C9901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846906" y="5019531"/>
            <a:ext cx="3008719" cy="648000"/>
          </a:xfrm>
          <a:prstGeom prst="rect">
            <a:avLst/>
          </a:prstGeom>
        </p:spPr>
      </p:pic>
      <p:sp>
        <p:nvSpPr>
          <p:cNvPr id="17" name="Text Placeholder 16">
            <a:extLst>
              <a:ext uri="{FF2B5EF4-FFF2-40B4-BE49-F238E27FC236}">
                <a16:creationId xmlns:a16="http://schemas.microsoft.com/office/drawing/2014/main" id="{1915EFCE-A33B-F542-8DC3-4A47B9A3DF93}"/>
              </a:ext>
            </a:extLst>
          </p:cNvPr>
          <p:cNvSpPr>
            <a:spLocks noGrp="1"/>
          </p:cNvSpPr>
          <p:nvPr>
            <p:ph type="body" sz="quarter" idx="15"/>
          </p:nvPr>
        </p:nvSpPr>
        <p:spPr>
          <a:xfrm>
            <a:off x="925513"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18" name="Text Placeholder 16">
            <a:extLst>
              <a:ext uri="{FF2B5EF4-FFF2-40B4-BE49-F238E27FC236}">
                <a16:creationId xmlns:a16="http://schemas.microsoft.com/office/drawing/2014/main" id="{0D67247E-3072-3E42-96B8-96717F755AFE}"/>
              </a:ext>
            </a:extLst>
          </p:cNvPr>
          <p:cNvSpPr>
            <a:spLocks noGrp="1"/>
          </p:cNvSpPr>
          <p:nvPr>
            <p:ph type="body" sz="quarter" idx="16"/>
          </p:nvPr>
        </p:nvSpPr>
        <p:spPr>
          <a:xfrm>
            <a:off x="4038092" y="5130799"/>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pic>
        <p:nvPicPr>
          <p:cNvPr id="19" name="Picture 18">
            <a:extLst>
              <a:ext uri="{FF2B5EF4-FFF2-40B4-BE49-F238E27FC236}">
                <a16:creationId xmlns:a16="http://schemas.microsoft.com/office/drawing/2014/main" id="{BBDAF7BC-70DF-094D-801E-834E0A0EEC9C}"/>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6" name="Text Placeholder 16">
            <a:extLst>
              <a:ext uri="{FF2B5EF4-FFF2-40B4-BE49-F238E27FC236}">
                <a16:creationId xmlns:a16="http://schemas.microsoft.com/office/drawing/2014/main" id="{13FF7DEA-B057-0345-ADDB-548D55BC8B61}"/>
              </a:ext>
            </a:extLst>
          </p:cNvPr>
          <p:cNvSpPr>
            <a:spLocks noGrp="1"/>
          </p:cNvSpPr>
          <p:nvPr>
            <p:ph type="body" sz="quarter" idx="17"/>
          </p:nvPr>
        </p:nvSpPr>
        <p:spPr>
          <a:xfrm>
            <a:off x="886173"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0" name="Text Placeholder 16">
            <a:extLst>
              <a:ext uri="{FF2B5EF4-FFF2-40B4-BE49-F238E27FC236}">
                <a16:creationId xmlns:a16="http://schemas.microsoft.com/office/drawing/2014/main" id="{5DDEE8C4-18F2-F147-9AAC-19BF75DDF940}"/>
              </a:ext>
            </a:extLst>
          </p:cNvPr>
          <p:cNvSpPr>
            <a:spLocks noGrp="1"/>
          </p:cNvSpPr>
          <p:nvPr>
            <p:ph type="body" sz="quarter" idx="18"/>
          </p:nvPr>
        </p:nvSpPr>
        <p:spPr>
          <a:xfrm>
            <a:off x="4038092"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2" name="Picture Placeholder 30">
            <a:extLst>
              <a:ext uri="{FF2B5EF4-FFF2-40B4-BE49-F238E27FC236}">
                <a16:creationId xmlns:a16="http://schemas.microsoft.com/office/drawing/2014/main" id="{2C19A298-7840-5648-8CEA-30D14078BFEC}"/>
              </a:ext>
            </a:extLst>
          </p:cNvPr>
          <p:cNvSpPr>
            <a:spLocks noGrp="1"/>
          </p:cNvSpPr>
          <p:nvPr>
            <p:ph type="pic" sz="quarter" idx="20"/>
          </p:nvPr>
        </p:nvSpPr>
        <p:spPr>
          <a:xfrm>
            <a:off x="7056113" y="2188319"/>
            <a:ext cx="3018021" cy="2942488"/>
          </a:xfrm>
          <a:prstGeom prst="rect">
            <a:avLst/>
          </a:prstGeom>
        </p:spPr>
        <p:txBody>
          <a:bodyPr/>
          <a:lstStyle>
            <a:lvl1pPr marL="0" indent="0">
              <a:buNone/>
              <a:defRPr/>
            </a:lvl1pPr>
          </a:lstStyle>
          <a:p>
            <a:endParaRPr lang="en-US" dirty="0"/>
          </a:p>
        </p:txBody>
      </p:sp>
      <p:pic>
        <p:nvPicPr>
          <p:cNvPr id="24" name="Picture 23">
            <a:extLst>
              <a:ext uri="{FF2B5EF4-FFF2-40B4-BE49-F238E27FC236}">
                <a16:creationId xmlns:a16="http://schemas.microsoft.com/office/drawing/2014/main" id="{332B38F0-F617-0F47-8E02-71137911A93D}"/>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7061112" y="5019531"/>
            <a:ext cx="3008719" cy="648000"/>
          </a:xfrm>
          <a:prstGeom prst="rect">
            <a:avLst/>
          </a:prstGeom>
        </p:spPr>
      </p:pic>
      <p:sp>
        <p:nvSpPr>
          <p:cNvPr id="25" name="Text Placeholder 16">
            <a:extLst>
              <a:ext uri="{FF2B5EF4-FFF2-40B4-BE49-F238E27FC236}">
                <a16:creationId xmlns:a16="http://schemas.microsoft.com/office/drawing/2014/main" id="{7147B647-CCDE-B543-A2C1-4016FA06A27C}"/>
              </a:ext>
            </a:extLst>
          </p:cNvPr>
          <p:cNvSpPr>
            <a:spLocks noGrp="1"/>
          </p:cNvSpPr>
          <p:nvPr>
            <p:ph type="body" sz="quarter" idx="21"/>
          </p:nvPr>
        </p:nvSpPr>
        <p:spPr>
          <a:xfrm>
            <a:off x="7139719"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7" name="Text Placeholder 16">
            <a:extLst>
              <a:ext uri="{FF2B5EF4-FFF2-40B4-BE49-F238E27FC236}">
                <a16:creationId xmlns:a16="http://schemas.microsoft.com/office/drawing/2014/main" id="{B9F3A9D1-50D8-E840-8FB9-0B00B74CDB40}"/>
              </a:ext>
            </a:extLst>
          </p:cNvPr>
          <p:cNvSpPr>
            <a:spLocks noGrp="1"/>
          </p:cNvSpPr>
          <p:nvPr>
            <p:ph type="body" sz="quarter" idx="23"/>
          </p:nvPr>
        </p:nvSpPr>
        <p:spPr>
          <a:xfrm>
            <a:off x="7100379"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3" name="Text Placeholder 2">
            <a:extLst>
              <a:ext uri="{FF2B5EF4-FFF2-40B4-BE49-F238E27FC236}">
                <a16:creationId xmlns:a16="http://schemas.microsoft.com/office/drawing/2014/main" id="{D262C34E-724E-9C4C-9085-3D1BB401BE9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246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B421-5223-D14A-8687-6DEF0424A056}"/>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130AABAA-758F-B841-98B8-3CC36BB55554}"/>
              </a:ext>
            </a:extLst>
          </p:cNvPr>
          <p:cNvSpPr>
            <a:spLocks noGrp="1"/>
          </p:cNvSpPr>
          <p:nvPr>
            <p:ph type="sldNum" sz="quarter" idx="10"/>
          </p:nvPr>
        </p:nvSpPr>
        <p:spPr/>
        <p:txBody>
          <a:body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0B873F2A-91E0-A44F-B32B-B021AF4ED99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Text Placeholder 2">
            <a:extLst>
              <a:ext uri="{FF2B5EF4-FFF2-40B4-BE49-F238E27FC236}">
                <a16:creationId xmlns:a16="http://schemas.microsoft.com/office/drawing/2014/main" id="{AD042221-E5D3-2D4A-817B-E1E21832D0B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113760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1164BA-7A01-704A-A3B8-6586C8716448}"/>
              </a:ext>
            </a:extLst>
          </p:cNvPr>
          <p:cNvSpPr/>
          <p:nvPr userDrawn="1"/>
        </p:nvSpPr>
        <p:spPr>
          <a:xfrm>
            <a:off x="0" y="0"/>
            <a:ext cx="12192000" cy="6858000"/>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44CAD87-7964-6B4A-A421-C4AAC6869C4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799115" y="1911573"/>
            <a:ext cx="2115662" cy="465045"/>
          </a:xfrm>
          <a:prstGeom prst="rect">
            <a:avLst/>
          </a:prstGeom>
        </p:spPr>
      </p:pic>
      <p:sp>
        <p:nvSpPr>
          <p:cNvPr id="8" name="Google Shape;767;p91">
            <a:extLst>
              <a:ext uri="{FF2B5EF4-FFF2-40B4-BE49-F238E27FC236}">
                <a16:creationId xmlns:a16="http://schemas.microsoft.com/office/drawing/2014/main" id="{ECF9CF3E-3FCB-9746-8993-6FC33F8E533E}"/>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To lead, inspire and enable all stakeholders across the global economy to create and use innovative products and materials that positively impact people and planet.</a:t>
            </a:r>
          </a:p>
          <a:p>
            <a:pPr>
              <a:lnSpc>
                <a:spcPct val="115000"/>
              </a:lnSpc>
            </a:pPr>
            <a:endParaRPr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sp>
        <p:nvSpPr>
          <p:cNvPr id="9" name="Rectangle 8">
            <a:extLst>
              <a:ext uri="{FF2B5EF4-FFF2-40B4-BE49-F238E27FC236}">
                <a16:creationId xmlns:a16="http://schemas.microsoft.com/office/drawing/2014/main" id="{30D21516-1CF3-1440-88D5-040BD26B286C}"/>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MISSION</a:t>
            </a:r>
          </a:p>
        </p:txBody>
      </p:sp>
      <p:pic>
        <p:nvPicPr>
          <p:cNvPr id="11" name="Picture 10">
            <a:extLst>
              <a:ext uri="{FF2B5EF4-FFF2-40B4-BE49-F238E27FC236}">
                <a16:creationId xmlns:a16="http://schemas.microsoft.com/office/drawing/2014/main" id="{F1884213-F441-CC49-8BBA-9A1675D67E7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t="-76125"/>
          <a:stretch/>
        </p:blipFill>
        <p:spPr>
          <a:xfrm>
            <a:off x="7719766" y="3827720"/>
            <a:ext cx="4472234" cy="3030280"/>
          </a:xfrm>
          <a:prstGeom prst="rect">
            <a:avLst/>
          </a:prstGeom>
        </p:spPr>
      </p:pic>
      <p:pic>
        <p:nvPicPr>
          <p:cNvPr id="12" name="Picture 11">
            <a:extLst>
              <a:ext uri="{FF2B5EF4-FFF2-40B4-BE49-F238E27FC236}">
                <a16:creationId xmlns:a16="http://schemas.microsoft.com/office/drawing/2014/main" id="{B7333140-F216-2C4E-B3B9-E28A8A22A5F6}"/>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5" name="Slide Number Placeholder 4">
            <a:extLst>
              <a:ext uri="{FF2B5EF4-FFF2-40B4-BE49-F238E27FC236}">
                <a16:creationId xmlns:a16="http://schemas.microsoft.com/office/drawing/2014/main" id="{CB74E194-0644-E34B-8842-4A09A562648E}"/>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3" name="Text Placeholder 2">
            <a:extLst>
              <a:ext uri="{FF2B5EF4-FFF2-40B4-BE49-F238E27FC236}">
                <a16:creationId xmlns:a16="http://schemas.microsoft.com/office/drawing/2014/main" id="{34191C2E-AEE1-BB4B-8F3E-F6EDF5EEF6B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133299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59029C-CC46-0C48-A817-ECA2D44CF0C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2222" b="24040"/>
          <a:stretch/>
        </p:blipFill>
        <p:spPr>
          <a:xfrm>
            <a:off x="-14291" y="1899507"/>
            <a:ext cx="10864850" cy="4958493"/>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6821E76B-8ED5-EC44-8D0A-F1ACCFF6FE1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367860" y="-31049"/>
            <a:ext cx="2824140" cy="1981547"/>
          </a:xfrm>
          <a:prstGeom prst="rect">
            <a:avLst/>
          </a:prstGeom>
        </p:spPr>
      </p:pic>
      <p:pic>
        <p:nvPicPr>
          <p:cNvPr id="10" name="Picture 9">
            <a:extLst>
              <a:ext uri="{FF2B5EF4-FFF2-40B4-BE49-F238E27FC236}">
                <a16:creationId xmlns:a16="http://schemas.microsoft.com/office/drawing/2014/main" id="{AF1AAE15-F3ED-C742-A40B-350A14515A4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887902" y="2898519"/>
            <a:ext cx="7964275" cy="3959482"/>
          </a:xfrm>
          <a:prstGeom prst="rect">
            <a:avLst/>
          </a:prstGeom>
        </p:spPr>
      </p:pic>
      <p:pic>
        <p:nvPicPr>
          <p:cNvPr id="17" name="Picture 16">
            <a:extLst>
              <a:ext uri="{FF2B5EF4-FFF2-40B4-BE49-F238E27FC236}">
                <a16:creationId xmlns:a16="http://schemas.microsoft.com/office/drawing/2014/main" id="{620C04F9-8046-7E4E-A9C7-FD875714ECA4}"/>
              </a:ext>
            </a:extLst>
          </p:cNvPr>
          <p:cNvPicPr>
            <a:picLocks noChangeAspect="1"/>
          </p:cNvPicPr>
          <p:nvPr userDrawn="1"/>
        </p:nvPicPr>
        <p:blipFill rotWithShape="1">
          <a:blip r:embed="rId5" cstate="hqprint">
            <a:alphaModFix amt="41000"/>
            <a:extLst>
              <a:ext uri="{28A0092B-C50C-407E-A947-70E740481C1C}">
                <a14:useLocalDpi xmlns:a14="http://schemas.microsoft.com/office/drawing/2010/main"/>
              </a:ext>
            </a:extLst>
          </a:blip>
          <a:srcRect/>
          <a:stretch/>
        </p:blipFill>
        <p:spPr>
          <a:xfrm>
            <a:off x="10839796" y="2901294"/>
            <a:ext cx="1352204" cy="3959482"/>
          </a:xfrm>
          <a:prstGeom prst="rect">
            <a:avLst/>
          </a:prstGeom>
        </p:spPr>
      </p:pic>
      <p:sp>
        <p:nvSpPr>
          <p:cNvPr id="7" name="Text Placeholder 6">
            <a:extLst>
              <a:ext uri="{FF2B5EF4-FFF2-40B4-BE49-F238E27FC236}">
                <a16:creationId xmlns:a16="http://schemas.microsoft.com/office/drawing/2014/main" id="{27E030EC-A17B-8F49-810A-A8AB7CDCE0A3}"/>
              </a:ext>
            </a:extLst>
          </p:cNvPr>
          <p:cNvSpPr>
            <a:spLocks noGrp="1"/>
          </p:cNvSpPr>
          <p:nvPr>
            <p:ph type="body" sz="quarter" idx="10"/>
          </p:nvPr>
        </p:nvSpPr>
        <p:spPr>
          <a:xfrm>
            <a:off x="2043354" y="4039083"/>
            <a:ext cx="6035675" cy="1143000"/>
          </a:xfrm>
          <a:prstGeom prst="rect">
            <a:avLst/>
          </a:prstGeom>
        </p:spPr>
        <p:txBody>
          <a:bodyPr>
            <a:normAutofit/>
          </a:bodyPr>
          <a:lstStyle>
            <a:lvl1pPr marL="0" indent="0">
              <a:buNone/>
              <a:defRPr sz="18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1" name="Text Placeholder 6">
            <a:extLst>
              <a:ext uri="{FF2B5EF4-FFF2-40B4-BE49-F238E27FC236}">
                <a16:creationId xmlns:a16="http://schemas.microsoft.com/office/drawing/2014/main" id="{A653F170-FC7E-A748-8547-B33204835F70}"/>
              </a:ext>
            </a:extLst>
          </p:cNvPr>
          <p:cNvSpPr>
            <a:spLocks noGrp="1"/>
          </p:cNvSpPr>
          <p:nvPr>
            <p:ph type="body" sz="quarter" idx="11" hasCustomPrompt="1"/>
          </p:nvPr>
        </p:nvSpPr>
        <p:spPr>
          <a:xfrm>
            <a:off x="2043354" y="2363166"/>
            <a:ext cx="8298075" cy="1143000"/>
          </a:xfrm>
          <a:prstGeom prst="rect">
            <a:avLst/>
          </a:prstGeom>
        </p:spPr>
        <p:txBody>
          <a:bodyPr>
            <a:noAutofit/>
          </a:bodyPr>
          <a:lstStyle>
            <a:lvl1pPr marL="0" indent="0">
              <a:buNone/>
              <a:defRPr sz="80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TEXT</a:t>
            </a:r>
          </a:p>
        </p:txBody>
      </p:sp>
    </p:spTree>
    <p:extLst>
      <p:ext uri="{BB962C8B-B14F-4D97-AF65-F5344CB8AC3E}">
        <p14:creationId xmlns:p14="http://schemas.microsoft.com/office/powerpoint/2010/main" val="2909949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305" b="26741"/>
          <a:stretch/>
        </p:blipFill>
        <p:spPr>
          <a:xfrm>
            <a:off x="5205229" y="-538555"/>
            <a:ext cx="6986771" cy="7396555"/>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5" name="Text Placeholder 4">
            <a:extLst>
              <a:ext uri="{FF2B5EF4-FFF2-40B4-BE49-F238E27FC236}">
                <a16:creationId xmlns:a16="http://schemas.microsoft.com/office/drawing/2014/main" id="{015DE08F-1369-E74C-AB72-6F70535DCBCF}"/>
              </a:ext>
            </a:extLst>
          </p:cNvPr>
          <p:cNvSpPr>
            <a:spLocks noGrp="1"/>
          </p:cNvSpPr>
          <p:nvPr>
            <p:ph type="body" sz="quarter" idx="10" hasCustomPrompt="1"/>
          </p:nvPr>
        </p:nvSpPr>
        <p:spPr>
          <a:xfrm>
            <a:off x="714376" y="622301"/>
            <a:ext cx="7947654" cy="2346646"/>
          </a:xfrm>
          <a:prstGeom prst="rect">
            <a:avLst/>
          </a:prstGeom>
          <a:noFill/>
          <a:ln>
            <a:noFill/>
          </a:ln>
        </p:spPr>
        <p:txBody>
          <a:bodyPr>
            <a:noAutofit/>
          </a:bodyPr>
          <a:lstStyle>
            <a:lvl1pPr marL="0" indent="0">
              <a:buNone/>
              <a:defRPr sz="8000" b="1" i="0">
                <a:solidFill>
                  <a:schemeClr val="accent1"/>
                </a:solidFill>
                <a:latin typeface="Circular Std Black" panose="020B0604020101020102" pitchFamily="34" charset="77"/>
                <a:cs typeface="Circular Std Black" panose="020B0604020101020102" pitchFamily="34" charset="77"/>
              </a:defRPr>
            </a:lvl1pPr>
            <a:lvl2pPr marL="457200" indent="0">
              <a:buNone/>
              <a:defRPr sz="4400" b="1" i="0">
                <a:latin typeface="Circular Std Black" panose="020B0604020101020102" pitchFamily="34" charset="77"/>
                <a:cs typeface="Circular Std Black" panose="020B0604020101020102" pitchFamily="34" charset="77"/>
              </a:defRPr>
            </a:lvl2pPr>
            <a:lvl3pPr marL="914400" indent="0">
              <a:buNone/>
              <a:defRPr sz="4400" b="1" i="0">
                <a:latin typeface="Circular Std Black" panose="020B0604020101020102" pitchFamily="34" charset="77"/>
                <a:cs typeface="Circular Std Black" panose="020B0604020101020102" pitchFamily="34" charset="77"/>
              </a:defRPr>
            </a:lvl3pPr>
            <a:lvl4pPr marL="1371600" indent="0">
              <a:buNone/>
              <a:defRPr sz="4400" b="1" i="0">
                <a:latin typeface="Circular Std Black" panose="020B0604020101020102" pitchFamily="34" charset="77"/>
                <a:cs typeface="Circular Std Black" panose="020B0604020101020102" pitchFamily="34" charset="77"/>
              </a:defRPr>
            </a:lvl4pPr>
            <a:lvl5pPr marL="1828800" indent="0">
              <a:buNone/>
              <a:defRPr sz="4400" b="1" i="0">
                <a:latin typeface="Circular Std Black" panose="020B0604020101020102" pitchFamily="34" charset="77"/>
                <a:cs typeface="Circular Std Black" panose="020B0604020101020102" pitchFamily="34" charset="77"/>
              </a:defRPr>
            </a:lvl5pPr>
          </a:lstStyle>
          <a:p>
            <a:pPr lvl="0"/>
            <a:r>
              <a:rPr lang="en-US" dirty="0"/>
              <a:t>TEXT</a:t>
            </a:r>
          </a:p>
        </p:txBody>
      </p:sp>
      <p:sp>
        <p:nvSpPr>
          <p:cNvPr id="7" name="Text Placeholder 6">
            <a:extLst>
              <a:ext uri="{FF2B5EF4-FFF2-40B4-BE49-F238E27FC236}">
                <a16:creationId xmlns:a16="http://schemas.microsoft.com/office/drawing/2014/main" id="{20B6E42C-A64A-8846-8FDE-CB2C57D87DF4}"/>
              </a:ext>
            </a:extLst>
          </p:cNvPr>
          <p:cNvSpPr>
            <a:spLocks noGrp="1"/>
          </p:cNvSpPr>
          <p:nvPr>
            <p:ph type="body" sz="quarter" idx="11"/>
          </p:nvPr>
        </p:nvSpPr>
        <p:spPr>
          <a:xfrm>
            <a:off x="714376" y="3023655"/>
            <a:ext cx="7947025" cy="868363"/>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stStyle>
          <a:p>
            <a:pPr lvl="0"/>
            <a:endParaRPr lang="en-US" dirty="0"/>
          </a:p>
        </p:txBody>
      </p:sp>
    </p:spTree>
    <p:extLst>
      <p:ext uri="{BB962C8B-B14F-4D97-AF65-F5344CB8AC3E}">
        <p14:creationId xmlns:p14="http://schemas.microsoft.com/office/powerpoint/2010/main" val="15884310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DF89C-A743-0D45-BFC2-0FB98217207F}"/>
              </a:ext>
            </a:extLst>
          </p:cNvPr>
          <p:cNvSpPr/>
          <p:nvPr userDrawn="1"/>
        </p:nvSpPr>
        <p:spPr>
          <a:xfrm>
            <a:off x="-41564" y="-26300"/>
            <a:ext cx="12275127" cy="6884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D0AF9FEE-D88E-BB42-92DB-D00276B03C4E}"/>
              </a:ext>
            </a:extLst>
          </p:cNvPr>
          <p:cNvGrpSpPr/>
          <p:nvPr userDrawn="1"/>
        </p:nvGrpSpPr>
        <p:grpSpPr>
          <a:xfrm>
            <a:off x="3734632" y="919034"/>
            <a:ext cx="4722734" cy="4082138"/>
            <a:chOff x="3415129" y="-156535"/>
            <a:chExt cx="5573124" cy="4817180"/>
          </a:xfrm>
        </p:grpSpPr>
        <p:pic>
          <p:nvPicPr>
            <p:cNvPr id="13" name="Picture 12" descr="Text&#10;&#10;Description automatically generated">
              <a:extLst>
                <a:ext uri="{FF2B5EF4-FFF2-40B4-BE49-F238E27FC236}">
                  <a16:creationId xmlns:a16="http://schemas.microsoft.com/office/drawing/2014/main" id="{D8514AD6-B2FF-F240-B870-D9C615F411BA}"/>
                </a:ext>
              </a:extLst>
            </p:cNvPr>
            <p:cNvPicPr>
              <a:picLocks noChangeAspect="1"/>
            </p:cNvPicPr>
            <p:nvPr userDrawn="1"/>
          </p:nvPicPr>
          <p:blipFill rotWithShape="1">
            <a:blip r:embed="rId2"/>
            <a:srcRect t="61056"/>
            <a:stretch/>
          </p:blipFill>
          <p:spPr>
            <a:xfrm>
              <a:off x="3557003" y="2867891"/>
              <a:ext cx="5431250" cy="1792754"/>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E16A5880-0EDB-564F-B43F-E5F746FA5E5D}"/>
                </a:ext>
              </a:extLst>
            </p:cNvPr>
            <p:cNvPicPr>
              <a:picLocks noChangeAspect="1"/>
            </p:cNvPicPr>
            <p:nvPr userDrawn="1"/>
          </p:nvPicPr>
          <p:blipFill>
            <a:blip r:embed="rId3"/>
            <a:stretch>
              <a:fillRect/>
            </a:stretch>
          </p:blipFill>
          <p:spPr>
            <a:xfrm>
              <a:off x="3415129" y="-156535"/>
              <a:ext cx="4752126" cy="3334311"/>
            </a:xfrm>
            <a:prstGeom prst="rect">
              <a:avLst/>
            </a:prstGeom>
          </p:spPr>
        </p:pic>
      </p:grpSp>
      <p:pic>
        <p:nvPicPr>
          <p:cNvPr id="16" name="Picture 15">
            <a:extLst>
              <a:ext uri="{FF2B5EF4-FFF2-40B4-BE49-F238E27FC236}">
                <a16:creationId xmlns:a16="http://schemas.microsoft.com/office/drawing/2014/main" id="{D1C8A226-71D1-5243-9BD8-C168E847BB7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962289" y="2248736"/>
            <a:ext cx="9271274" cy="4609264"/>
          </a:xfrm>
          <a:prstGeom prst="rect">
            <a:avLst/>
          </a:prstGeom>
        </p:spPr>
      </p:pic>
      <p:sp>
        <p:nvSpPr>
          <p:cNvPr id="12" name="Rectangle 11">
            <a:extLst>
              <a:ext uri="{FF2B5EF4-FFF2-40B4-BE49-F238E27FC236}">
                <a16:creationId xmlns:a16="http://schemas.microsoft.com/office/drawing/2014/main" id="{9C23A4A6-72D5-A34A-A70C-5DDECCE1C228}"/>
              </a:ext>
            </a:extLst>
          </p:cNvPr>
          <p:cNvSpPr/>
          <p:nvPr userDrawn="1"/>
        </p:nvSpPr>
        <p:spPr>
          <a:xfrm>
            <a:off x="83223" y="6228834"/>
            <a:ext cx="2754280" cy="523220"/>
          </a:xfrm>
          <a:prstGeom prst="rect">
            <a:avLst/>
          </a:prstGeom>
        </p:spPr>
        <p:txBody>
          <a:bodyPr wrap="none">
            <a:spAutoFit/>
          </a:bodyPr>
          <a:lstStyle/>
          <a:p>
            <a:pPr lvl="0"/>
            <a:r>
              <a:rPr lang="en-US" sz="2800" b="0" i="0" dirty="0">
                <a:solidFill>
                  <a:schemeClr val="bg1"/>
                </a:solidFill>
                <a:latin typeface="Circular Std Book" panose="020B0604020101020102" pitchFamily="34" charset="77"/>
                <a:cs typeface="Circular Std Book" panose="020B0604020101020102" pitchFamily="34" charset="77"/>
              </a:rPr>
              <a:t>c2ccertified.org</a:t>
            </a:r>
          </a:p>
        </p:txBody>
      </p:sp>
    </p:spTree>
    <p:extLst>
      <p:ext uri="{BB962C8B-B14F-4D97-AF65-F5344CB8AC3E}">
        <p14:creationId xmlns:p14="http://schemas.microsoft.com/office/powerpoint/2010/main" val="2848862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hank you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B1F3FF-F284-EF49-BD31-0D4DFFAE7CC5}"/>
              </a:ext>
            </a:extLst>
          </p:cNvPr>
          <p:cNvSpPr/>
          <p:nvPr userDrawn="1"/>
        </p:nvSpPr>
        <p:spPr>
          <a:xfrm>
            <a:off x="2674373" y="-52794"/>
            <a:ext cx="9535555" cy="6143625"/>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59C622-713A-2647-B559-5036DAA2DD0B}"/>
              </a:ext>
            </a:extLst>
          </p:cNvPr>
          <p:cNvSpPr/>
          <p:nvPr userDrawn="1"/>
        </p:nvSpPr>
        <p:spPr>
          <a:xfrm>
            <a:off x="-14288" y="1728072"/>
            <a:ext cx="10477365" cy="5252662"/>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970B57-D058-4447-B92E-3F77B60C4D6E}"/>
              </a:ext>
            </a:extLst>
          </p:cNvPr>
          <p:cNvSpPr>
            <a:spLocks noGrp="1"/>
          </p:cNvSpPr>
          <p:nvPr>
            <p:ph type="title" hasCustomPrompt="1"/>
          </p:nvPr>
        </p:nvSpPr>
        <p:spPr>
          <a:xfrm>
            <a:off x="1820453" y="2353229"/>
            <a:ext cx="8029762" cy="1325563"/>
          </a:xfrm>
        </p:spPr>
        <p:txBody>
          <a:bodyPr>
            <a:noAutofit/>
          </a:bodyPr>
          <a:lstStyle>
            <a:lvl1pPr>
              <a:lnSpc>
                <a:spcPct val="100000"/>
              </a:lnSpc>
              <a:defRPr sz="5400">
                <a:solidFill>
                  <a:schemeClr val="bg1"/>
                </a:solidFill>
              </a:defRPr>
            </a:lvl1pPr>
          </a:lstStyle>
          <a:p>
            <a:r>
              <a:rPr lang="en-GB" dirty="0"/>
              <a:t>THANK YOU</a:t>
            </a:r>
            <a:endParaRPr lang="en-US" dirty="0"/>
          </a:p>
        </p:txBody>
      </p:sp>
      <p:cxnSp>
        <p:nvCxnSpPr>
          <p:cNvPr id="12" name="Straight Connector 11">
            <a:extLst>
              <a:ext uri="{FF2B5EF4-FFF2-40B4-BE49-F238E27FC236}">
                <a16:creationId xmlns:a16="http://schemas.microsoft.com/office/drawing/2014/main" id="{AFD6919E-BFD2-CA45-BFB8-CA957DC66D0D}"/>
              </a:ext>
            </a:extLst>
          </p:cNvPr>
          <p:cNvCxnSpPr>
            <a:cxnSpLocks/>
          </p:cNvCxnSpPr>
          <p:nvPr userDrawn="1"/>
        </p:nvCxnSpPr>
        <p:spPr>
          <a:xfrm flipV="1">
            <a:off x="6096000" y="6232537"/>
            <a:ext cx="0" cy="97787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99A680-1903-1347-8DB8-C6F576DA927C}"/>
              </a:ext>
            </a:extLst>
          </p:cNvPr>
          <p:cNvCxnSpPr>
            <a:cxnSpLocks/>
          </p:cNvCxnSpPr>
          <p:nvPr userDrawn="1"/>
        </p:nvCxnSpPr>
        <p:spPr>
          <a:xfrm flipV="1">
            <a:off x="1820453" y="1321649"/>
            <a:ext cx="0" cy="812846"/>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1CD81F-07AD-604D-BC0D-F8ED5527624E}"/>
              </a:ext>
            </a:extLst>
          </p:cNvPr>
          <p:cNvCxnSpPr>
            <a:cxnSpLocks/>
          </p:cNvCxnSpPr>
          <p:nvPr userDrawn="1"/>
        </p:nvCxnSpPr>
        <p:spPr>
          <a:xfrm>
            <a:off x="11353800" y="6090831"/>
            <a:ext cx="856128" cy="0"/>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29A6358-3460-AD43-8D86-B68AC9CE15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731750" y="221065"/>
            <a:ext cx="2172595" cy="1285941"/>
          </a:xfrm>
          <a:prstGeom prst="rect">
            <a:avLst/>
          </a:prstGeom>
        </p:spPr>
      </p:pic>
      <p:sp>
        <p:nvSpPr>
          <p:cNvPr id="3" name="Text Placeholder 2">
            <a:extLst>
              <a:ext uri="{FF2B5EF4-FFF2-40B4-BE49-F238E27FC236}">
                <a16:creationId xmlns:a16="http://schemas.microsoft.com/office/drawing/2014/main" id="{BCB7DFF7-4E0F-E940-8DCB-7521C72F2E98}"/>
              </a:ext>
            </a:extLst>
          </p:cNvPr>
          <p:cNvSpPr>
            <a:spLocks noGrp="1"/>
          </p:cNvSpPr>
          <p:nvPr>
            <p:ph type="body" sz="quarter" idx="10" hasCustomPrompt="1"/>
          </p:nvPr>
        </p:nvSpPr>
        <p:spPr>
          <a:xfrm>
            <a:off x="1820453" y="4333935"/>
            <a:ext cx="8029575" cy="684213"/>
          </a:xfrm>
          <a:prstGeom prst="rect">
            <a:avLst/>
          </a:prstGeom>
        </p:spPr>
        <p:txBody>
          <a:bodyPr>
            <a:normAutofit/>
          </a:bodyPr>
          <a:lstStyle>
            <a:lvl1pPr marL="0" indent="0">
              <a:buNone/>
              <a:defRPr sz="28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GB" dirty="0"/>
              <a:t>Subtitle</a:t>
            </a:r>
            <a:endParaRPr lang="en-US" dirty="0"/>
          </a:p>
        </p:txBody>
      </p:sp>
      <p:sp>
        <p:nvSpPr>
          <p:cNvPr id="16" name="Text Placeholder 2">
            <a:extLst>
              <a:ext uri="{FF2B5EF4-FFF2-40B4-BE49-F238E27FC236}">
                <a16:creationId xmlns:a16="http://schemas.microsoft.com/office/drawing/2014/main" id="{6528860F-FB75-1744-8DBD-D4C281984E65}"/>
              </a:ext>
            </a:extLst>
          </p:cNvPr>
          <p:cNvSpPr>
            <a:spLocks noGrp="1"/>
          </p:cNvSpPr>
          <p:nvPr>
            <p:ph type="body" sz="quarter" idx="11" hasCustomPrompt="1"/>
          </p:nvPr>
        </p:nvSpPr>
        <p:spPr>
          <a:xfrm>
            <a:off x="6198923" y="6232537"/>
            <a:ext cx="3651105" cy="626641"/>
          </a:xfrm>
          <a:prstGeom prst="rect">
            <a:avLst/>
          </a:prstGeom>
        </p:spPr>
        <p:txBody>
          <a:bodyPr>
            <a:normAutofit/>
          </a:bodyPr>
          <a:lstStyle>
            <a:lvl1pPr marL="0" indent="0">
              <a:buNone/>
              <a:defRPr sz="20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US" dirty="0"/>
              <a:t>c2ccertified.org</a:t>
            </a:r>
          </a:p>
        </p:txBody>
      </p:sp>
    </p:spTree>
    <p:extLst>
      <p:ext uri="{BB962C8B-B14F-4D97-AF65-F5344CB8AC3E}">
        <p14:creationId xmlns:p14="http://schemas.microsoft.com/office/powerpoint/2010/main" val="2715748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bg1"/>
                </a:solidFill>
              </a:defRPr>
            </a:lvl1pPr>
          </a:lstStyle>
          <a:p>
            <a:r>
              <a:rPr lang="en-US" dirty="0"/>
              <a:t>TITLE</a:t>
            </a:r>
          </a:p>
        </p:txBody>
      </p:sp>
      <p:sp>
        <p:nvSpPr>
          <p:cNvPr id="7" name="Text Placeholder 2">
            <a:extLst>
              <a:ext uri="{FF2B5EF4-FFF2-40B4-BE49-F238E27FC236}">
                <a16:creationId xmlns:a16="http://schemas.microsoft.com/office/drawing/2014/main" id="{9F3F0EF6-9D0D-3B40-8B12-CB76CB5FAA4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54983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ustom Layout">
    <p:bg>
      <p:bgRef idx="1001">
        <a:schemeClr val="bg2"/>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7" name="Title Text">
            <a:extLst>
              <a:ext uri="{FF2B5EF4-FFF2-40B4-BE49-F238E27FC236}">
                <a16:creationId xmlns:a16="http://schemas.microsoft.com/office/drawing/2014/main" id="{FB361729-DB1D-754D-8417-D9F3F119837C}"/>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10" name="Text Placeholder 2">
            <a:extLst>
              <a:ext uri="{FF2B5EF4-FFF2-40B4-BE49-F238E27FC236}">
                <a16:creationId xmlns:a16="http://schemas.microsoft.com/office/drawing/2014/main" id="{EC71FA8C-FAA6-9F45-9ED3-8A03039B574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5710453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4" name="Text Placeholder 3">
            <a:extLst>
              <a:ext uri="{FF2B5EF4-FFF2-40B4-BE49-F238E27FC236}">
                <a16:creationId xmlns:a16="http://schemas.microsoft.com/office/drawing/2014/main" id="{9F3D4289-B424-1D42-8DEB-E8E3EE628879}"/>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2">
            <a:extLst>
              <a:ext uri="{FF2B5EF4-FFF2-40B4-BE49-F238E27FC236}">
                <a16:creationId xmlns:a16="http://schemas.microsoft.com/office/drawing/2014/main" id="{8A6C5B56-A8C8-1341-86A6-8746BF5D599B}"/>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22817386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8" name="Picture 7">
            <a:extLst>
              <a:ext uri="{FF2B5EF4-FFF2-40B4-BE49-F238E27FC236}">
                <a16:creationId xmlns:a16="http://schemas.microsoft.com/office/drawing/2014/main" id="{9830E1BC-4411-3B49-BDD2-4B58C71FCE89}"/>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0" name="Text Placeholder 3">
            <a:extLst>
              <a:ext uri="{FF2B5EF4-FFF2-40B4-BE49-F238E27FC236}">
                <a16:creationId xmlns:a16="http://schemas.microsoft.com/office/drawing/2014/main" id="{CFF8F5E9-99CE-FA40-9460-26719049CD58}"/>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2">
            <a:extLst>
              <a:ext uri="{FF2B5EF4-FFF2-40B4-BE49-F238E27FC236}">
                <a16:creationId xmlns:a16="http://schemas.microsoft.com/office/drawing/2014/main" id="{AB4207E9-8B90-AD43-B3D8-6E44B67874C6}"/>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16807985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4655" y="2898000"/>
            <a:ext cx="9447345" cy="396000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8" name="Text Placeholder 2">
            <a:extLst>
              <a:ext uri="{FF2B5EF4-FFF2-40B4-BE49-F238E27FC236}">
                <a16:creationId xmlns:a16="http://schemas.microsoft.com/office/drawing/2014/main" id="{04387CEF-7BFE-FE4D-A8D2-C3D9CD22937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85782723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D0F21929-C16F-9345-8E1F-68C426B736F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r="14720" b="53666"/>
          <a:stretch/>
        </p:blipFill>
        <p:spPr>
          <a:xfrm>
            <a:off x="3627889" y="3113097"/>
            <a:ext cx="8564111" cy="3744903"/>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02AB24FE-6052-4647-B2D3-B70828586D7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1781119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588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219325"/>
            <a:ext cx="10515600" cy="42619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4C70DA6D-5BE5-4C4E-98E5-9D513EB1BF3F}"/>
              </a:ext>
            </a:extLst>
          </p:cNvPr>
          <p:cNvSpPr>
            <a:spLocks noGrp="1"/>
          </p:cNvSpPr>
          <p:nvPr>
            <p:ph type="sldNum" sz="quarter" idx="4"/>
          </p:nvPr>
        </p:nvSpPr>
        <p:spPr>
          <a:xfrm>
            <a:off x="11700435" y="6356349"/>
            <a:ext cx="389573" cy="365125"/>
          </a:xfrm>
          <a:prstGeom prst="rect">
            <a:avLst/>
          </a:prstGeom>
        </p:spPr>
        <p:txBody>
          <a:bodyPr/>
          <a:lstStyle>
            <a:lvl1pPr algn="ctr">
              <a:defRPr sz="1100" b="0" i="0">
                <a:solidFill>
                  <a:schemeClr val="tx1"/>
                </a:solidFill>
                <a:latin typeface="Circular Std Book" panose="020B0604020101020102" pitchFamily="34" charset="77"/>
                <a:cs typeface="Circular Std Book" panose="020B0604020101020102" pitchFamily="34" charset="77"/>
              </a:defRPr>
            </a:lvl1pPr>
          </a:lstStyle>
          <a:p>
            <a:fld id="{A6B50053-EC5D-F648-9B13-092A20055004}" type="slidenum">
              <a:rPr lang="en-US" smtClean="0"/>
              <a:pPr/>
              <a:t>‹#›</a:t>
            </a:fld>
            <a:endParaRPr lang="en-US" dirty="0"/>
          </a:p>
        </p:txBody>
      </p:sp>
    </p:spTree>
    <p:extLst>
      <p:ext uri="{BB962C8B-B14F-4D97-AF65-F5344CB8AC3E}">
        <p14:creationId xmlns:p14="http://schemas.microsoft.com/office/powerpoint/2010/main" val="84149750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75" r:id="rId5"/>
    <p:sldLayoutId id="2147483701" r:id="rId6"/>
    <p:sldLayoutId id="2147483703" r:id="rId7"/>
    <p:sldLayoutId id="2147483677" r:id="rId8"/>
    <p:sldLayoutId id="2147483699" r:id="rId9"/>
    <p:sldLayoutId id="2147483700" r:id="rId10"/>
    <p:sldLayoutId id="2147483702" r:id="rId11"/>
    <p:sldLayoutId id="2147483683" r:id="rId12"/>
    <p:sldLayoutId id="2147483682" r:id="rId13"/>
    <p:sldLayoutId id="2147483681"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705" r:id="rId24"/>
    <p:sldLayoutId id="2147483704" r:id="rId25"/>
    <p:sldLayoutId id="2147483706" r:id="rId26"/>
    <p:sldLayoutId id="2147483650" r:id="rId27"/>
    <p:sldLayoutId id="2147483696" r:id="rId28"/>
    <p:sldLayoutId id="2147483694" r:id="rId29"/>
    <p:sldLayoutId id="2147483695" r:id="rId30"/>
    <p:sldLayoutId id="2147483707" r:id="rId31"/>
    <p:sldLayoutId id="2147483709" r:id="rId32"/>
    <p:sldLayoutId id="2147483710" r:id="rId33"/>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7.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7.xml"/><Relationship Id="rId5" Type="http://schemas.openxmlformats.org/officeDocument/2006/relationships/image" Target="../media/image30.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hyperlink" Target="https://www.efrag.org/en/sustainability-reporting/esrs-workstreams/sectorspecific-esrs" TargetMode="External"/><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hyperlink" Target="https://www.efrag.org/en/sustainability-reporting/esrs/sector-agnostic/first-set-of-draft-esr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hyperlink" Target="https://events.teams.microsoft.com/event/0fbeb0c8-8796-41b9-88a3-28e574159519@68fc3f82-df4a-4a6e-bb2d-d3e32afb8492" TargetMode="External"/><Relationship Id="rId2" Type="http://schemas.openxmlformats.org/officeDocument/2006/relationships/notesSlide" Target="../notesSlides/notesSlide49.xml"/><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6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0.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hyperlink" Target="https://api.c2ccertified.org/assets/mtd_final-manufacturing-stage-processes_final_120622.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8274-8B4A-7140-95FB-4545ADCADE97}"/>
              </a:ext>
            </a:extLst>
          </p:cNvPr>
          <p:cNvSpPr>
            <a:spLocks noGrp="1"/>
          </p:cNvSpPr>
          <p:nvPr>
            <p:ph type="title"/>
          </p:nvPr>
        </p:nvSpPr>
        <p:spPr>
          <a:xfrm>
            <a:off x="345832" y="391082"/>
            <a:ext cx="10698406" cy="3037918"/>
          </a:xfrm>
        </p:spPr>
        <p:txBody>
          <a:bodyPr>
            <a:noAutofit/>
          </a:bodyPr>
          <a:lstStyle/>
          <a:p>
            <a:r>
              <a:rPr lang="en-US" sz="6000" dirty="0">
                <a:solidFill>
                  <a:srgbClr val="0F007F"/>
                </a:solidFill>
              </a:rPr>
              <a:t>Comply with the Corporate Sustainability Reporting Directive (CSRD) </a:t>
            </a:r>
            <a:br>
              <a:rPr lang="en-US" sz="6000" dirty="0">
                <a:solidFill>
                  <a:srgbClr val="0F007F"/>
                </a:solidFill>
              </a:rPr>
            </a:br>
            <a:r>
              <a:rPr lang="en-US" sz="6000" dirty="0">
                <a:solidFill>
                  <a:srgbClr val="0F007F"/>
                </a:solidFill>
              </a:rPr>
              <a:t>with Cradle to </a:t>
            </a:r>
            <a:br>
              <a:rPr lang="en-US" sz="6000" dirty="0">
                <a:solidFill>
                  <a:srgbClr val="0F007F"/>
                </a:solidFill>
              </a:rPr>
            </a:br>
            <a:r>
              <a:rPr lang="en-US" sz="6000" dirty="0">
                <a:solidFill>
                  <a:srgbClr val="0F007F"/>
                </a:solidFill>
              </a:rPr>
              <a:t>Cradle Certified®</a:t>
            </a:r>
            <a:br>
              <a:rPr lang="en-US" sz="6000" dirty="0">
                <a:solidFill>
                  <a:srgbClr val="0F007F"/>
                </a:solidFill>
              </a:rPr>
            </a:br>
            <a:br>
              <a:rPr lang="en-US" sz="4400" dirty="0">
                <a:solidFill>
                  <a:srgbClr val="0F007F"/>
                </a:solidFill>
              </a:rPr>
            </a:br>
            <a:endParaRPr lang="en-US" sz="5400" dirty="0"/>
          </a:p>
        </p:txBody>
      </p:sp>
    </p:spTree>
    <p:extLst>
      <p:ext uri="{BB962C8B-B14F-4D97-AF65-F5344CB8AC3E}">
        <p14:creationId xmlns:p14="http://schemas.microsoft.com/office/powerpoint/2010/main" val="78127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13EA-6DCD-D2EC-D307-9073ADEEC2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1CEBCA-227A-B71B-EB23-C80B79E1A7F2}"/>
              </a:ext>
            </a:extLst>
          </p:cNvPr>
          <p:cNvSpPr>
            <a:spLocks noGrp="1"/>
          </p:cNvSpPr>
          <p:nvPr>
            <p:ph type="sldNum" sz="quarter" idx="12"/>
          </p:nvPr>
        </p:nvSpPr>
        <p:spPr/>
        <p:txBody>
          <a:bodyPr/>
          <a:lstStyle/>
          <a:p>
            <a:fld id="{A6B50053-EC5D-F648-9B13-092A20055004}" type="slidenum">
              <a:rPr lang="en-US" smtClean="0"/>
              <a:pPr/>
              <a:t>10</a:t>
            </a:fld>
            <a:endParaRPr lang="en-US" dirty="0"/>
          </a:p>
        </p:txBody>
      </p:sp>
      <p:sp>
        <p:nvSpPr>
          <p:cNvPr id="5" name="Rectangle 4">
            <a:extLst>
              <a:ext uri="{FF2B5EF4-FFF2-40B4-BE49-F238E27FC236}">
                <a16:creationId xmlns:a16="http://schemas.microsoft.com/office/drawing/2014/main" id="{F17205FC-CB93-1579-24A9-F6E1120A7CE8}"/>
              </a:ext>
            </a:extLst>
          </p:cNvPr>
          <p:cNvSpPr/>
          <p:nvPr/>
        </p:nvSpPr>
        <p:spPr>
          <a:xfrm>
            <a:off x="445540" y="718251"/>
            <a:ext cx="11254895" cy="810146"/>
          </a:xfrm>
          <a:prstGeom prst="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      </a:t>
            </a:r>
          </a:p>
        </p:txBody>
      </p:sp>
      <p:sp>
        <p:nvSpPr>
          <p:cNvPr id="17" name="TextBox 16">
            <a:extLst>
              <a:ext uri="{FF2B5EF4-FFF2-40B4-BE49-F238E27FC236}">
                <a16:creationId xmlns:a16="http://schemas.microsoft.com/office/drawing/2014/main" id="{AA70AC5B-E1AA-7FE6-9FEB-DE08228F443A}"/>
              </a:ext>
            </a:extLst>
          </p:cNvPr>
          <p:cNvSpPr txBox="1"/>
          <p:nvPr/>
        </p:nvSpPr>
        <p:spPr>
          <a:xfrm>
            <a:off x="445540" y="834886"/>
            <a:ext cx="11254895"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Social</a:t>
            </a:r>
          </a:p>
        </p:txBody>
      </p:sp>
      <p:sp>
        <p:nvSpPr>
          <p:cNvPr id="9" name="Rectangle 8">
            <a:extLst>
              <a:ext uri="{FF2B5EF4-FFF2-40B4-BE49-F238E27FC236}">
                <a16:creationId xmlns:a16="http://schemas.microsoft.com/office/drawing/2014/main" id="{F70EEEAE-C505-3AD7-701B-0CD3CB3C3F6E}"/>
              </a:ext>
            </a:extLst>
          </p:cNvPr>
          <p:cNvSpPr/>
          <p:nvPr/>
        </p:nvSpPr>
        <p:spPr>
          <a:xfrm>
            <a:off x="1176922" y="1858127"/>
            <a:ext cx="4326463" cy="384314"/>
          </a:xfrm>
          <a:prstGeom prst="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3" name="Rectangle 22">
            <a:extLst>
              <a:ext uri="{FF2B5EF4-FFF2-40B4-BE49-F238E27FC236}">
                <a16:creationId xmlns:a16="http://schemas.microsoft.com/office/drawing/2014/main" id="{4A2321C6-361F-2DF8-EC80-8A156A5E4C47}"/>
              </a:ext>
            </a:extLst>
          </p:cNvPr>
          <p:cNvSpPr/>
          <p:nvPr/>
        </p:nvSpPr>
        <p:spPr>
          <a:xfrm>
            <a:off x="1176921" y="2268597"/>
            <a:ext cx="4326463" cy="1126778"/>
          </a:xfrm>
          <a:prstGeom prst="rect">
            <a:avLst/>
          </a:prstGeom>
          <a:gradFill flip="none" rotWithShape="1">
            <a:gsLst>
              <a:gs pos="0">
                <a:srgbClr val="F8B998">
                  <a:tint val="66000"/>
                  <a:satMod val="160000"/>
                </a:srgbClr>
              </a:gs>
              <a:gs pos="50000">
                <a:srgbClr val="F8B998">
                  <a:tint val="44500"/>
                  <a:satMod val="160000"/>
                </a:srgbClr>
              </a:gs>
              <a:gs pos="100000">
                <a:srgbClr val="F8B998">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4" name="TextBox 23">
            <a:extLst>
              <a:ext uri="{FF2B5EF4-FFF2-40B4-BE49-F238E27FC236}">
                <a16:creationId xmlns:a16="http://schemas.microsoft.com/office/drawing/2014/main" id="{3513534D-655A-774D-C590-A006D0499C01}"/>
              </a:ext>
            </a:extLst>
          </p:cNvPr>
          <p:cNvSpPr txBox="1"/>
          <p:nvPr/>
        </p:nvSpPr>
        <p:spPr>
          <a:xfrm>
            <a:off x="1203305" y="2254647"/>
            <a:ext cx="4231921" cy="89255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Working conditions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Equal treatment and opportunities for all</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Other work-related rights: child labor, forced labor, adequate housing and privacy</a:t>
            </a:r>
          </a:p>
        </p:txBody>
      </p:sp>
      <p:sp>
        <p:nvSpPr>
          <p:cNvPr id="32" name="Rectangle 31">
            <a:extLst>
              <a:ext uri="{FF2B5EF4-FFF2-40B4-BE49-F238E27FC236}">
                <a16:creationId xmlns:a16="http://schemas.microsoft.com/office/drawing/2014/main" id="{59B837B8-3941-FCB1-FFFE-F36A53A484D0}"/>
              </a:ext>
            </a:extLst>
          </p:cNvPr>
          <p:cNvSpPr/>
          <p:nvPr/>
        </p:nvSpPr>
        <p:spPr>
          <a:xfrm>
            <a:off x="6495190" y="2239853"/>
            <a:ext cx="4326463" cy="1092607"/>
          </a:xfrm>
          <a:prstGeom prst="rect">
            <a:avLst/>
          </a:prstGeom>
          <a:gradFill flip="none" rotWithShape="1">
            <a:gsLst>
              <a:gs pos="0">
                <a:srgbClr val="F8B998">
                  <a:tint val="66000"/>
                  <a:satMod val="160000"/>
                </a:srgbClr>
              </a:gs>
              <a:gs pos="50000">
                <a:srgbClr val="F8B998">
                  <a:tint val="44500"/>
                  <a:satMod val="160000"/>
                </a:srgbClr>
              </a:gs>
              <a:gs pos="100000">
                <a:srgbClr val="F8B998">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3" name="Rectangle 32">
            <a:extLst>
              <a:ext uri="{FF2B5EF4-FFF2-40B4-BE49-F238E27FC236}">
                <a16:creationId xmlns:a16="http://schemas.microsoft.com/office/drawing/2014/main" id="{C555EB94-D32C-F63E-05F4-D3D87D05AC95}"/>
              </a:ext>
            </a:extLst>
          </p:cNvPr>
          <p:cNvSpPr/>
          <p:nvPr/>
        </p:nvSpPr>
        <p:spPr>
          <a:xfrm>
            <a:off x="1176921" y="4411838"/>
            <a:ext cx="4326463" cy="1662047"/>
          </a:xfrm>
          <a:prstGeom prst="rect">
            <a:avLst/>
          </a:prstGeom>
          <a:gradFill flip="none" rotWithShape="1">
            <a:gsLst>
              <a:gs pos="0">
                <a:srgbClr val="F8B998">
                  <a:tint val="66000"/>
                  <a:satMod val="160000"/>
                </a:srgbClr>
              </a:gs>
              <a:gs pos="50000">
                <a:srgbClr val="F8B998">
                  <a:tint val="44500"/>
                  <a:satMod val="160000"/>
                </a:srgbClr>
              </a:gs>
              <a:gs pos="100000">
                <a:srgbClr val="F8B998">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solidFill>
                <a:schemeClr val="bg1"/>
              </a:solidFill>
            </a:endParaRPr>
          </a:p>
        </p:txBody>
      </p:sp>
      <p:sp>
        <p:nvSpPr>
          <p:cNvPr id="34" name="Rectangle 33">
            <a:extLst>
              <a:ext uri="{FF2B5EF4-FFF2-40B4-BE49-F238E27FC236}">
                <a16:creationId xmlns:a16="http://schemas.microsoft.com/office/drawing/2014/main" id="{81C0C5F4-4706-A252-B151-65E353B9B79B}"/>
              </a:ext>
            </a:extLst>
          </p:cNvPr>
          <p:cNvSpPr/>
          <p:nvPr/>
        </p:nvSpPr>
        <p:spPr>
          <a:xfrm>
            <a:off x="6495189" y="4403809"/>
            <a:ext cx="4326463" cy="1619305"/>
          </a:xfrm>
          <a:prstGeom prst="rect">
            <a:avLst/>
          </a:prstGeom>
          <a:gradFill flip="none" rotWithShape="1">
            <a:gsLst>
              <a:gs pos="0">
                <a:srgbClr val="F8B998">
                  <a:tint val="66000"/>
                  <a:satMod val="160000"/>
                </a:srgbClr>
              </a:gs>
              <a:gs pos="50000">
                <a:srgbClr val="F8B998">
                  <a:tint val="44500"/>
                  <a:satMod val="160000"/>
                </a:srgbClr>
              </a:gs>
              <a:gs pos="100000">
                <a:srgbClr val="F8B998">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7" name="TextBox 36">
            <a:extLst>
              <a:ext uri="{FF2B5EF4-FFF2-40B4-BE49-F238E27FC236}">
                <a16:creationId xmlns:a16="http://schemas.microsoft.com/office/drawing/2014/main" id="{FC97DE65-5363-A517-758F-C72AEA15AA58}"/>
              </a:ext>
            </a:extLst>
          </p:cNvPr>
          <p:cNvSpPr txBox="1"/>
          <p:nvPr/>
        </p:nvSpPr>
        <p:spPr>
          <a:xfrm>
            <a:off x="1325570" y="4384178"/>
            <a:ext cx="3497674" cy="89255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Communities’ economic, social and cultural rights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Communities’ civil and political rights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Rights of indigenous people</a:t>
            </a:r>
          </a:p>
        </p:txBody>
      </p:sp>
      <p:sp>
        <p:nvSpPr>
          <p:cNvPr id="38" name="TextBox 37">
            <a:extLst>
              <a:ext uri="{FF2B5EF4-FFF2-40B4-BE49-F238E27FC236}">
                <a16:creationId xmlns:a16="http://schemas.microsoft.com/office/drawing/2014/main" id="{D11421A5-37B2-293E-3FBB-B3D35EDECC48}"/>
              </a:ext>
            </a:extLst>
          </p:cNvPr>
          <p:cNvSpPr txBox="1"/>
          <p:nvPr/>
        </p:nvSpPr>
        <p:spPr>
          <a:xfrm>
            <a:off x="6495213" y="4426159"/>
            <a:ext cx="4133055" cy="1492716"/>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Information-related impacts for consumers and/or end-users: privacy and access to information</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Personal safety</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Social inclusion of consumers and/or end-users: non-discrimination, access to products and services, responsible marketing practices</a:t>
            </a:r>
          </a:p>
        </p:txBody>
      </p:sp>
      <p:sp>
        <p:nvSpPr>
          <p:cNvPr id="3" name="TextBox 2">
            <a:extLst>
              <a:ext uri="{FF2B5EF4-FFF2-40B4-BE49-F238E27FC236}">
                <a16:creationId xmlns:a16="http://schemas.microsoft.com/office/drawing/2014/main" id="{BA20C155-4F60-753D-5FE0-6FB2D84C997C}"/>
              </a:ext>
            </a:extLst>
          </p:cNvPr>
          <p:cNvSpPr txBox="1"/>
          <p:nvPr/>
        </p:nvSpPr>
        <p:spPr>
          <a:xfrm>
            <a:off x="1624428" y="1852023"/>
            <a:ext cx="3134183"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Own Workforce (ESRS S1)</a:t>
            </a:r>
          </a:p>
        </p:txBody>
      </p:sp>
      <p:sp>
        <p:nvSpPr>
          <p:cNvPr id="4" name="TextBox 3">
            <a:extLst>
              <a:ext uri="{FF2B5EF4-FFF2-40B4-BE49-F238E27FC236}">
                <a16:creationId xmlns:a16="http://schemas.microsoft.com/office/drawing/2014/main" id="{C4D02950-51D9-B794-9634-D23CE2F7022D}"/>
              </a:ext>
            </a:extLst>
          </p:cNvPr>
          <p:cNvSpPr txBox="1"/>
          <p:nvPr/>
        </p:nvSpPr>
        <p:spPr>
          <a:xfrm>
            <a:off x="6495191" y="1852023"/>
            <a:ext cx="4326463" cy="369332"/>
          </a:xfrm>
          <a:prstGeom prst="rect">
            <a:avLst/>
          </a:prstGeom>
          <a:solidFill>
            <a:srgbClr val="EDB092"/>
          </a:solid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Workers in the Value Chain  (ESRS S2)</a:t>
            </a:r>
          </a:p>
        </p:txBody>
      </p:sp>
      <p:grpSp>
        <p:nvGrpSpPr>
          <p:cNvPr id="8" name="Group 7">
            <a:extLst>
              <a:ext uri="{FF2B5EF4-FFF2-40B4-BE49-F238E27FC236}">
                <a16:creationId xmlns:a16="http://schemas.microsoft.com/office/drawing/2014/main" id="{C8630811-5EDB-FCDA-FE1D-89BADB6A0F30}"/>
              </a:ext>
            </a:extLst>
          </p:cNvPr>
          <p:cNvGrpSpPr/>
          <p:nvPr/>
        </p:nvGrpSpPr>
        <p:grpSpPr>
          <a:xfrm>
            <a:off x="1176942" y="4021048"/>
            <a:ext cx="4326463" cy="370001"/>
            <a:chOff x="1176925" y="4369436"/>
            <a:chExt cx="4326463" cy="370001"/>
          </a:xfrm>
          <a:solidFill>
            <a:srgbClr val="EDB092"/>
          </a:solidFill>
        </p:grpSpPr>
        <p:sp>
          <p:nvSpPr>
            <p:cNvPr id="14" name="Rectangle 13">
              <a:extLst>
                <a:ext uri="{FF2B5EF4-FFF2-40B4-BE49-F238E27FC236}">
                  <a16:creationId xmlns:a16="http://schemas.microsoft.com/office/drawing/2014/main" id="{5F1EB6D7-A97F-C46E-AEB3-A899878BB15B}"/>
                </a:ext>
              </a:extLst>
            </p:cNvPr>
            <p:cNvSpPr/>
            <p:nvPr/>
          </p:nvSpPr>
          <p:spPr>
            <a:xfrm>
              <a:off x="1176925" y="4370104"/>
              <a:ext cx="4326463" cy="3693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extBox 5">
              <a:extLst>
                <a:ext uri="{FF2B5EF4-FFF2-40B4-BE49-F238E27FC236}">
                  <a16:creationId xmlns:a16="http://schemas.microsoft.com/office/drawing/2014/main" id="{BC8951D3-2176-2CAC-FB11-33702CEB7705}"/>
                </a:ext>
              </a:extLst>
            </p:cNvPr>
            <p:cNvSpPr txBox="1"/>
            <p:nvPr/>
          </p:nvSpPr>
          <p:spPr>
            <a:xfrm>
              <a:off x="1265037" y="4369436"/>
              <a:ext cx="4150238" cy="369332"/>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Affected communities (ESRS S3)</a:t>
              </a:r>
            </a:p>
          </p:txBody>
        </p:sp>
      </p:grpSp>
      <p:sp>
        <p:nvSpPr>
          <p:cNvPr id="7" name="TextBox 6">
            <a:extLst>
              <a:ext uri="{FF2B5EF4-FFF2-40B4-BE49-F238E27FC236}">
                <a16:creationId xmlns:a16="http://schemas.microsoft.com/office/drawing/2014/main" id="{3A242314-C900-182C-D470-9E922D4B5122}"/>
              </a:ext>
            </a:extLst>
          </p:cNvPr>
          <p:cNvSpPr txBox="1"/>
          <p:nvPr/>
        </p:nvSpPr>
        <p:spPr>
          <a:xfrm>
            <a:off x="6495215" y="4014846"/>
            <a:ext cx="4326463" cy="369332"/>
          </a:xfrm>
          <a:prstGeom prst="rect">
            <a:avLst/>
          </a:prstGeom>
          <a:solidFill>
            <a:srgbClr val="EDB092"/>
          </a:solidFill>
          <a:ln>
            <a:noFill/>
          </a:ln>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Consumers and end-users (ESRS S4)</a:t>
            </a:r>
          </a:p>
        </p:txBody>
      </p:sp>
      <p:sp>
        <p:nvSpPr>
          <p:cNvPr id="12" name="TextBox 11">
            <a:extLst>
              <a:ext uri="{FF2B5EF4-FFF2-40B4-BE49-F238E27FC236}">
                <a16:creationId xmlns:a16="http://schemas.microsoft.com/office/drawing/2014/main" id="{3828F03B-E1CF-F58F-954D-0F03B8405730}"/>
              </a:ext>
            </a:extLst>
          </p:cNvPr>
          <p:cNvSpPr txBox="1"/>
          <p:nvPr/>
        </p:nvSpPr>
        <p:spPr>
          <a:xfrm>
            <a:off x="6516454" y="2230682"/>
            <a:ext cx="4231921" cy="89255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Working conditions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Equal treatment and opportunities for all</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Other work-related rights: child labor, forced labor, adequate housing and privacy</a:t>
            </a:r>
          </a:p>
        </p:txBody>
      </p:sp>
      <p:pic>
        <p:nvPicPr>
          <p:cNvPr id="10" name="Picture 9" descr="Blue text on a black background&#10;&#10;Description automatically generated">
            <a:extLst>
              <a:ext uri="{FF2B5EF4-FFF2-40B4-BE49-F238E27FC236}">
                <a16:creationId xmlns:a16="http://schemas.microsoft.com/office/drawing/2014/main" id="{BD5EA2B5-F24E-54E3-BB28-C0C16D0B2E29}"/>
              </a:ext>
            </a:extLst>
          </p:cNvPr>
          <p:cNvPicPr>
            <a:picLocks noChangeAspect="1"/>
          </p:cNvPicPr>
          <p:nvPr/>
        </p:nvPicPr>
        <p:blipFill rotWithShape="1">
          <a:blip r:embed="rId3"/>
          <a:srcRect t="-1" r="76421" b="6820"/>
          <a:stretch/>
        </p:blipFill>
        <p:spPr>
          <a:xfrm>
            <a:off x="2912786" y="6061375"/>
            <a:ext cx="557466" cy="552372"/>
          </a:xfrm>
          <a:prstGeom prst="rect">
            <a:avLst/>
          </a:prstGeom>
        </p:spPr>
      </p:pic>
      <p:pic>
        <p:nvPicPr>
          <p:cNvPr id="11" name="Picture 10">
            <a:extLst>
              <a:ext uri="{FF2B5EF4-FFF2-40B4-BE49-F238E27FC236}">
                <a16:creationId xmlns:a16="http://schemas.microsoft.com/office/drawing/2014/main" id="{8F37E0E0-4FC8-CDE2-8B51-874D863AD3DF}"/>
              </a:ext>
            </a:extLst>
          </p:cNvPr>
          <p:cNvPicPr>
            <a:picLocks noChangeAspect="1"/>
          </p:cNvPicPr>
          <p:nvPr/>
        </p:nvPicPr>
        <p:blipFill rotWithShape="1">
          <a:blip r:embed="rId4"/>
          <a:srcRect r="66708"/>
          <a:stretch/>
        </p:blipFill>
        <p:spPr>
          <a:xfrm>
            <a:off x="4024340" y="3340906"/>
            <a:ext cx="582286" cy="589948"/>
          </a:xfrm>
          <a:prstGeom prst="rect">
            <a:avLst/>
          </a:prstGeom>
        </p:spPr>
      </p:pic>
      <p:pic>
        <p:nvPicPr>
          <p:cNvPr id="18" name="Picture 17" descr="A green text on a black background&#10;&#10;Description automatically generated">
            <a:extLst>
              <a:ext uri="{FF2B5EF4-FFF2-40B4-BE49-F238E27FC236}">
                <a16:creationId xmlns:a16="http://schemas.microsoft.com/office/drawing/2014/main" id="{8CE37801-D1A7-6A1E-468E-D767BF8AF5D1}"/>
              </a:ext>
            </a:extLst>
          </p:cNvPr>
          <p:cNvPicPr>
            <a:picLocks noChangeAspect="1"/>
          </p:cNvPicPr>
          <p:nvPr/>
        </p:nvPicPr>
        <p:blipFill rotWithShape="1">
          <a:blip r:embed="rId5"/>
          <a:srcRect r="68704"/>
          <a:stretch/>
        </p:blipFill>
        <p:spPr>
          <a:xfrm>
            <a:off x="1784853" y="3349571"/>
            <a:ext cx="571860" cy="592802"/>
          </a:xfrm>
          <a:prstGeom prst="rect">
            <a:avLst/>
          </a:prstGeom>
        </p:spPr>
      </p:pic>
      <p:pic>
        <p:nvPicPr>
          <p:cNvPr id="20" name="Picture 19">
            <a:extLst>
              <a:ext uri="{FF2B5EF4-FFF2-40B4-BE49-F238E27FC236}">
                <a16:creationId xmlns:a16="http://schemas.microsoft.com/office/drawing/2014/main" id="{740E5618-CC68-6088-3ABE-3F47E5A06F86}"/>
              </a:ext>
            </a:extLst>
          </p:cNvPr>
          <p:cNvPicPr>
            <a:picLocks noChangeAspect="1"/>
          </p:cNvPicPr>
          <p:nvPr/>
        </p:nvPicPr>
        <p:blipFill rotWithShape="1">
          <a:blip r:embed="rId4"/>
          <a:srcRect r="66708"/>
          <a:stretch/>
        </p:blipFill>
        <p:spPr>
          <a:xfrm>
            <a:off x="8988071" y="6057867"/>
            <a:ext cx="582286" cy="589948"/>
          </a:xfrm>
          <a:prstGeom prst="rect">
            <a:avLst/>
          </a:prstGeom>
        </p:spPr>
      </p:pic>
      <p:pic>
        <p:nvPicPr>
          <p:cNvPr id="21" name="Picture 20">
            <a:extLst>
              <a:ext uri="{FF2B5EF4-FFF2-40B4-BE49-F238E27FC236}">
                <a16:creationId xmlns:a16="http://schemas.microsoft.com/office/drawing/2014/main" id="{0DF4E719-9E97-D5D3-4342-D4DD79C1F689}"/>
              </a:ext>
            </a:extLst>
          </p:cNvPr>
          <p:cNvPicPr>
            <a:picLocks noChangeAspect="1"/>
          </p:cNvPicPr>
          <p:nvPr/>
        </p:nvPicPr>
        <p:blipFill rotWithShape="1">
          <a:blip r:embed="rId4"/>
          <a:srcRect r="66708"/>
          <a:stretch/>
        </p:blipFill>
        <p:spPr>
          <a:xfrm>
            <a:off x="4024340" y="6046225"/>
            <a:ext cx="582286" cy="589948"/>
          </a:xfrm>
          <a:prstGeom prst="rect">
            <a:avLst/>
          </a:prstGeom>
        </p:spPr>
      </p:pic>
      <p:pic>
        <p:nvPicPr>
          <p:cNvPr id="25" name="Picture 24" descr="A green text on a black background&#10;&#10;Description automatically generated">
            <a:extLst>
              <a:ext uri="{FF2B5EF4-FFF2-40B4-BE49-F238E27FC236}">
                <a16:creationId xmlns:a16="http://schemas.microsoft.com/office/drawing/2014/main" id="{1170FD35-564E-DECC-8379-B3862CEA23D1}"/>
              </a:ext>
            </a:extLst>
          </p:cNvPr>
          <p:cNvPicPr>
            <a:picLocks noChangeAspect="1"/>
          </p:cNvPicPr>
          <p:nvPr/>
        </p:nvPicPr>
        <p:blipFill rotWithShape="1">
          <a:blip r:embed="rId5"/>
          <a:srcRect r="68704"/>
          <a:stretch/>
        </p:blipFill>
        <p:spPr>
          <a:xfrm>
            <a:off x="1784853" y="6036944"/>
            <a:ext cx="571860" cy="592802"/>
          </a:xfrm>
          <a:prstGeom prst="rect">
            <a:avLst/>
          </a:prstGeom>
        </p:spPr>
      </p:pic>
      <p:pic>
        <p:nvPicPr>
          <p:cNvPr id="26" name="Picture 25" descr="A green text on a black background&#10;&#10;Description automatically generated">
            <a:extLst>
              <a:ext uri="{FF2B5EF4-FFF2-40B4-BE49-F238E27FC236}">
                <a16:creationId xmlns:a16="http://schemas.microsoft.com/office/drawing/2014/main" id="{62EB14E5-953D-BE69-D99A-CD06666A8187}"/>
              </a:ext>
            </a:extLst>
          </p:cNvPr>
          <p:cNvPicPr>
            <a:picLocks noChangeAspect="1"/>
          </p:cNvPicPr>
          <p:nvPr/>
        </p:nvPicPr>
        <p:blipFill rotWithShape="1">
          <a:blip r:embed="rId5"/>
          <a:srcRect r="68704"/>
          <a:stretch/>
        </p:blipFill>
        <p:spPr>
          <a:xfrm>
            <a:off x="7588266" y="6062751"/>
            <a:ext cx="571860" cy="592802"/>
          </a:xfrm>
          <a:prstGeom prst="rect">
            <a:avLst/>
          </a:prstGeom>
        </p:spPr>
      </p:pic>
      <p:pic>
        <p:nvPicPr>
          <p:cNvPr id="27" name="Picture 26" descr="Blue text on a black background&#10;&#10;Description automatically generated">
            <a:extLst>
              <a:ext uri="{FF2B5EF4-FFF2-40B4-BE49-F238E27FC236}">
                <a16:creationId xmlns:a16="http://schemas.microsoft.com/office/drawing/2014/main" id="{8F38D992-6A34-E057-90F7-D3543C067D7A}"/>
              </a:ext>
            </a:extLst>
          </p:cNvPr>
          <p:cNvPicPr>
            <a:picLocks noChangeAspect="1"/>
          </p:cNvPicPr>
          <p:nvPr/>
        </p:nvPicPr>
        <p:blipFill rotWithShape="1">
          <a:blip r:embed="rId3"/>
          <a:srcRect t="-1" r="76421" b="6820"/>
          <a:stretch/>
        </p:blipFill>
        <p:spPr>
          <a:xfrm>
            <a:off x="2914877" y="3364302"/>
            <a:ext cx="557466" cy="552372"/>
          </a:xfrm>
          <a:prstGeom prst="rect">
            <a:avLst/>
          </a:prstGeom>
        </p:spPr>
      </p:pic>
      <p:pic>
        <p:nvPicPr>
          <p:cNvPr id="29" name="Picture 28">
            <a:extLst>
              <a:ext uri="{FF2B5EF4-FFF2-40B4-BE49-F238E27FC236}">
                <a16:creationId xmlns:a16="http://schemas.microsoft.com/office/drawing/2014/main" id="{45F41CF0-1492-2A6C-6423-EDC8D0A3E40E}"/>
              </a:ext>
            </a:extLst>
          </p:cNvPr>
          <p:cNvPicPr>
            <a:picLocks noChangeAspect="1"/>
          </p:cNvPicPr>
          <p:nvPr/>
        </p:nvPicPr>
        <p:blipFill rotWithShape="1">
          <a:blip r:embed="rId4"/>
          <a:srcRect r="66708"/>
          <a:stretch/>
        </p:blipFill>
        <p:spPr>
          <a:xfrm>
            <a:off x="9522825" y="3326175"/>
            <a:ext cx="582286" cy="589948"/>
          </a:xfrm>
          <a:prstGeom prst="rect">
            <a:avLst/>
          </a:prstGeom>
        </p:spPr>
      </p:pic>
      <p:pic>
        <p:nvPicPr>
          <p:cNvPr id="30" name="Picture 29" descr="A green text on a black background&#10;&#10;Description automatically generated">
            <a:extLst>
              <a:ext uri="{FF2B5EF4-FFF2-40B4-BE49-F238E27FC236}">
                <a16:creationId xmlns:a16="http://schemas.microsoft.com/office/drawing/2014/main" id="{8A79E273-3089-CB8B-44D4-316C7869FCC4}"/>
              </a:ext>
            </a:extLst>
          </p:cNvPr>
          <p:cNvPicPr>
            <a:picLocks noChangeAspect="1"/>
          </p:cNvPicPr>
          <p:nvPr/>
        </p:nvPicPr>
        <p:blipFill rotWithShape="1">
          <a:blip r:embed="rId5"/>
          <a:srcRect r="68704"/>
          <a:stretch/>
        </p:blipFill>
        <p:spPr>
          <a:xfrm>
            <a:off x="7266669" y="3359312"/>
            <a:ext cx="571860" cy="592802"/>
          </a:xfrm>
          <a:prstGeom prst="rect">
            <a:avLst/>
          </a:prstGeom>
        </p:spPr>
      </p:pic>
      <p:pic>
        <p:nvPicPr>
          <p:cNvPr id="31" name="Picture 30" descr="Blue text on a black background&#10;&#10;Description automatically generated">
            <a:extLst>
              <a:ext uri="{FF2B5EF4-FFF2-40B4-BE49-F238E27FC236}">
                <a16:creationId xmlns:a16="http://schemas.microsoft.com/office/drawing/2014/main" id="{B9718426-6EB7-C5AB-C5C9-D95E2885C4B3}"/>
              </a:ext>
            </a:extLst>
          </p:cNvPr>
          <p:cNvPicPr>
            <a:picLocks noChangeAspect="1"/>
          </p:cNvPicPr>
          <p:nvPr/>
        </p:nvPicPr>
        <p:blipFill rotWithShape="1">
          <a:blip r:embed="rId3"/>
          <a:srcRect t="-1" r="76421" b="6820"/>
          <a:stretch/>
        </p:blipFill>
        <p:spPr>
          <a:xfrm>
            <a:off x="8400952" y="3364302"/>
            <a:ext cx="557466" cy="552372"/>
          </a:xfrm>
          <a:prstGeom prst="rect">
            <a:avLst/>
          </a:prstGeom>
        </p:spPr>
      </p:pic>
      <p:sp>
        <p:nvSpPr>
          <p:cNvPr id="13" name="TextBox 12">
            <a:extLst>
              <a:ext uri="{FF2B5EF4-FFF2-40B4-BE49-F238E27FC236}">
                <a16:creationId xmlns:a16="http://schemas.microsoft.com/office/drawing/2014/main" id="{3351C848-9EF9-7022-9483-5F72087ABE25}"/>
              </a:ext>
            </a:extLst>
          </p:cNvPr>
          <p:cNvSpPr txBox="1"/>
          <p:nvPr/>
        </p:nvSpPr>
        <p:spPr>
          <a:xfrm>
            <a:off x="64253" y="2858940"/>
            <a:ext cx="1832280" cy="991618"/>
          </a:xfrm>
          <a:prstGeom prst="rect">
            <a:avLst/>
          </a:prstGeom>
          <a:noFill/>
        </p:spPr>
        <p:txBody>
          <a:bodyPr wrap="square" rtlCol="0">
            <a:spAutoFit/>
          </a:bodyPr>
          <a:lstStyle/>
          <a:p>
            <a:pPr algn="l">
              <a:lnSpc>
                <a:spcPts val="8800"/>
              </a:lnSpc>
            </a:pPr>
            <a:r>
              <a:rPr lang="en-NL" sz="1400" b="1" u="sng" dirty="0">
                <a:solidFill>
                  <a:schemeClr val="accent1"/>
                </a:solidFill>
                <a:latin typeface="Circular Std Black" panose="020B0604020101020102" pitchFamily="34" charset="77"/>
                <a:cs typeface="Circular Std Black" panose="020B0604020101020102" pitchFamily="34" charset="77"/>
              </a:rPr>
              <a:t>Matching criteria:</a:t>
            </a:r>
          </a:p>
        </p:txBody>
      </p:sp>
      <p:sp>
        <p:nvSpPr>
          <p:cNvPr id="16" name="TextBox 15">
            <a:extLst>
              <a:ext uri="{FF2B5EF4-FFF2-40B4-BE49-F238E27FC236}">
                <a16:creationId xmlns:a16="http://schemas.microsoft.com/office/drawing/2014/main" id="{0A5CBE24-A216-8E34-40B0-F1E63F612EBE}"/>
              </a:ext>
            </a:extLst>
          </p:cNvPr>
          <p:cNvSpPr txBox="1"/>
          <p:nvPr/>
        </p:nvSpPr>
        <p:spPr>
          <a:xfrm>
            <a:off x="74376" y="5554712"/>
            <a:ext cx="7276060" cy="991618"/>
          </a:xfrm>
          <a:prstGeom prst="rect">
            <a:avLst/>
          </a:prstGeom>
          <a:noFill/>
        </p:spPr>
        <p:txBody>
          <a:bodyPr wrap="square" rtlCol="0">
            <a:spAutoFit/>
          </a:bodyPr>
          <a:lstStyle/>
          <a:p>
            <a:pPr algn="l">
              <a:lnSpc>
                <a:spcPts val="8800"/>
              </a:lnSpc>
            </a:pPr>
            <a:r>
              <a:rPr lang="en-NL" sz="1400" b="1" u="sng" dirty="0">
                <a:solidFill>
                  <a:schemeClr val="accent1"/>
                </a:solidFill>
                <a:latin typeface="Circular Std Black" panose="020B0604020101020102" pitchFamily="34" charset="77"/>
                <a:cs typeface="Circular Std Black" panose="020B0604020101020102" pitchFamily="34" charset="77"/>
              </a:rPr>
              <a:t>Matching criteria:</a:t>
            </a:r>
          </a:p>
        </p:txBody>
      </p:sp>
    </p:spTree>
    <p:extLst>
      <p:ext uri="{BB962C8B-B14F-4D97-AF65-F5344CB8AC3E}">
        <p14:creationId xmlns:p14="http://schemas.microsoft.com/office/powerpoint/2010/main" val="677456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D1C82-9287-1432-B765-EEE3BD4560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3D1B2E-1885-BD2F-B36B-DBBA4570E0CE}"/>
              </a:ext>
            </a:extLst>
          </p:cNvPr>
          <p:cNvSpPr>
            <a:spLocks noGrp="1"/>
          </p:cNvSpPr>
          <p:nvPr>
            <p:ph type="sldNum" sz="quarter" idx="12"/>
          </p:nvPr>
        </p:nvSpPr>
        <p:spPr/>
        <p:txBody>
          <a:bodyPr/>
          <a:lstStyle/>
          <a:p>
            <a:fld id="{A6B50053-EC5D-F648-9B13-092A20055004}" type="slidenum">
              <a:rPr lang="en-US" smtClean="0"/>
              <a:pPr/>
              <a:t>11</a:t>
            </a:fld>
            <a:endParaRPr lang="en-US" dirty="0"/>
          </a:p>
        </p:txBody>
      </p:sp>
      <p:sp>
        <p:nvSpPr>
          <p:cNvPr id="5" name="Rectangle 4">
            <a:extLst>
              <a:ext uri="{FF2B5EF4-FFF2-40B4-BE49-F238E27FC236}">
                <a16:creationId xmlns:a16="http://schemas.microsoft.com/office/drawing/2014/main" id="{3F105E4D-2AFB-EB86-7693-B047DEB24243}"/>
              </a:ext>
            </a:extLst>
          </p:cNvPr>
          <p:cNvSpPr/>
          <p:nvPr/>
        </p:nvSpPr>
        <p:spPr>
          <a:xfrm>
            <a:off x="445540" y="718251"/>
            <a:ext cx="11254895" cy="810146"/>
          </a:xfrm>
          <a:prstGeom prst="rect">
            <a:avLst/>
          </a:prstGeom>
          <a:solidFill>
            <a:srgbClr val="9071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      </a:t>
            </a:r>
          </a:p>
        </p:txBody>
      </p:sp>
      <p:sp>
        <p:nvSpPr>
          <p:cNvPr id="17" name="TextBox 16">
            <a:extLst>
              <a:ext uri="{FF2B5EF4-FFF2-40B4-BE49-F238E27FC236}">
                <a16:creationId xmlns:a16="http://schemas.microsoft.com/office/drawing/2014/main" id="{CD0B3475-8F11-FCE0-7CFE-6D143160CED3}"/>
              </a:ext>
            </a:extLst>
          </p:cNvPr>
          <p:cNvSpPr txBox="1"/>
          <p:nvPr/>
        </p:nvSpPr>
        <p:spPr>
          <a:xfrm>
            <a:off x="468552" y="798722"/>
            <a:ext cx="11254895"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Governance</a:t>
            </a:r>
          </a:p>
        </p:txBody>
      </p:sp>
      <p:sp>
        <p:nvSpPr>
          <p:cNvPr id="9" name="Rectangle 8">
            <a:extLst>
              <a:ext uri="{FF2B5EF4-FFF2-40B4-BE49-F238E27FC236}">
                <a16:creationId xmlns:a16="http://schemas.microsoft.com/office/drawing/2014/main" id="{165A220C-A91B-D3C0-8861-4F4D528B3783}"/>
              </a:ext>
            </a:extLst>
          </p:cNvPr>
          <p:cNvSpPr/>
          <p:nvPr/>
        </p:nvSpPr>
        <p:spPr>
          <a:xfrm>
            <a:off x="3909755" y="1831800"/>
            <a:ext cx="4326463" cy="384314"/>
          </a:xfrm>
          <a:prstGeom prst="rect">
            <a:avLst/>
          </a:prstGeom>
          <a:solidFill>
            <a:srgbClr val="9071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3" name="Rectangle 22">
            <a:extLst>
              <a:ext uri="{FF2B5EF4-FFF2-40B4-BE49-F238E27FC236}">
                <a16:creationId xmlns:a16="http://schemas.microsoft.com/office/drawing/2014/main" id="{A5C7782A-2CEC-37E8-772B-EE22FB29E919}"/>
              </a:ext>
            </a:extLst>
          </p:cNvPr>
          <p:cNvSpPr/>
          <p:nvPr/>
        </p:nvSpPr>
        <p:spPr>
          <a:xfrm>
            <a:off x="3909754" y="2235356"/>
            <a:ext cx="4326463" cy="1643297"/>
          </a:xfrm>
          <a:prstGeom prst="rect">
            <a:avLst/>
          </a:prstGeom>
          <a:gradFill flip="none" rotWithShape="1">
            <a:gsLst>
              <a:gs pos="0">
                <a:srgbClr val="9071AE">
                  <a:tint val="66000"/>
                  <a:satMod val="160000"/>
                </a:srgbClr>
              </a:gs>
              <a:gs pos="50000">
                <a:srgbClr val="9071AE">
                  <a:tint val="44500"/>
                  <a:satMod val="160000"/>
                </a:srgbClr>
              </a:gs>
              <a:gs pos="100000">
                <a:srgbClr val="9071AE">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7" name="TextBox 36">
            <a:extLst>
              <a:ext uri="{FF2B5EF4-FFF2-40B4-BE49-F238E27FC236}">
                <a16:creationId xmlns:a16="http://schemas.microsoft.com/office/drawing/2014/main" id="{96E3BDF7-FD88-A776-E8AB-C532E979FE6C}"/>
              </a:ext>
            </a:extLst>
          </p:cNvPr>
          <p:cNvSpPr txBox="1"/>
          <p:nvPr/>
        </p:nvSpPr>
        <p:spPr>
          <a:xfrm>
            <a:off x="4040553" y="2270671"/>
            <a:ext cx="3937701" cy="1492716"/>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Corporate culture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Protection of whistle-blowers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Political engagement and lobbying activities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Management of relationships with suppliers including payment practices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Corruption and bribery prevention and detection</a:t>
            </a:r>
          </a:p>
        </p:txBody>
      </p:sp>
      <p:sp>
        <p:nvSpPr>
          <p:cNvPr id="3" name="TextBox 2">
            <a:extLst>
              <a:ext uri="{FF2B5EF4-FFF2-40B4-BE49-F238E27FC236}">
                <a16:creationId xmlns:a16="http://schemas.microsoft.com/office/drawing/2014/main" id="{91C86529-5675-DBB7-07CB-D473C951D26F}"/>
              </a:ext>
            </a:extLst>
          </p:cNvPr>
          <p:cNvSpPr txBox="1"/>
          <p:nvPr/>
        </p:nvSpPr>
        <p:spPr>
          <a:xfrm>
            <a:off x="4480580" y="1812558"/>
            <a:ext cx="3497674" cy="369332"/>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Business Conduct (ESRS G1)</a:t>
            </a:r>
          </a:p>
        </p:txBody>
      </p:sp>
      <p:pic>
        <p:nvPicPr>
          <p:cNvPr id="6" name="Picture 5">
            <a:extLst>
              <a:ext uri="{FF2B5EF4-FFF2-40B4-BE49-F238E27FC236}">
                <a16:creationId xmlns:a16="http://schemas.microsoft.com/office/drawing/2014/main" id="{4601CBA0-3487-9F83-FD6E-4C3F9C618E04}"/>
              </a:ext>
            </a:extLst>
          </p:cNvPr>
          <p:cNvPicPr>
            <a:picLocks noChangeAspect="1"/>
          </p:cNvPicPr>
          <p:nvPr/>
        </p:nvPicPr>
        <p:blipFill rotWithShape="1">
          <a:blip r:embed="rId3"/>
          <a:srcRect r="66708"/>
          <a:stretch/>
        </p:blipFill>
        <p:spPr>
          <a:xfrm>
            <a:off x="5781842" y="3995664"/>
            <a:ext cx="582286" cy="589948"/>
          </a:xfrm>
          <a:prstGeom prst="rect">
            <a:avLst/>
          </a:prstGeom>
        </p:spPr>
      </p:pic>
      <p:sp>
        <p:nvSpPr>
          <p:cNvPr id="7" name="TextBox 6">
            <a:extLst>
              <a:ext uri="{FF2B5EF4-FFF2-40B4-BE49-F238E27FC236}">
                <a16:creationId xmlns:a16="http://schemas.microsoft.com/office/drawing/2014/main" id="{0E7FBC64-F591-43C7-73DE-54331BEB14A1}"/>
              </a:ext>
            </a:extLst>
          </p:cNvPr>
          <p:cNvSpPr txBox="1"/>
          <p:nvPr/>
        </p:nvSpPr>
        <p:spPr>
          <a:xfrm>
            <a:off x="3569450" y="3468536"/>
            <a:ext cx="1832280" cy="991618"/>
          </a:xfrm>
          <a:prstGeom prst="rect">
            <a:avLst/>
          </a:prstGeom>
          <a:noFill/>
        </p:spPr>
        <p:txBody>
          <a:bodyPr wrap="square" rtlCol="0">
            <a:spAutoFit/>
          </a:bodyPr>
          <a:lstStyle/>
          <a:p>
            <a:pPr algn="l">
              <a:lnSpc>
                <a:spcPts val="8800"/>
              </a:lnSpc>
            </a:pPr>
            <a:r>
              <a:rPr lang="en-NL" sz="1400" b="1" u="sng" dirty="0">
                <a:solidFill>
                  <a:schemeClr val="accent1"/>
                </a:solidFill>
                <a:latin typeface="Circular Std Black" panose="020B0604020101020102" pitchFamily="34" charset="77"/>
                <a:cs typeface="Circular Std Black" panose="020B0604020101020102" pitchFamily="34" charset="77"/>
              </a:rPr>
              <a:t>Matching criteria:</a:t>
            </a:r>
          </a:p>
        </p:txBody>
      </p:sp>
    </p:spTree>
    <p:extLst>
      <p:ext uri="{BB962C8B-B14F-4D97-AF65-F5344CB8AC3E}">
        <p14:creationId xmlns:p14="http://schemas.microsoft.com/office/powerpoint/2010/main" val="873767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12</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C2C Certified® as a supportive tool</a:t>
            </a:r>
          </a:p>
        </p:txBody>
      </p:sp>
      <p:sp>
        <p:nvSpPr>
          <p:cNvPr id="4" name="Text Placeholder 3">
            <a:extLst>
              <a:ext uri="{FF2B5EF4-FFF2-40B4-BE49-F238E27FC236}">
                <a16:creationId xmlns:a16="http://schemas.microsoft.com/office/drawing/2014/main" id="{AF4738E8-D6F5-34B3-84E8-AF781C7F6D80}"/>
              </a:ext>
            </a:extLst>
          </p:cNvPr>
          <p:cNvSpPr>
            <a:spLocks noGrp="1"/>
          </p:cNvSpPr>
          <p:nvPr>
            <p:ph type="body" idx="1"/>
          </p:nvPr>
        </p:nvSpPr>
        <p:spPr>
          <a:xfrm>
            <a:off x="3453910" y="2056367"/>
            <a:ext cx="8407812" cy="4665107"/>
          </a:xfrm>
        </p:spPr>
        <p:txBody>
          <a:bodyPr>
            <a:normAutofit/>
          </a:bodyPr>
          <a:lstStyle/>
          <a:p>
            <a:pPr>
              <a:buClr>
                <a:schemeClr val="tx2"/>
              </a:buClr>
            </a:pPr>
            <a:r>
              <a:rPr lang="en-GB" sz="1800" dirty="0">
                <a:solidFill>
                  <a:schemeClr val="accent1"/>
                </a:solidFill>
              </a:rPr>
              <a:t>C2C Certified® requires companies to comply with all the requirements of the standard, not just those considered material during the materiality assessment. In this respect, </a:t>
            </a:r>
            <a:r>
              <a:rPr lang="en-GB" sz="1800" b="1" dirty="0">
                <a:solidFill>
                  <a:schemeClr val="tx2"/>
                </a:solidFill>
              </a:rPr>
              <a:t>companies will have significant verified data</a:t>
            </a:r>
            <a:r>
              <a:rPr lang="en-GB" sz="1800" dirty="0">
                <a:solidFill>
                  <a:schemeClr val="tx2"/>
                </a:solidFill>
              </a:rPr>
              <a:t> </a:t>
            </a:r>
            <a:r>
              <a:rPr lang="en-GB" sz="1800" dirty="0">
                <a:solidFill>
                  <a:schemeClr val="accent1"/>
                </a:solidFill>
              </a:rPr>
              <a:t>to provide in their non-financial reports.</a:t>
            </a:r>
            <a:endParaRPr lang="en-GB" sz="1800" b="0" i="0" dirty="0">
              <a:solidFill>
                <a:schemeClr val="accent1"/>
              </a:solidFill>
              <a:effectLst/>
              <a:highlight>
                <a:srgbClr val="FFFFFF"/>
              </a:highlight>
            </a:endParaRPr>
          </a:p>
          <a:p>
            <a:pPr>
              <a:buClr>
                <a:schemeClr val="tx2"/>
              </a:buClr>
            </a:pPr>
            <a:r>
              <a:rPr lang="en-GB" sz="1800" b="0" i="0" dirty="0">
                <a:solidFill>
                  <a:schemeClr val="accent1"/>
                </a:solidFill>
                <a:effectLst/>
                <a:highlight>
                  <a:srgbClr val="FFFFFF"/>
                </a:highlight>
              </a:rPr>
              <a:t>CSRD does not prescribe a specific methodology</a:t>
            </a:r>
            <a:r>
              <a:rPr lang="en-GB" sz="1800" dirty="0">
                <a:solidFill>
                  <a:schemeClr val="accent1"/>
                </a:solidFill>
                <a:highlight>
                  <a:srgbClr val="FFFFFF"/>
                </a:highlight>
              </a:rPr>
              <a:t> but </a:t>
            </a:r>
            <a:r>
              <a:rPr lang="en-GB" sz="1800" b="0" i="0" dirty="0">
                <a:solidFill>
                  <a:schemeClr val="accent1"/>
                </a:solidFill>
                <a:effectLst/>
                <a:highlight>
                  <a:srgbClr val="FFFFFF"/>
                </a:highlight>
              </a:rPr>
              <a:t>relies on qualitative criteria and information requirements. </a:t>
            </a:r>
          </a:p>
          <a:p>
            <a:pPr lvl="1">
              <a:buClr>
                <a:schemeClr val="tx2"/>
              </a:buClr>
              <a:buFont typeface="Courier New" panose="02070309020205020404" pitchFamily="49" charset="0"/>
              <a:buChar char="o"/>
            </a:pPr>
            <a:r>
              <a:rPr lang="en-GB" b="1" dirty="0">
                <a:solidFill>
                  <a:schemeClr val="tx2"/>
                </a:solidFill>
                <a:highlight>
                  <a:srgbClr val="FFFFFF"/>
                </a:highlight>
              </a:rPr>
              <a:t>C2C Certified® requirements go further, </a:t>
            </a:r>
            <a:r>
              <a:rPr lang="en-GB" dirty="0">
                <a:solidFill>
                  <a:schemeClr val="accent1"/>
                </a:solidFill>
                <a:highlight>
                  <a:srgbClr val="FFFFFF"/>
                </a:highlight>
              </a:rPr>
              <a:t>setting clear thresholds which can then be reported on.</a:t>
            </a:r>
          </a:p>
          <a:p>
            <a:pPr lvl="1">
              <a:buClr>
                <a:schemeClr val="tx2"/>
              </a:buClr>
              <a:buFont typeface="Courier New" panose="02070309020205020404" pitchFamily="49" charset="0"/>
              <a:buChar char="o"/>
            </a:pPr>
            <a:r>
              <a:rPr lang="en-GB" sz="1800" b="1" i="0" dirty="0">
                <a:solidFill>
                  <a:schemeClr val="tx2"/>
                </a:solidFill>
                <a:effectLst/>
                <a:highlight>
                  <a:srgbClr val="FFFFFF"/>
                </a:highlight>
              </a:rPr>
              <a:t>C2C Certified® provides best practices and a clear roadmap</a:t>
            </a:r>
            <a:r>
              <a:rPr lang="en-GB" sz="1800" b="0" i="0" dirty="0">
                <a:solidFill>
                  <a:schemeClr val="accent1"/>
                </a:solidFill>
                <a:effectLst/>
                <a:highlight>
                  <a:srgbClr val="FFFFFF"/>
                </a:highlight>
              </a:rPr>
              <a:t> </a:t>
            </a:r>
            <a:r>
              <a:rPr lang="en-GB" sz="1800" b="1" i="0" dirty="0">
                <a:solidFill>
                  <a:schemeClr val="tx2"/>
                </a:solidFill>
                <a:effectLst/>
                <a:highlight>
                  <a:srgbClr val="FFFFFF"/>
                </a:highlight>
              </a:rPr>
              <a:t>with specific standards and testing methods </a:t>
            </a:r>
            <a:r>
              <a:rPr lang="en-GB" sz="1800" b="0" i="0" dirty="0">
                <a:solidFill>
                  <a:schemeClr val="accent1"/>
                </a:solidFill>
                <a:effectLst/>
                <a:highlight>
                  <a:srgbClr val="FFFFFF"/>
                </a:highlight>
              </a:rPr>
              <a:t>that can be used and cited to meet many of CSRD's requirements.</a:t>
            </a:r>
            <a:endParaRPr lang="en-GB" sz="1800" dirty="0">
              <a:solidFill>
                <a:schemeClr val="accent1"/>
              </a:solidFill>
            </a:endParaRPr>
          </a:p>
          <a:p>
            <a:pPr>
              <a:buClr>
                <a:schemeClr val="tx2"/>
              </a:buClr>
            </a:pPr>
            <a:r>
              <a:rPr lang="en-GB" sz="1800" dirty="0">
                <a:solidFill>
                  <a:schemeClr val="accent1"/>
                </a:solidFill>
              </a:rPr>
              <a:t>The topics of land-use change, animal welfare and effluent treatment found in C2C Certified® goes above the ESRS disclosure requirements (only implicitly mentioned). Sub-sections within each category go beyond the requirements of the Directive (next webinar for more details). In that regard, </a:t>
            </a:r>
            <a:r>
              <a:rPr lang="en-GB" sz="1800" b="1" dirty="0">
                <a:solidFill>
                  <a:schemeClr val="tx2"/>
                </a:solidFill>
              </a:rPr>
              <a:t>C2C Certified® can offer unique added value </a:t>
            </a:r>
            <a:r>
              <a:rPr lang="en-GB" sz="1800" dirty="0">
                <a:solidFill>
                  <a:schemeClr val="accent1"/>
                </a:solidFill>
              </a:rPr>
              <a:t>to these sustainability statements.</a:t>
            </a:r>
          </a:p>
          <a:p>
            <a:pPr>
              <a:buClr>
                <a:schemeClr val="tx2"/>
              </a:buClr>
            </a:pPr>
            <a:endParaRPr lang="en-GB" sz="1800" dirty="0">
              <a:solidFill>
                <a:schemeClr val="accent1"/>
              </a:solidFill>
            </a:endParaRPr>
          </a:p>
          <a:p>
            <a:pPr>
              <a:buClr>
                <a:schemeClr val="tx2"/>
              </a:buClr>
            </a:pPr>
            <a:endParaRPr lang="en-GB" sz="1800" dirty="0">
              <a:solidFill>
                <a:schemeClr val="accent1"/>
              </a:solidFill>
            </a:endParaRPr>
          </a:p>
          <a:p>
            <a:pPr>
              <a:buClr>
                <a:schemeClr val="tx2"/>
              </a:buClr>
            </a:pPr>
            <a:endParaRPr lang="en-GB" sz="1800" dirty="0">
              <a:solidFill>
                <a:schemeClr val="accent1"/>
              </a:solidFill>
              <a:highlight>
                <a:srgbClr val="FFFFFF"/>
              </a:highlight>
            </a:endParaRPr>
          </a:p>
        </p:txBody>
      </p:sp>
      <p:grpSp>
        <p:nvGrpSpPr>
          <p:cNvPr id="8" name="Group 7">
            <a:extLst>
              <a:ext uri="{FF2B5EF4-FFF2-40B4-BE49-F238E27FC236}">
                <a16:creationId xmlns:a16="http://schemas.microsoft.com/office/drawing/2014/main" id="{59FC7814-21B4-2B64-92CA-E4BB783E4022}"/>
              </a:ext>
            </a:extLst>
          </p:cNvPr>
          <p:cNvGrpSpPr/>
          <p:nvPr/>
        </p:nvGrpSpPr>
        <p:grpSpPr>
          <a:xfrm>
            <a:off x="432271" y="5264451"/>
            <a:ext cx="3049730" cy="1007001"/>
            <a:chOff x="446879" y="4248974"/>
            <a:chExt cx="3049730" cy="1007001"/>
          </a:xfrm>
        </p:grpSpPr>
        <p:sp>
          <p:nvSpPr>
            <p:cNvPr id="6" name="Round Diagonal Corner of Rectangle 5">
              <a:extLst>
                <a:ext uri="{FF2B5EF4-FFF2-40B4-BE49-F238E27FC236}">
                  <a16:creationId xmlns:a16="http://schemas.microsoft.com/office/drawing/2014/main" id="{174DC59B-B0A9-E5CA-BD8E-F6E26850C87F}"/>
                </a:ext>
              </a:extLst>
            </p:cNvPr>
            <p:cNvSpPr/>
            <p:nvPr/>
          </p:nvSpPr>
          <p:spPr>
            <a:xfrm>
              <a:off x="593558" y="4248974"/>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Text Placeholder 3">
              <a:extLst>
                <a:ext uri="{FF2B5EF4-FFF2-40B4-BE49-F238E27FC236}">
                  <a16:creationId xmlns:a16="http://schemas.microsoft.com/office/drawing/2014/main" id="{CE266F63-C5F3-4C65-C6AC-E05862390316}"/>
                </a:ext>
              </a:extLst>
            </p:cNvPr>
            <p:cNvSpPr txBox="1">
              <a:spLocks/>
            </p:cNvSpPr>
            <p:nvPr/>
          </p:nvSpPr>
          <p:spPr>
            <a:xfrm>
              <a:off x="446879" y="4369984"/>
              <a:ext cx="3049730" cy="885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Specific &amp; science-based testing methods</a:t>
              </a:r>
            </a:p>
            <a:p>
              <a:pPr marL="0" indent="0">
                <a:buClr>
                  <a:schemeClr val="tx2"/>
                </a:buClr>
                <a:buNone/>
              </a:pPr>
              <a:endParaRPr lang="en-GB" sz="1800" dirty="0">
                <a:solidFill>
                  <a:schemeClr val="accent1"/>
                </a:solidFill>
              </a:endParaRPr>
            </a:p>
            <a:p>
              <a:pPr>
                <a:buClr>
                  <a:schemeClr val="tx2"/>
                </a:buClr>
              </a:pPr>
              <a:endParaRPr lang="en-GB" sz="1800" dirty="0">
                <a:solidFill>
                  <a:schemeClr val="accent1"/>
                </a:solidFill>
              </a:endParaRPr>
            </a:p>
            <a:p>
              <a:pPr>
                <a:buClr>
                  <a:schemeClr val="tx2"/>
                </a:buClr>
              </a:pPr>
              <a:endParaRPr lang="en-GB" sz="1800" dirty="0">
                <a:solidFill>
                  <a:schemeClr val="accent1"/>
                </a:solidFill>
                <a:highlight>
                  <a:srgbClr val="FFFFFF"/>
                </a:highlight>
              </a:endParaRPr>
            </a:p>
          </p:txBody>
        </p:sp>
      </p:grpSp>
      <p:grpSp>
        <p:nvGrpSpPr>
          <p:cNvPr id="12" name="Group 11">
            <a:extLst>
              <a:ext uri="{FF2B5EF4-FFF2-40B4-BE49-F238E27FC236}">
                <a16:creationId xmlns:a16="http://schemas.microsoft.com/office/drawing/2014/main" id="{AE4118E8-28C9-BD70-98D1-5FF870CE3AD2}"/>
              </a:ext>
            </a:extLst>
          </p:cNvPr>
          <p:cNvGrpSpPr/>
          <p:nvPr/>
        </p:nvGrpSpPr>
        <p:grpSpPr>
          <a:xfrm>
            <a:off x="578950" y="2284928"/>
            <a:ext cx="2727159" cy="2376706"/>
            <a:chOff x="593557" y="1676702"/>
            <a:chExt cx="2727159" cy="2376706"/>
          </a:xfrm>
        </p:grpSpPr>
        <p:sp>
          <p:nvSpPr>
            <p:cNvPr id="7" name="Round Diagonal Corner of Rectangle 6">
              <a:extLst>
                <a:ext uri="{FF2B5EF4-FFF2-40B4-BE49-F238E27FC236}">
                  <a16:creationId xmlns:a16="http://schemas.microsoft.com/office/drawing/2014/main" id="{143D22FE-0D7D-621D-4B92-1D9D2FD7904C}"/>
                </a:ext>
              </a:extLst>
            </p:cNvPr>
            <p:cNvSpPr/>
            <p:nvPr/>
          </p:nvSpPr>
          <p:spPr>
            <a:xfrm>
              <a:off x="593557" y="3167417"/>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4" name="Text Placeholder 3">
              <a:extLst>
                <a:ext uri="{FF2B5EF4-FFF2-40B4-BE49-F238E27FC236}">
                  <a16:creationId xmlns:a16="http://schemas.microsoft.com/office/drawing/2014/main" id="{1ECCE65C-18BE-6A22-FF43-20705A9670B0}"/>
                </a:ext>
              </a:extLst>
            </p:cNvPr>
            <p:cNvSpPr txBox="1">
              <a:spLocks/>
            </p:cNvSpPr>
            <p:nvPr/>
          </p:nvSpPr>
          <p:spPr>
            <a:xfrm>
              <a:off x="593557" y="3309789"/>
              <a:ext cx="2727158" cy="636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Best practices &amp; a clear roadmap</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nvGrpSpPr>
            <p:cNvPr id="9" name="Group 8">
              <a:extLst>
                <a:ext uri="{FF2B5EF4-FFF2-40B4-BE49-F238E27FC236}">
                  <a16:creationId xmlns:a16="http://schemas.microsoft.com/office/drawing/2014/main" id="{568C6C26-5579-2092-B3CE-208FBB79FBBE}"/>
                </a:ext>
              </a:extLst>
            </p:cNvPr>
            <p:cNvGrpSpPr/>
            <p:nvPr/>
          </p:nvGrpSpPr>
          <p:grpSpPr>
            <a:xfrm>
              <a:off x="593557" y="1676702"/>
              <a:ext cx="2727159" cy="885991"/>
              <a:chOff x="593557" y="1676702"/>
              <a:chExt cx="2727159" cy="885991"/>
            </a:xfrm>
          </p:grpSpPr>
          <p:sp>
            <p:nvSpPr>
              <p:cNvPr id="13" name="Round Diagonal Corner of Rectangle 12">
                <a:extLst>
                  <a:ext uri="{FF2B5EF4-FFF2-40B4-BE49-F238E27FC236}">
                    <a16:creationId xmlns:a16="http://schemas.microsoft.com/office/drawing/2014/main" id="{68503882-992F-FA43-DC9A-42D2DEEBBF5E}"/>
                  </a:ext>
                </a:extLst>
              </p:cNvPr>
              <p:cNvSpPr/>
              <p:nvPr/>
            </p:nvSpPr>
            <p:spPr>
              <a:xfrm>
                <a:off x="593558" y="1676702"/>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5" name="Text Placeholder 3">
                <a:extLst>
                  <a:ext uri="{FF2B5EF4-FFF2-40B4-BE49-F238E27FC236}">
                    <a16:creationId xmlns:a16="http://schemas.microsoft.com/office/drawing/2014/main" id="{343FA5D7-BD79-4482-07C7-3B51AE99176C}"/>
                  </a:ext>
                </a:extLst>
              </p:cNvPr>
              <p:cNvSpPr txBox="1">
                <a:spLocks/>
              </p:cNvSpPr>
              <p:nvPr/>
            </p:nvSpPr>
            <p:spPr>
              <a:xfrm>
                <a:off x="593557" y="1811904"/>
                <a:ext cx="2727158" cy="636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Verified primary data beyond what is material</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grpSp>
    </p:spTree>
    <p:extLst>
      <p:ext uri="{BB962C8B-B14F-4D97-AF65-F5344CB8AC3E}">
        <p14:creationId xmlns:p14="http://schemas.microsoft.com/office/powerpoint/2010/main" val="299689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13</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Main divergences</a:t>
            </a:r>
          </a:p>
        </p:txBody>
      </p:sp>
      <p:grpSp>
        <p:nvGrpSpPr>
          <p:cNvPr id="5" name="Group 4">
            <a:extLst>
              <a:ext uri="{FF2B5EF4-FFF2-40B4-BE49-F238E27FC236}">
                <a16:creationId xmlns:a16="http://schemas.microsoft.com/office/drawing/2014/main" id="{DBE8EC12-B9AE-8C57-1114-A68A9D7D6A6C}"/>
              </a:ext>
            </a:extLst>
          </p:cNvPr>
          <p:cNvGrpSpPr/>
          <p:nvPr/>
        </p:nvGrpSpPr>
        <p:grpSpPr>
          <a:xfrm>
            <a:off x="417664" y="5264451"/>
            <a:ext cx="3049730" cy="1121003"/>
            <a:chOff x="432272" y="4248974"/>
            <a:chExt cx="3049730" cy="1121003"/>
          </a:xfrm>
        </p:grpSpPr>
        <p:sp>
          <p:nvSpPr>
            <p:cNvPr id="6" name="Round Diagonal Corner of Rectangle 5">
              <a:extLst>
                <a:ext uri="{FF2B5EF4-FFF2-40B4-BE49-F238E27FC236}">
                  <a16:creationId xmlns:a16="http://schemas.microsoft.com/office/drawing/2014/main" id="{944BF1BF-868B-98E4-D6EF-569E40817A35}"/>
                </a:ext>
              </a:extLst>
            </p:cNvPr>
            <p:cNvSpPr/>
            <p:nvPr/>
          </p:nvSpPr>
          <p:spPr>
            <a:xfrm>
              <a:off x="593558" y="4248974"/>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ext Placeholder 3">
              <a:extLst>
                <a:ext uri="{FF2B5EF4-FFF2-40B4-BE49-F238E27FC236}">
                  <a16:creationId xmlns:a16="http://schemas.microsoft.com/office/drawing/2014/main" id="{0AF024CD-7EEB-D197-B51E-561353E18580}"/>
                </a:ext>
              </a:extLst>
            </p:cNvPr>
            <p:cNvSpPr txBox="1">
              <a:spLocks/>
            </p:cNvSpPr>
            <p:nvPr/>
          </p:nvSpPr>
          <p:spPr>
            <a:xfrm>
              <a:off x="432272" y="4483986"/>
              <a:ext cx="3049730" cy="885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Company level</a:t>
              </a:r>
            </a:p>
            <a:p>
              <a:pPr marL="0" indent="0">
                <a:buClr>
                  <a:schemeClr val="tx2"/>
                </a:buClr>
                <a:buNone/>
              </a:pPr>
              <a:endParaRPr lang="en-GB" sz="1800" dirty="0">
                <a:solidFill>
                  <a:schemeClr val="accent1"/>
                </a:solidFill>
              </a:endParaRPr>
            </a:p>
            <a:p>
              <a:pPr>
                <a:buClr>
                  <a:schemeClr val="tx2"/>
                </a:buClr>
              </a:pPr>
              <a:endParaRPr lang="en-GB" sz="1800" dirty="0">
                <a:solidFill>
                  <a:schemeClr val="accent1"/>
                </a:solidFill>
              </a:endParaRPr>
            </a:p>
            <a:p>
              <a:pPr>
                <a:buClr>
                  <a:schemeClr val="tx2"/>
                </a:buClr>
              </a:pPr>
              <a:endParaRPr lang="en-GB" sz="1800" dirty="0">
                <a:solidFill>
                  <a:schemeClr val="accent1"/>
                </a:solidFill>
                <a:highlight>
                  <a:srgbClr val="FFFFFF"/>
                </a:highlight>
              </a:endParaRPr>
            </a:p>
          </p:txBody>
        </p:sp>
      </p:grpSp>
      <p:grpSp>
        <p:nvGrpSpPr>
          <p:cNvPr id="8" name="Group 7">
            <a:extLst>
              <a:ext uri="{FF2B5EF4-FFF2-40B4-BE49-F238E27FC236}">
                <a16:creationId xmlns:a16="http://schemas.microsoft.com/office/drawing/2014/main" id="{84123031-DA7D-540C-C22C-A154D31A80E7}"/>
              </a:ext>
            </a:extLst>
          </p:cNvPr>
          <p:cNvGrpSpPr/>
          <p:nvPr/>
        </p:nvGrpSpPr>
        <p:grpSpPr>
          <a:xfrm>
            <a:off x="578950" y="2284928"/>
            <a:ext cx="2727159" cy="2396730"/>
            <a:chOff x="593557" y="1676702"/>
            <a:chExt cx="2727159" cy="2396730"/>
          </a:xfrm>
        </p:grpSpPr>
        <p:sp>
          <p:nvSpPr>
            <p:cNvPr id="9" name="Round Diagonal Corner of Rectangle 8">
              <a:extLst>
                <a:ext uri="{FF2B5EF4-FFF2-40B4-BE49-F238E27FC236}">
                  <a16:creationId xmlns:a16="http://schemas.microsoft.com/office/drawing/2014/main" id="{7934EBAD-4DF8-1253-2D1C-7BE86725DCDF}"/>
                </a:ext>
              </a:extLst>
            </p:cNvPr>
            <p:cNvSpPr/>
            <p:nvPr/>
          </p:nvSpPr>
          <p:spPr>
            <a:xfrm>
              <a:off x="593557" y="3167417"/>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grpSp>
          <p:nvGrpSpPr>
            <p:cNvPr id="11" name="Group 10">
              <a:extLst>
                <a:ext uri="{FF2B5EF4-FFF2-40B4-BE49-F238E27FC236}">
                  <a16:creationId xmlns:a16="http://schemas.microsoft.com/office/drawing/2014/main" id="{258D41D3-0BF2-EDA8-3F24-4D832F3EE1FE}"/>
                </a:ext>
              </a:extLst>
            </p:cNvPr>
            <p:cNvGrpSpPr/>
            <p:nvPr/>
          </p:nvGrpSpPr>
          <p:grpSpPr>
            <a:xfrm>
              <a:off x="593557" y="1676702"/>
              <a:ext cx="2727159" cy="2396730"/>
              <a:chOff x="593557" y="1676702"/>
              <a:chExt cx="2727159" cy="2396730"/>
            </a:xfrm>
          </p:grpSpPr>
          <p:sp>
            <p:nvSpPr>
              <p:cNvPr id="12" name="Round Diagonal Corner of Rectangle 11">
                <a:extLst>
                  <a:ext uri="{FF2B5EF4-FFF2-40B4-BE49-F238E27FC236}">
                    <a16:creationId xmlns:a16="http://schemas.microsoft.com/office/drawing/2014/main" id="{68E5F41D-4676-368B-2E37-223E1C68EFAF}"/>
                  </a:ext>
                </a:extLst>
              </p:cNvPr>
              <p:cNvSpPr/>
              <p:nvPr/>
            </p:nvSpPr>
            <p:spPr>
              <a:xfrm>
                <a:off x="593558" y="1676702"/>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 name="Text Placeholder 3">
                <a:extLst>
                  <a:ext uri="{FF2B5EF4-FFF2-40B4-BE49-F238E27FC236}">
                    <a16:creationId xmlns:a16="http://schemas.microsoft.com/office/drawing/2014/main" id="{E49B66EF-2B15-54E2-2A92-8AC84E36EDEE}"/>
                  </a:ext>
                </a:extLst>
              </p:cNvPr>
              <p:cNvSpPr txBox="1">
                <a:spLocks/>
              </p:cNvSpPr>
              <p:nvPr/>
            </p:nvSpPr>
            <p:spPr>
              <a:xfrm>
                <a:off x="593557" y="3436771"/>
                <a:ext cx="2727158" cy="636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Supply chain</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grpSp>
      <p:sp>
        <p:nvSpPr>
          <p:cNvPr id="16" name="Text Placeholder 3">
            <a:extLst>
              <a:ext uri="{FF2B5EF4-FFF2-40B4-BE49-F238E27FC236}">
                <a16:creationId xmlns:a16="http://schemas.microsoft.com/office/drawing/2014/main" id="{1D1B54F3-2473-FFF1-7364-170DBBB5E614}"/>
              </a:ext>
            </a:extLst>
          </p:cNvPr>
          <p:cNvSpPr txBox="1">
            <a:spLocks/>
          </p:cNvSpPr>
          <p:nvPr/>
        </p:nvSpPr>
        <p:spPr>
          <a:xfrm>
            <a:off x="3726643" y="2113583"/>
            <a:ext cx="7759504" cy="136798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en-GB" sz="1800" dirty="0">
                <a:solidFill>
                  <a:schemeClr val="accent1"/>
                </a:solidFill>
                <a:highlight>
                  <a:srgbClr val="FFFFFF"/>
                </a:highlight>
              </a:rPr>
              <a:t>When completing a CSRD report, a company must discuss all topics that have been </a:t>
            </a:r>
            <a:r>
              <a:rPr lang="en-GB" sz="1800" b="1" dirty="0">
                <a:solidFill>
                  <a:schemeClr val="accent1"/>
                </a:solidFill>
                <a:highlight>
                  <a:srgbClr val="FFFFFF"/>
                </a:highlight>
              </a:rPr>
              <a:t>identified as material </a:t>
            </a:r>
            <a:r>
              <a:rPr lang="en-GB" sz="1800" dirty="0">
                <a:solidFill>
                  <a:schemeClr val="accent1"/>
                </a:solidFill>
                <a:highlight>
                  <a:srgbClr val="FFFFFF"/>
                </a:highlight>
              </a:rPr>
              <a:t>by the materiality assessment carried out, as a minimum. C2C Certified® covers more than the topics that will be identified as material, and these must be clearly marked as non-material. It will add significant value to a company’s sustainability report. No financial materiality assessment with C2C Certified®. </a:t>
            </a:r>
          </a:p>
          <a:p>
            <a:pPr marL="0" indent="0">
              <a:buClr>
                <a:schemeClr val="tx2"/>
              </a:buClr>
              <a:buNone/>
            </a:pPr>
            <a:endParaRPr lang="en-GB" sz="1800" dirty="0">
              <a:solidFill>
                <a:schemeClr val="accent1"/>
              </a:solidFill>
              <a:highlight>
                <a:srgbClr val="FFFFFF"/>
              </a:highlight>
            </a:endParaRPr>
          </a:p>
        </p:txBody>
      </p:sp>
      <p:sp>
        <p:nvSpPr>
          <p:cNvPr id="17" name="Text Placeholder 3">
            <a:extLst>
              <a:ext uri="{FF2B5EF4-FFF2-40B4-BE49-F238E27FC236}">
                <a16:creationId xmlns:a16="http://schemas.microsoft.com/office/drawing/2014/main" id="{ED82F25F-40B3-9131-5681-4E60ABAA12CF}"/>
              </a:ext>
            </a:extLst>
          </p:cNvPr>
          <p:cNvSpPr txBox="1">
            <a:spLocks/>
          </p:cNvSpPr>
          <p:nvPr/>
        </p:nvSpPr>
        <p:spPr>
          <a:xfrm>
            <a:off x="3726643" y="5554956"/>
            <a:ext cx="7940231" cy="10884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en-GB" sz="1700" dirty="0">
                <a:solidFill>
                  <a:srgbClr val="0E007F"/>
                </a:solidFill>
                <a:highlight>
                  <a:srgbClr val="FFFFFF"/>
                </a:highlight>
              </a:rPr>
              <a:t>C2C Certified® is mostly based on </a:t>
            </a:r>
            <a:r>
              <a:rPr lang="en-GB" sz="1700" b="1" dirty="0">
                <a:solidFill>
                  <a:srgbClr val="0E007F"/>
                </a:solidFill>
                <a:highlight>
                  <a:srgbClr val="FFFFFF"/>
                </a:highlight>
              </a:rPr>
              <a:t>product-level requirements</a:t>
            </a:r>
            <a:r>
              <a:rPr lang="en-GB" sz="1700" dirty="0">
                <a:solidFill>
                  <a:srgbClr val="0E007F"/>
                </a:solidFill>
                <a:highlight>
                  <a:srgbClr val="FFFFFF"/>
                </a:highlight>
              </a:rPr>
              <a:t>, while CSRD reports are aggregated at the company-level.</a:t>
            </a:r>
          </a:p>
          <a:p>
            <a:pPr>
              <a:buClr>
                <a:schemeClr val="tx2"/>
              </a:buClr>
            </a:pPr>
            <a:endParaRPr lang="en-GB" dirty="0">
              <a:solidFill>
                <a:schemeClr val="accent1"/>
              </a:solidFill>
              <a:highlight>
                <a:srgbClr val="FFFFFF"/>
              </a:highlight>
            </a:endParaRPr>
          </a:p>
        </p:txBody>
      </p:sp>
      <p:sp>
        <p:nvSpPr>
          <p:cNvPr id="15" name="Text Placeholder 3">
            <a:extLst>
              <a:ext uri="{FF2B5EF4-FFF2-40B4-BE49-F238E27FC236}">
                <a16:creationId xmlns:a16="http://schemas.microsoft.com/office/drawing/2014/main" id="{B341E237-766E-49A7-2C95-F26F13CBE8B7}"/>
              </a:ext>
            </a:extLst>
          </p:cNvPr>
          <p:cNvSpPr txBox="1">
            <a:spLocks/>
          </p:cNvSpPr>
          <p:nvPr/>
        </p:nvSpPr>
        <p:spPr>
          <a:xfrm>
            <a:off x="578950" y="2427040"/>
            <a:ext cx="2727158" cy="636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Double Materiality Assessment</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sp>
        <p:nvSpPr>
          <p:cNvPr id="4" name="Text Placeholder 3">
            <a:extLst>
              <a:ext uri="{FF2B5EF4-FFF2-40B4-BE49-F238E27FC236}">
                <a16:creationId xmlns:a16="http://schemas.microsoft.com/office/drawing/2014/main" id="{534FAB64-2CB8-5BAE-AB3B-0150A8ED6C46}"/>
              </a:ext>
            </a:extLst>
          </p:cNvPr>
          <p:cNvSpPr txBox="1">
            <a:spLocks/>
          </p:cNvSpPr>
          <p:nvPr/>
        </p:nvSpPr>
        <p:spPr>
          <a:xfrm>
            <a:off x="3726643" y="3612476"/>
            <a:ext cx="8095243" cy="19262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en-GB" sz="1700" dirty="0">
                <a:solidFill>
                  <a:srgbClr val="0E007F"/>
                </a:solidFill>
                <a:highlight>
                  <a:srgbClr val="FFFFFF"/>
                </a:highlight>
              </a:rPr>
              <a:t>Impacts, risks and opportunities (IROs) identified in the value chain during the Materiality Assessment are subject to reporting under the CSRD. Companies disclose their policies, actions, and targets (PATs) related to material impacts, risks and opportunities. </a:t>
            </a:r>
          </a:p>
          <a:p>
            <a:pPr marL="0" indent="0">
              <a:buClr>
                <a:schemeClr val="tx2"/>
              </a:buClr>
              <a:buNone/>
            </a:pPr>
            <a:r>
              <a:rPr lang="en-GB" sz="1700" dirty="0">
                <a:solidFill>
                  <a:srgbClr val="0E007F"/>
                </a:solidFill>
              </a:rPr>
              <a:t>C2C Certified® is mostly assessing the IROs found in </a:t>
            </a:r>
            <a:r>
              <a:rPr lang="en-GB" sz="1700" b="1" dirty="0">
                <a:solidFill>
                  <a:srgbClr val="0E007F"/>
                </a:solidFill>
              </a:rPr>
              <a:t>the final manufacturing stage </a:t>
            </a:r>
            <a:r>
              <a:rPr lang="en-GB" sz="1700" dirty="0">
                <a:solidFill>
                  <a:srgbClr val="0E007F"/>
                </a:solidFill>
              </a:rPr>
              <a:t>and for requirements above Silver or Gold, it is generally covering the product’s supply chain and affected stakeholders.</a:t>
            </a:r>
            <a:endParaRPr lang="en-GB" sz="1700" dirty="0">
              <a:solidFill>
                <a:schemeClr val="accent1"/>
              </a:solidFill>
            </a:endParaRPr>
          </a:p>
        </p:txBody>
      </p:sp>
    </p:spTree>
    <p:extLst>
      <p:ext uri="{BB962C8B-B14F-4D97-AF65-F5344CB8AC3E}">
        <p14:creationId xmlns:p14="http://schemas.microsoft.com/office/powerpoint/2010/main" val="415695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1E5A7E-F519-2018-7AFA-244739EB7692}"/>
              </a:ext>
            </a:extLst>
          </p:cNvPr>
          <p:cNvSpPr>
            <a:spLocks noGrp="1"/>
          </p:cNvSpPr>
          <p:nvPr>
            <p:ph type="sldNum" sz="quarter" idx="12"/>
          </p:nvPr>
        </p:nvSpPr>
        <p:spPr/>
        <p:txBody>
          <a:bodyPr/>
          <a:lstStyle/>
          <a:p>
            <a:fld id="{A6B50053-EC5D-F648-9B13-092A20055004}" type="slidenum">
              <a:rPr lang="en-US" smtClean="0"/>
              <a:pPr/>
              <a:t>14</a:t>
            </a:fld>
            <a:endParaRPr lang="en-US" dirty="0"/>
          </a:p>
        </p:txBody>
      </p:sp>
      <p:grpSp>
        <p:nvGrpSpPr>
          <p:cNvPr id="68" name="Group 67">
            <a:extLst>
              <a:ext uri="{FF2B5EF4-FFF2-40B4-BE49-F238E27FC236}">
                <a16:creationId xmlns:a16="http://schemas.microsoft.com/office/drawing/2014/main" id="{02172A4F-16A7-7EE6-3715-180A39413FEA}"/>
              </a:ext>
            </a:extLst>
          </p:cNvPr>
          <p:cNvGrpSpPr/>
          <p:nvPr/>
        </p:nvGrpSpPr>
        <p:grpSpPr>
          <a:xfrm>
            <a:off x="1194642" y="4766862"/>
            <a:ext cx="2219887" cy="329783"/>
            <a:chOff x="1423452" y="4050588"/>
            <a:chExt cx="2219887" cy="329783"/>
          </a:xfrm>
        </p:grpSpPr>
        <p:sp>
          <p:nvSpPr>
            <p:cNvPr id="6" name="Rounded Rectangle 5">
              <a:extLst>
                <a:ext uri="{FF2B5EF4-FFF2-40B4-BE49-F238E27FC236}">
                  <a16:creationId xmlns:a16="http://schemas.microsoft.com/office/drawing/2014/main" id="{FBD17F37-E5AE-B181-E71F-72F08B8B018D}"/>
                </a:ext>
              </a:extLst>
            </p:cNvPr>
            <p:cNvSpPr/>
            <p:nvPr/>
          </p:nvSpPr>
          <p:spPr>
            <a:xfrm>
              <a:off x="1423452" y="4050588"/>
              <a:ext cx="2219887" cy="329783"/>
            </a:xfrm>
            <a:prstGeom prst="round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7" name="TextBox 6">
              <a:extLst>
                <a:ext uri="{FF2B5EF4-FFF2-40B4-BE49-F238E27FC236}">
                  <a16:creationId xmlns:a16="http://schemas.microsoft.com/office/drawing/2014/main" id="{198BE397-236E-ABC9-CF57-4F117094342E}"/>
                </a:ext>
              </a:extLst>
            </p:cNvPr>
            <p:cNvSpPr txBox="1"/>
            <p:nvPr/>
          </p:nvSpPr>
          <p:spPr>
            <a:xfrm>
              <a:off x="1672404" y="4071602"/>
              <a:ext cx="1737470" cy="261610"/>
            </a:xfrm>
            <a:prstGeom prst="rect">
              <a:avLst/>
            </a:prstGeom>
            <a:solidFill>
              <a:srgbClr val="EDB092"/>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Own workforce (S1)</a:t>
              </a:r>
            </a:p>
          </p:txBody>
        </p:sp>
      </p:grpSp>
      <p:grpSp>
        <p:nvGrpSpPr>
          <p:cNvPr id="67" name="Group 66">
            <a:extLst>
              <a:ext uri="{FF2B5EF4-FFF2-40B4-BE49-F238E27FC236}">
                <a16:creationId xmlns:a16="http://schemas.microsoft.com/office/drawing/2014/main" id="{B7520B16-A9C6-6D13-7564-42F331192131}"/>
              </a:ext>
            </a:extLst>
          </p:cNvPr>
          <p:cNvGrpSpPr/>
          <p:nvPr/>
        </p:nvGrpSpPr>
        <p:grpSpPr>
          <a:xfrm>
            <a:off x="1140310" y="5365135"/>
            <a:ext cx="2329718" cy="329783"/>
            <a:chOff x="1369120" y="4648861"/>
            <a:chExt cx="2329718" cy="329783"/>
          </a:xfrm>
        </p:grpSpPr>
        <p:sp>
          <p:nvSpPr>
            <p:cNvPr id="9" name="Rounded Rectangle 8">
              <a:extLst>
                <a:ext uri="{FF2B5EF4-FFF2-40B4-BE49-F238E27FC236}">
                  <a16:creationId xmlns:a16="http://schemas.microsoft.com/office/drawing/2014/main" id="{3D0B7BEE-62EC-6A41-550B-5300A0221B5C}"/>
                </a:ext>
              </a:extLst>
            </p:cNvPr>
            <p:cNvSpPr/>
            <p:nvPr/>
          </p:nvSpPr>
          <p:spPr>
            <a:xfrm>
              <a:off x="1421571" y="4648861"/>
              <a:ext cx="2224817" cy="329783"/>
            </a:xfrm>
            <a:prstGeom prst="round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TextBox 9">
              <a:extLst>
                <a:ext uri="{FF2B5EF4-FFF2-40B4-BE49-F238E27FC236}">
                  <a16:creationId xmlns:a16="http://schemas.microsoft.com/office/drawing/2014/main" id="{D0B4E8F8-08B9-BDAA-5421-AE3657DDB775}"/>
                </a:ext>
              </a:extLst>
            </p:cNvPr>
            <p:cNvSpPr txBox="1"/>
            <p:nvPr/>
          </p:nvSpPr>
          <p:spPr>
            <a:xfrm>
              <a:off x="1369120" y="4682947"/>
              <a:ext cx="2329718"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Workers in the value chain (S2)</a:t>
              </a:r>
            </a:p>
          </p:txBody>
        </p:sp>
      </p:grpSp>
      <p:grpSp>
        <p:nvGrpSpPr>
          <p:cNvPr id="66" name="Group 65">
            <a:extLst>
              <a:ext uri="{FF2B5EF4-FFF2-40B4-BE49-F238E27FC236}">
                <a16:creationId xmlns:a16="http://schemas.microsoft.com/office/drawing/2014/main" id="{1018FC86-1328-CFEF-E81E-4CEA6A886F1D}"/>
              </a:ext>
            </a:extLst>
          </p:cNvPr>
          <p:cNvGrpSpPr/>
          <p:nvPr/>
        </p:nvGrpSpPr>
        <p:grpSpPr>
          <a:xfrm>
            <a:off x="1208283" y="5942113"/>
            <a:ext cx="2237657" cy="341932"/>
            <a:chOff x="1437093" y="5225839"/>
            <a:chExt cx="2237657" cy="341932"/>
          </a:xfrm>
        </p:grpSpPr>
        <p:sp>
          <p:nvSpPr>
            <p:cNvPr id="11" name="Rounded Rectangle 10">
              <a:extLst>
                <a:ext uri="{FF2B5EF4-FFF2-40B4-BE49-F238E27FC236}">
                  <a16:creationId xmlns:a16="http://schemas.microsoft.com/office/drawing/2014/main" id="{7B82AB74-3213-EEA9-9EAD-E5FD2B113FA7}"/>
                </a:ext>
              </a:extLst>
            </p:cNvPr>
            <p:cNvSpPr/>
            <p:nvPr/>
          </p:nvSpPr>
          <p:spPr>
            <a:xfrm>
              <a:off x="1437093" y="5225839"/>
              <a:ext cx="2237657" cy="341932"/>
            </a:xfrm>
            <a:prstGeom prst="roundRect">
              <a:avLst/>
            </a:prstGeom>
            <a:solidFill>
              <a:srgbClr val="9071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TextBox 11">
              <a:extLst>
                <a:ext uri="{FF2B5EF4-FFF2-40B4-BE49-F238E27FC236}">
                  <a16:creationId xmlns:a16="http://schemas.microsoft.com/office/drawing/2014/main" id="{DE026FAE-5EF4-694C-1DB0-163FEA499C2E}"/>
                </a:ext>
              </a:extLst>
            </p:cNvPr>
            <p:cNvSpPr txBox="1"/>
            <p:nvPr/>
          </p:nvSpPr>
          <p:spPr>
            <a:xfrm>
              <a:off x="1685474" y="5259002"/>
              <a:ext cx="1737470" cy="261610"/>
            </a:xfrm>
            <a:prstGeom prst="rect">
              <a:avLst/>
            </a:prstGeom>
            <a:solidFill>
              <a:srgbClr val="9071AE"/>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Business conduct (G1)</a:t>
              </a:r>
            </a:p>
          </p:txBody>
        </p:sp>
      </p:grpSp>
      <p:grpSp>
        <p:nvGrpSpPr>
          <p:cNvPr id="65" name="Group 64">
            <a:extLst>
              <a:ext uri="{FF2B5EF4-FFF2-40B4-BE49-F238E27FC236}">
                <a16:creationId xmlns:a16="http://schemas.microsoft.com/office/drawing/2014/main" id="{676BA86E-9049-3AB1-EBAC-47342E6D2296}"/>
              </a:ext>
            </a:extLst>
          </p:cNvPr>
          <p:cNvGrpSpPr/>
          <p:nvPr/>
        </p:nvGrpSpPr>
        <p:grpSpPr>
          <a:xfrm>
            <a:off x="1209598" y="2457576"/>
            <a:ext cx="2237657" cy="341932"/>
            <a:chOff x="1438408" y="1741302"/>
            <a:chExt cx="2237657" cy="341932"/>
          </a:xfrm>
        </p:grpSpPr>
        <p:sp>
          <p:nvSpPr>
            <p:cNvPr id="15" name="Rounded Rectangle 14">
              <a:extLst>
                <a:ext uri="{FF2B5EF4-FFF2-40B4-BE49-F238E27FC236}">
                  <a16:creationId xmlns:a16="http://schemas.microsoft.com/office/drawing/2014/main" id="{DDAFC729-CF62-3564-7F6A-90337C74469A}"/>
                </a:ext>
              </a:extLst>
            </p:cNvPr>
            <p:cNvSpPr/>
            <p:nvPr/>
          </p:nvSpPr>
          <p:spPr>
            <a:xfrm>
              <a:off x="1438408" y="1741302"/>
              <a:ext cx="2237657" cy="341932"/>
            </a:xfrm>
            <a:prstGeom prst="roundRect">
              <a:avLst/>
            </a:prstGeom>
            <a:solidFill>
              <a:srgbClr val="F3E3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6" name="TextBox 15">
              <a:extLst>
                <a:ext uri="{FF2B5EF4-FFF2-40B4-BE49-F238E27FC236}">
                  <a16:creationId xmlns:a16="http://schemas.microsoft.com/office/drawing/2014/main" id="{D73531DF-74EE-538C-01D0-B3742C8956EE}"/>
                </a:ext>
              </a:extLst>
            </p:cNvPr>
            <p:cNvSpPr txBox="1"/>
            <p:nvPr/>
          </p:nvSpPr>
          <p:spPr>
            <a:xfrm>
              <a:off x="1538495" y="1781463"/>
              <a:ext cx="2033131" cy="261610"/>
            </a:xfrm>
            <a:prstGeom prst="rect">
              <a:avLst/>
            </a:prstGeom>
            <a:solidFill>
              <a:srgbClr val="F3E391"/>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General requirements (1)</a:t>
              </a:r>
            </a:p>
          </p:txBody>
        </p:sp>
      </p:grpSp>
      <p:grpSp>
        <p:nvGrpSpPr>
          <p:cNvPr id="64" name="Group 63">
            <a:extLst>
              <a:ext uri="{FF2B5EF4-FFF2-40B4-BE49-F238E27FC236}">
                <a16:creationId xmlns:a16="http://schemas.microsoft.com/office/drawing/2014/main" id="{9DD2FB06-9161-403E-4977-6C2B56DF0115}"/>
              </a:ext>
            </a:extLst>
          </p:cNvPr>
          <p:cNvGrpSpPr/>
          <p:nvPr/>
        </p:nvGrpSpPr>
        <p:grpSpPr>
          <a:xfrm>
            <a:off x="1139163" y="3595373"/>
            <a:ext cx="2380250" cy="329783"/>
            <a:chOff x="1367973" y="2879099"/>
            <a:chExt cx="2380250" cy="329783"/>
          </a:xfrm>
        </p:grpSpPr>
        <p:sp>
          <p:nvSpPr>
            <p:cNvPr id="18" name="Rounded Rectangle 17">
              <a:extLst>
                <a:ext uri="{FF2B5EF4-FFF2-40B4-BE49-F238E27FC236}">
                  <a16:creationId xmlns:a16="http://schemas.microsoft.com/office/drawing/2014/main" id="{DE0E0812-0C4A-F91F-F511-31E0A4545ACC}"/>
                </a:ext>
              </a:extLst>
            </p:cNvPr>
            <p:cNvSpPr/>
            <p:nvPr/>
          </p:nvSpPr>
          <p:spPr>
            <a:xfrm>
              <a:off x="1423454" y="2879099"/>
              <a:ext cx="2219885" cy="329783"/>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9" name="TextBox 18">
              <a:extLst>
                <a:ext uri="{FF2B5EF4-FFF2-40B4-BE49-F238E27FC236}">
                  <a16:creationId xmlns:a16="http://schemas.microsoft.com/office/drawing/2014/main" id="{93831F30-6BB5-0A27-A76A-E6C752CD041B}"/>
                </a:ext>
              </a:extLst>
            </p:cNvPr>
            <p:cNvSpPr txBox="1"/>
            <p:nvPr/>
          </p:nvSpPr>
          <p:spPr>
            <a:xfrm>
              <a:off x="1367973" y="2899542"/>
              <a:ext cx="2380250"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Biodiversity &amp; ecosystems (E4)</a:t>
              </a:r>
            </a:p>
          </p:txBody>
        </p:sp>
      </p:grpSp>
      <p:grpSp>
        <p:nvGrpSpPr>
          <p:cNvPr id="63" name="Group 62">
            <a:extLst>
              <a:ext uri="{FF2B5EF4-FFF2-40B4-BE49-F238E27FC236}">
                <a16:creationId xmlns:a16="http://schemas.microsoft.com/office/drawing/2014/main" id="{9ED073C5-AB84-E323-DF5E-5E1EAE687C15}"/>
              </a:ext>
            </a:extLst>
          </p:cNvPr>
          <p:cNvGrpSpPr/>
          <p:nvPr/>
        </p:nvGrpSpPr>
        <p:grpSpPr>
          <a:xfrm>
            <a:off x="1091798" y="4168589"/>
            <a:ext cx="2435264" cy="329783"/>
            <a:chOff x="1320608" y="3452315"/>
            <a:chExt cx="2435264" cy="329783"/>
          </a:xfrm>
        </p:grpSpPr>
        <p:sp>
          <p:nvSpPr>
            <p:cNvPr id="21" name="Rounded Rectangle 20">
              <a:extLst>
                <a:ext uri="{FF2B5EF4-FFF2-40B4-BE49-F238E27FC236}">
                  <a16:creationId xmlns:a16="http://schemas.microsoft.com/office/drawing/2014/main" id="{30BB852D-DC1A-07A6-F920-0DD83B01A5D5}"/>
                </a:ext>
              </a:extLst>
            </p:cNvPr>
            <p:cNvSpPr/>
            <p:nvPr/>
          </p:nvSpPr>
          <p:spPr>
            <a:xfrm>
              <a:off x="1429813" y="3452315"/>
              <a:ext cx="2220022" cy="329783"/>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2" name="TextBox 21">
              <a:extLst>
                <a:ext uri="{FF2B5EF4-FFF2-40B4-BE49-F238E27FC236}">
                  <a16:creationId xmlns:a16="http://schemas.microsoft.com/office/drawing/2014/main" id="{92261B6B-9CB5-60DF-BF97-4A9120CD9AA0}"/>
                </a:ext>
              </a:extLst>
            </p:cNvPr>
            <p:cNvSpPr txBox="1"/>
            <p:nvPr/>
          </p:nvSpPr>
          <p:spPr>
            <a:xfrm>
              <a:off x="1320608" y="3478787"/>
              <a:ext cx="2435264"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Circular Economy (E5)</a:t>
              </a:r>
            </a:p>
          </p:txBody>
        </p:sp>
      </p:grpSp>
      <p:grpSp>
        <p:nvGrpSpPr>
          <p:cNvPr id="69" name="Group 68">
            <a:extLst>
              <a:ext uri="{FF2B5EF4-FFF2-40B4-BE49-F238E27FC236}">
                <a16:creationId xmlns:a16="http://schemas.microsoft.com/office/drawing/2014/main" id="{74F2F8BA-C8E5-6999-A926-F6EBDF5CCE60}"/>
              </a:ext>
            </a:extLst>
          </p:cNvPr>
          <p:cNvGrpSpPr/>
          <p:nvPr/>
        </p:nvGrpSpPr>
        <p:grpSpPr>
          <a:xfrm>
            <a:off x="1208283" y="3036696"/>
            <a:ext cx="2237657" cy="341932"/>
            <a:chOff x="1437093" y="2320422"/>
            <a:chExt cx="2237657" cy="341932"/>
          </a:xfrm>
        </p:grpSpPr>
        <p:sp>
          <p:nvSpPr>
            <p:cNvPr id="23" name="Rounded Rectangle 22">
              <a:extLst>
                <a:ext uri="{FF2B5EF4-FFF2-40B4-BE49-F238E27FC236}">
                  <a16:creationId xmlns:a16="http://schemas.microsoft.com/office/drawing/2014/main" id="{1BA28189-AB1E-1CDE-F5F5-A4D4DB1BFD80}"/>
                </a:ext>
              </a:extLst>
            </p:cNvPr>
            <p:cNvSpPr/>
            <p:nvPr/>
          </p:nvSpPr>
          <p:spPr>
            <a:xfrm>
              <a:off x="1437093" y="2320422"/>
              <a:ext cx="2237657" cy="341932"/>
            </a:xfrm>
            <a:prstGeom prst="roundRect">
              <a:avLst/>
            </a:prstGeom>
            <a:solidFill>
              <a:srgbClr val="F3E3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4" name="TextBox 23">
              <a:extLst>
                <a:ext uri="{FF2B5EF4-FFF2-40B4-BE49-F238E27FC236}">
                  <a16:creationId xmlns:a16="http://schemas.microsoft.com/office/drawing/2014/main" id="{B056D07C-C5E2-781C-286D-E0A0F2A864FB}"/>
                </a:ext>
              </a:extLst>
            </p:cNvPr>
            <p:cNvSpPr txBox="1"/>
            <p:nvPr/>
          </p:nvSpPr>
          <p:spPr>
            <a:xfrm>
              <a:off x="1537180" y="2360583"/>
              <a:ext cx="2033131" cy="261610"/>
            </a:xfrm>
            <a:prstGeom prst="rect">
              <a:avLst/>
            </a:prstGeom>
            <a:solidFill>
              <a:srgbClr val="F3E391"/>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General disclosures  (2)</a:t>
              </a:r>
            </a:p>
          </p:txBody>
        </p:sp>
      </p:grpSp>
      <p:pic>
        <p:nvPicPr>
          <p:cNvPr id="25" name="Picture 24" descr="A close-up of red text&#10;&#10;Description automatically generated">
            <a:extLst>
              <a:ext uri="{FF2B5EF4-FFF2-40B4-BE49-F238E27FC236}">
                <a16:creationId xmlns:a16="http://schemas.microsoft.com/office/drawing/2014/main" id="{985E030D-58CA-A71D-69D9-E2976381CDD8}"/>
              </a:ext>
            </a:extLst>
          </p:cNvPr>
          <p:cNvPicPr>
            <a:picLocks noChangeAspect="1"/>
          </p:cNvPicPr>
          <p:nvPr/>
        </p:nvPicPr>
        <p:blipFill>
          <a:blip r:embed="rId3"/>
          <a:stretch>
            <a:fillRect/>
          </a:stretch>
        </p:blipFill>
        <p:spPr>
          <a:xfrm>
            <a:off x="8926106" y="1645953"/>
            <a:ext cx="2085266" cy="592802"/>
          </a:xfrm>
          <a:prstGeom prst="rect">
            <a:avLst/>
          </a:prstGeom>
        </p:spPr>
      </p:pic>
      <p:pic>
        <p:nvPicPr>
          <p:cNvPr id="26" name="Picture 25" descr="A green text on a black background&#10;&#10;Description automatically generated">
            <a:extLst>
              <a:ext uri="{FF2B5EF4-FFF2-40B4-BE49-F238E27FC236}">
                <a16:creationId xmlns:a16="http://schemas.microsoft.com/office/drawing/2014/main" id="{AA894023-CD5B-0B87-8629-C4E8E7F1E7E3}"/>
              </a:ext>
            </a:extLst>
          </p:cNvPr>
          <p:cNvPicPr>
            <a:picLocks noChangeAspect="1"/>
          </p:cNvPicPr>
          <p:nvPr/>
        </p:nvPicPr>
        <p:blipFill>
          <a:blip r:embed="rId4"/>
          <a:stretch>
            <a:fillRect/>
          </a:stretch>
        </p:blipFill>
        <p:spPr>
          <a:xfrm>
            <a:off x="5182387" y="1656092"/>
            <a:ext cx="1827226" cy="592802"/>
          </a:xfrm>
          <a:prstGeom prst="rect">
            <a:avLst/>
          </a:prstGeom>
        </p:spPr>
      </p:pic>
      <p:grpSp>
        <p:nvGrpSpPr>
          <p:cNvPr id="62" name="Group 61">
            <a:extLst>
              <a:ext uri="{FF2B5EF4-FFF2-40B4-BE49-F238E27FC236}">
                <a16:creationId xmlns:a16="http://schemas.microsoft.com/office/drawing/2014/main" id="{E5861191-0636-AF2A-19F7-70BCA6C47D2B}"/>
              </a:ext>
            </a:extLst>
          </p:cNvPr>
          <p:cNvGrpSpPr/>
          <p:nvPr/>
        </p:nvGrpSpPr>
        <p:grpSpPr>
          <a:xfrm>
            <a:off x="4913542" y="3016180"/>
            <a:ext cx="2380251" cy="329783"/>
            <a:chOff x="4913542" y="2278286"/>
            <a:chExt cx="2380251" cy="329783"/>
          </a:xfrm>
        </p:grpSpPr>
        <p:sp>
          <p:nvSpPr>
            <p:cNvPr id="28" name="Rounded Rectangle 27">
              <a:extLst>
                <a:ext uri="{FF2B5EF4-FFF2-40B4-BE49-F238E27FC236}">
                  <a16:creationId xmlns:a16="http://schemas.microsoft.com/office/drawing/2014/main" id="{DCFA7474-828F-93E3-2EAD-E2DF1092069F}"/>
                </a:ext>
              </a:extLst>
            </p:cNvPr>
            <p:cNvSpPr/>
            <p:nvPr/>
          </p:nvSpPr>
          <p:spPr>
            <a:xfrm>
              <a:off x="4996294" y="2278286"/>
              <a:ext cx="2212830" cy="329783"/>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9" name="TextBox 28">
              <a:extLst>
                <a:ext uri="{FF2B5EF4-FFF2-40B4-BE49-F238E27FC236}">
                  <a16:creationId xmlns:a16="http://schemas.microsoft.com/office/drawing/2014/main" id="{BCE3C6AE-ACE6-7619-8658-0B68E467924B}"/>
                </a:ext>
              </a:extLst>
            </p:cNvPr>
            <p:cNvSpPr txBox="1"/>
            <p:nvPr/>
          </p:nvSpPr>
          <p:spPr>
            <a:xfrm>
              <a:off x="4913542" y="2301095"/>
              <a:ext cx="2380251"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Water &amp; marine resources (E3)</a:t>
              </a:r>
            </a:p>
          </p:txBody>
        </p:sp>
      </p:grpSp>
      <p:grpSp>
        <p:nvGrpSpPr>
          <p:cNvPr id="61" name="Group 60">
            <a:extLst>
              <a:ext uri="{FF2B5EF4-FFF2-40B4-BE49-F238E27FC236}">
                <a16:creationId xmlns:a16="http://schemas.microsoft.com/office/drawing/2014/main" id="{F8EF63C2-B178-C82D-CCB7-E96074088732}"/>
              </a:ext>
            </a:extLst>
          </p:cNvPr>
          <p:cNvGrpSpPr/>
          <p:nvPr/>
        </p:nvGrpSpPr>
        <p:grpSpPr>
          <a:xfrm>
            <a:off x="4933758" y="3588947"/>
            <a:ext cx="2380250" cy="329783"/>
            <a:chOff x="4933758" y="2851053"/>
            <a:chExt cx="2380250" cy="329783"/>
          </a:xfrm>
        </p:grpSpPr>
        <p:sp>
          <p:nvSpPr>
            <p:cNvPr id="31" name="Rounded Rectangle 30">
              <a:extLst>
                <a:ext uri="{FF2B5EF4-FFF2-40B4-BE49-F238E27FC236}">
                  <a16:creationId xmlns:a16="http://schemas.microsoft.com/office/drawing/2014/main" id="{831D468F-8B48-1746-CA07-71665FC8751A}"/>
                </a:ext>
              </a:extLst>
            </p:cNvPr>
            <p:cNvSpPr/>
            <p:nvPr/>
          </p:nvSpPr>
          <p:spPr>
            <a:xfrm>
              <a:off x="4989239" y="2851053"/>
              <a:ext cx="2219885" cy="329783"/>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2" name="TextBox 31">
              <a:extLst>
                <a:ext uri="{FF2B5EF4-FFF2-40B4-BE49-F238E27FC236}">
                  <a16:creationId xmlns:a16="http://schemas.microsoft.com/office/drawing/2014/main" id="{A7C3B0F6-4913-F9B4-CE93-B9758BF0D543}"/>
                </a:ext>
              </a:extLst>
            </p:cNvPr>
            <p:cNvSpPr txBox="1"/>
            <p:nvPr/>
          </p:nvSpPr>
          <p:spPr>
            <a:xfrm>
              <a:off x="4933758" y="2871496"/>
              <a:ext cx="2380250"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Biodiversity &amp; ecosystems (E4)</a:t>
              </a:r>
            </a:p>
          </p:txBody>
        </p:sp>
      </p:grpSp>
      <p:grpSp>
        <p:nvGrpSpPr>
          <p:cNvPr id="60" name="Group 59">
            <a:extLst>
              <a:ext uri="{FF2B5EF4-FFF2-40B4-BE49-F238E27FC236}">
                <a16:creationId xmlns:a16="http://schemas.microsoft.com/office/drawing/2014/main" id="{071D110E-81E4-D686-EA9B-B96B59646235}"/>
              </a:ext>
            </a:extLst>
          </p:cNvPr>
          <p:cNvGrpSpPr/>
          <p:nvPr/>
        </p:nvGrpSpPr>
        <p:grpSpPr>
          <a:xfrm>
            <a:off x="4886393" y="4162163"/>
            <a:ext cx="2435264" cy="329783"/>
            <a:chOff x="4886393" y="3424269"/>
            <a:chExt cx="2435264" cy="329783"/>
          </a:xfrm>
        </p:grpSpPr>
        <p:sp>
          <p:nvSpPr>
            <p:cNvPr id="34" name="Rounded Rectangle 33">
              <a:extLst>
                <a:ext uri="{FF2B5EF4-FFF2-40B4-BE49-F238E27FC236}">
                  <a16:creationId xmlns:a16="http://schemas.microsoft.com/office/drawing/2014/main" id="{A17CA71A-6DC9-D073-BBFA-AA502503B359}"/>
                </a:ext>
              </a:extLst>
            </p:cNvPr>
            <p:cNvSpPr/>
            <p:nvPr/>
          </p:nvSpPr>
          <p:spPr>
            <a:xfrm>
              <a:off x="4995598" y="3424269"/>
              <a:ext cx="2220022" cy="329783"/>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5" name="TextBox 34">
              <a:extLst>
                <a:ext uri="{FF2B5EF4-FFF2-40B4-BE49-F238E27FC236}">
                  <a16:creationId xmlns:a16="http://schemas.microsoft.com/office/drawing/2014/main" id="{263D1229-A150-96AB-1EDC-CCED96DD4190}"/>
                </a:ext>
              </a:extLst>
            </p:cNvPr>
            <p:cNvSpPr txBox="1"/>
            <p:nvPr/>
          </p:nvSpPr>
          <p:spPr>
            <a:xfrm>
              <a:off x="4886393" y="3450741"/>
              <a:ext cx="2435264"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Circular Economy (E5)</a:t>
              </a:r>
            </a:p>
          </p:txBody>
        </p:sp>
      </p:grpSp>
      <p:grpSp>
        <p:nvGrpSpPr>
          <p:cNvPr id="59" name="Group 58">
            <a:extLst>
              <a:ext uri="{FF2B5EF4-FFF2-40B4-BE49-F238E27FC236}">
                <a16:creationId xmlns:a16="http://schemas.microsoft.com/office/drawing/2014/main" id="{4EF46208-76EA-ABDD-381E-EED72952A804}"/>
              </a:ext>
            </a:extLst>
          </p:cNvPr>
          <p:cNvGrpSpPr/>
          <p:nvPr/>
        </p:nvGrpSpPr>
        <p:grpSpPr>
          <a:xfrm>
            <a:off x="4986056" y="4711318"/>
            <a:ext cx="2219887" cy="329783"/>
            <a:chOff x="4986057" y="4023957"/>
            <a:chExt cx="2219887" cy="329783"/>
          </a:xfrm>
        </p:grpSpPr>
        <p:sp>
          <p:nvSpPr>
            <p:cNvPr id="37" name="Rounded Rectangle 36">
              <a:extLst>
                <a:ext uri="{FF2B5EF4-FFF2-40B4-BE49-F238E27FC236}">
                  <a16:creationId xmlns:a16="http://schemas.microsoft.com/office/drawing/2014/main" id="{CB83958E-D6D3-603B-6B99-23E14E74266A}"/>
                </a:ext>
              </a:extLst>
            </p:cNvPr>
            <p:cNvSpPr/>
            <p:nvPr/>
          </p:nvSpPr>
          <p:spPr>
            <a:xfrm>
              <a:off x="4986057" y="4023957"/>
              <a:ext cx="2219887" cy="329783"/>
            </a:xfrm>
            <a:prstGeom prst="roundRect">
              <a:avLst/>
            </a:prstGeom>
            <a:solidFill>
              <a:srgbClr val="F8B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38" name="TextBox 37">
              <a:extLst>
                <a:ext uri="{FF2B5EF4-FFF2-40B4-BE49-F238E27FC236}">
                  <a16:creationId xmlns:a16="http://schemas.microsoft.com/office/drawing/2014/main" id="{75DAD147-4BC3-D197-009D-3681F94370AB}"/>
                </a:ext>
              </a:extLst>
            </p:cNvPr>
            <p:cNvSpPr txBox="1"/>
            <p:nvPr/>
          </p:nvSpPr>
          <p:spPr>
            <a:xfrm>
              <a:off x="5235009" y="4044971"/>
              <a:ext cx="1737470" cy="261610"/>
            </a:xfrm>
            <a:prstGeom prst="rect">
              <a:avLst/>
            </a:prstGeom>
            <a:solidFill>
              <a:srgbClr val="F8B998"/>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Own workforce (S1)</a:t>
              </a:r>
            </a:p>
          </p:txBody>
        </p:sp>
      </p:grpSp>
      <p:grpSp>
        <p:nvGrpSpPr>
          <p:cNvPr id="58" name="Group 57">
            <a:extLst>
              <a:ext uri="{FF2B5EF4-FFF2-40B4-BE49-F238E27FC236}">
                <a16:creationId xmlns:a16="http://schemas.microsoft.com/office/drawing/2014/main" id="{CAB64842-2513-3D32-FBCF-C3F67E37396E}"/>
              </a:ext>
            </a:extLst>
          </p:cNvPr>
          <p:cNvGrpSpPr/>
          <p:nvPr/>
        </p:nvGrpSpPr>
        <p:grpSpPr>
          <a:xfrm>
            <a:off x="4939838" y="5265819"/>
            <a:ext cx="2329718" cy="329783"/>
            <a:chOff x="4937851" y="4615616"/>
            <a:chExt cx="2329718" cy="329783"/>
          </a:xfrm>
        </p:grpSpPr>
        <p:sp>
          <p:nvSpPr>
            <p:cNvPr id="40" name="Rounded Rectangle 39">
              <a:extLst>
                <a:ext uri="{FF2B5EF4-FFF2-40B4-BE49-F238E27FC236}">
                  <a16:creationId xmlns:a16="http://schemas.microsoft.com/office/drawing/2014/main" id="{61A6B664-650F-1FEE-EEDF-2A555617C466}"/>
                </a:ext>
              </a:extLst>
            </p:cNvPr>
            <p:cNvSpPr/>
            <p:nvPr/>
          </p:nvSpPr>
          <p:spPr>
            <a:xfrm>
              <a:off x="4990302" y="4615616"/>
              <a:ext cx="2224817" cy="329783"/>
            </a:xfrm>
            <a:prstGeom prst="roundRect">
              <a:avLst/>
            </a:prstGeom>
            <a:solidFill>
              <a:srgbClr val="F8B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1" name="TextBox 40">
              <a:extLst>
                <a:ext uri="{FF2B5EF4-FFF2-40B4-BE49-F238E27FC236}">
                  <a16:creationId xmlns:a16="http://schemas.microsoft.com/office/drawing/2014/main" id="{64FD8AF7-562B-8270-D672-68552FD22309}"/>
                </a:ext>
              </a:extLst>
            </p:cNvPr>
            <p:cNvSpPr txBox="1"/>
            <p:nvPr/>
          </p:nvSpPr>
          <p:spPr>
            <a:xfrm>
              <a:off x="4937851" y="4649702"/>
              <a:ext cx="2329718"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Workers in the value chain (S2)</a:t>
              </a:r>
            </a:p>
          </p:txBody>
        </p:sp>
      </p:grpSp>
      <p:grpSp>
        <p:nvGrpSpPr>
          <p:cNvPr id="57" name="Group 56">
            <a:extLst>
              <a:ext uri="{FF2B5EF4-FFF2-40B4-BE49-F238E27FC236}">
                <a16:creationId xmlns:a16="http://schemas.microsoft.com/office/drawing/2014/main" id="{111E71B8-DD79-DF49-21FF-6DEDCB3120AC}"/>
              </a:ext>
            </a:extLst>
          </p:cNvPr>
          <p:cNvGrpSpPr/>
          <p:nvPr/>
        </p:nvGrpSpPr>
        <p:grpSpPr>
          <a:xfrm>
            <a:off x="4913542" y="5822392"/>
            <a:ext cx="2382167" cy="329783"/>
            <a:chOff x="4911626" y="5168145"/>
            <a:chExt cx="2382167" cy="329783"/>
          </a:xfrm>
        </p:grpSpPr>
        <p:sp>
          <p:nvSpPr>
            <p:cNvPr id="43" name="Rounded Rectangle 42">
              <a:extLst>
                <a:ext uri="{FF2B5EF4-FFF2-40B4-BE49-F238E27FC236}">
                  <a16:creationId xmlns:a16="http://schemas.microsoft.com/office/drawing/2014/main" id="{4FF2B0B0-7710-94B6-C992-9FA1EC92B37C}"/>
                </a:ext>
              </a:extLst>
            </p:cNvPr>
            <p:cNvSpPr/>
            <p:nvPr/>
          </p:nvSpPr>
          <p:spPr>
            <a:xfrm>
              <a:off x="4995231" y="5168145"/>
              <a:ext cx="2219888" cy="329783"/>
            </a:xfrm>
            <a:prstGeom prst="roundRect">
              <a:avLst/>
            </a:prstGeom>
            <a:solidFill>
              <a:srgbClr val="F8B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4" name="TextBox 43">
              <a:extLst>
                <a:ext uri="{FF2B5EF4-FFF2-40B4-BE49-F238E27FC236}">
                  <a16:creationId xmlns:a16="http://schemas.microsoft.com/office/drawing/2014/main" id="{FBA1DCEB-FA5F-71E5-EF96-6765B5F5DE77}"/>
                </a:ext>
              </a:extLst>
            </p:cNvPr>
            <p:cNvSpPr txBox="1"/>
            <p:nvPr/>
          </p:nvSpPr>
          <p:spPr>
            <a:xfrm>
              <a:off x="4911626" y="5205789"/>
              <a:ext cx="238216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Affected communities (S3)</a:t>
              </a:r>
            </a:p>
          </p:txBody>
        </p:sp>
      </p:grpSp>
      <p:grpSp>
        <p:nvGrpSpPr>
          <p:cNvPr id="56" name="Group 55">
            <a:extLst>
              <a:ext uri="{FF2B5EF4-FFF2-40B4-BE49-F238E27FC236}">
                <a16:creationId xmlns:a16="http://schemas.microsoft.com/office/drawing/2014/main" id="{040239C1-E0FA-4AE2-C9E5-41AFBFF5B7FF}"/>
              </a:ext>
            </a:extLst>
          </p:cNvPr>
          <p:cNvGrpSpPr/>
          <p:nvPr/>
        </p:nvGrpSpPr>
        <p:grpSpPr>
          <a:xfrm>
            <a:off x="4894084" y="6412565"/>
            <a:ext cx="2440357" cy="329783"/>
            <a:chOff x="4892168" y="5758318"/>
            <a:chExt cx="2440357" cy="329783"/>
          </a:xfrm>
        </p:grpSpPr>
        <p:sp>
          <p:nvSpPr>
            <p:cNvPr id="46" name="Rounded Rectangle 45">
              <a:extLst>
                <a:ext uri="{FF2B5EF4-FFF2-40B4-BE49-F238E27FC236}">
                  <a16:creationId xmlns:a16="http://schemas.microsoft.com/office/drawing/2014/main" id="{008B1501-03B4-9DBF-489A-DBE099EF39B6}"/>
                </a:ext>
              </a:extLst>
            </p:cNvPr>
            <p:cNvSpPr/>
            <p:nvPr/>
          </p:nvSpPr>
          <p:spPr>
            <a:xfrm>
              <a:off x="4990996" y="5758318"/>
              <a:ext cx="2231746" cy="329783"/>
            </a:xfrm>
            <a:prstGeom prst="roundRect">
              <a:avLst/>
            </a:prstGeom>
            <a:solidFill>
              <a:srgbClr val="F8B9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47" name="TextBox 46">
              <a:extLst>
                <a:ext uri="{FF2B5EF4-FFF2-40B4-BE49-F238E27FC236}">
                  <a16:creationId xmlns:a16="http://schemas.microsoft.com/office/drawing/2014/main" id="{D34260F8-CFF1-BDD6-D1E0-983E0A487C19}"/>
                </a:ext>
              </a:extLst>
            </p:cNvPr>
            <p:cNvSpPr txBox="1"/>
            <p:nvPr/>
          </p:nvSpPr>
          <p:spPr>
            <a:xfrm>
              <a:off x="4892168" y="5792403"/>
              <a:ext cx="244035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Consumers &amp; end-users (S4)</a:t>
              </a:r>
            </a:p>
          </p:txBody>
        </p:sp>
      </p:grpSp>
      <p:grpSp>
        <p:nvGrpSpPr>
          <p:cNvPr id="55" name="Group 54">
            <a:extLst>
              <a:ext uri="{FF2B5EF4-FFF2-40B4-BE49-F238E27FC236}">
                <a16:creationId xmlns:a16="http://schemas.microsoft.com/office/drawing/2014/main" id="{F2C93CF7-0E75-AFF5-A612-F8FFE1683C71}"/>
              </a:ext>
            </a:extLst>
          </p:cNvPr>
          <p:cNvGrpSpPr/>
          <p:nvPr/>
        </p:nvGrpSpPr>
        <p:grpSpPr>
          <a:xfrm>
            <a:off x="4989238" y="2469057"/>
            <a:ext cx="2219886" cy="329783"/>
            <a:chOff x="4989238" y="1731163"/>
            <a:chExt cx="2219886" cy="329783"/>
          </a:xfrm>
        </p:grpSpPr>
        <p:sp>
          <p:nvSpPr>
            <p:cNvPr id="49" name="Rounded Rectangle 48">
              <a:extLst>
                <a:ext uri="{FF2B5EF4-FFF2-40B4-BE49-F238E27FC236}">
                  <a16:creationId xmlns:a16="http://schemas.microsoft.com/office/drawing/2014/main" id="{6BAB33E7-63B5-FA95-E3C4-763D881D74A2}"/>
                </a:ext>
              </a:extLst>
            </p:cNvPr>
            <p:cNvSpPr/>
            <p:nvPr/>
          </p:nvSpPr>
          <p:spPr>
            <a:xfrm>
              <a:off x="4989238" y="1731163"/>
              <a:ext cx="2219886" cy="329783"/>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0" name="TextBox 49">
              <a:extLst>
                <a:ext uri="{FF2B5EF4-FFF2-40B4-BE49-F238E27FC236}">
                  <a16:creationId xmlns:a16="http://schemas.microsoft.com/office/drawing/2014/main" id="{5702C3F2-A726-DB73-34E3-5F19125A36BE}"/>
                </a:ext>
              </a:extLst>
            </p:cNvPr>
            <p:cNvSpPr txBox="1"/>
            <p:nvPr/>
          </p:nvSpPr>
          <p:spPr>
            <a:xfrm>
              <a:off x="5108607" y="1759843"/>
              <a:ext cx="2030551" cy="261610"/>
            </a:xfrm>
            <a:prstGeom prst="rect">
              <a:avLst/>
            </a:prstGeom>
            <a:solidFill>
              <a:schemeClr val="tx2">
                <a:lumMod val="75000"/>
              </a:schemeClr>
            </a:solid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Pollution (E2)</a:t>
              </a:r>
            </a:p>
          </p:txBody>
        </p:sp>
      </p:grpSp>
      <p:grpSp>
        <p:nvGrpSpPr>
          <p:cNvPr id="54" name="Group 53">
            <a:extLst>
              <a:ext uri="{FF2B5EF4-FFF2-40B4-BE49-F238E27FC236}">
                <a16:creationId xmlns:a16="http://schemas.microsoft.com/office/drawing/2014/main" id="{E165539B-708C-7A2A-19F4-A89E94BCCFA5}"/>
              </a:ext>
            </a:extLst>
          </p:cNvPr>
          <p:cNvGrpSpPr/>
          <p:nvPr/>
        </p:nvGrpSpPr>
        <p:grpSpPr>
          <a:xfrm>
            <a:off x="8751107" y="2469057"/>
            <a:ext cx="2435264" cy="329783"/>
            <a:chOff x="8488711" y="1741302"/>
            <a:chExt cx="2435264" cy="329783"/>
          </a:xfrm>
        </p:grpSpPr>
        <p:sp>
          <p:nvSpPr>
            <p:cNvPr id="52" name="Rounded Rectangle 51">
              <a:extLst>
                <a:ext uri="{FF2B5EF4-FFF2-40B4-BE49-F238E27FC236}">
                  <a16:creationId xmlns:a16="http://schemas.microsoft.com/office/drawing/2014/main" id="{BC51DAD7-789B-B004-0ECF-506E984D6C3D}"/>
                </a:ext>
              </a:extLst>
            </p:cNvPr>
            <p:cNvSpPr/>
            <p:nvPr/>
          </p:nvSpPr>
          <p:spPr>
            <a:xfrm>
              <a:off x="8597916" y="1741302"/>
              <a:ext cx="2220022" cy="329783"/>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3" name="TextBox 52">
              <a:extLst>
                <a:ext uri="{FF2B5EF4-FFF2-40B4-BE49-F238E27FC236}">
                  <a16:creationId xmlns:a16="http://schemas.microsoft.com/office/drawing/2014/main" id="{60A89D50-608C-7345-534D-6EC9CA58C804}"/>
                </a:ext>
              </a:extLst>
            </p:cNvPr>
            <p:cNvSpPr txBox="1"/>
            <p:nvPr/>
          </p:nvSpPr>
          <p:spPr>
            <a:xfrm>
              <a:off x="8488711" y="1767774"/>
              <a:ext cx="2435264"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Circular Economy (E5)</a:t>
              </a:r>
            </a:p>
          </p:txBody>
        </p:sp>
      </p:grpSp>
      <p:sp>
        <p:nvSpPr>
          <p:cNvPr id="73" name="Title 1">
            <a:extLst>
              <a:ext uri="{FF2B5EF4-FFF2-40B4-BE49-F238E27FC236}">
                <a16:creationId xmlns:a16="http://schemas.microsoft.com/office/drawing/2014/main" id="{57CA0ED4-67CF-56F0-A7B4-5C148F575C53}"/>
              </a:ext>
            </a:extLst>
          </p:cNvPr>
          <p:cNvSpPr txBox="1">
            <a:spLocks/>
          </p:cNvSpPr>
          <p:nvPr/>
        </p:nvSpPr>
        <p:spPr>
          <a:xfrm>
            <a:off x="790728" y="57184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a:lstStyle>
          <a:p>
            <a:r>
              <a:rPr lang="en-NL" dirty="0"/>
              <a:t>Matching criteria with C2C Certified®</a:t>
            </a:r>
          </a:p>
        </p:txBody>
      </p:sp>
      <p:sp>
        <p:nvSpPr>
          <p:cNvPr id="8" name="Text Placeholder 3">
            <a:extLst>
              <a:ext uri="{FF2B5EF4-FFF2-40B4-BE49-F238E27FC236}">
                <a16:creationId xmlns:a16="http://schemas.microsoft.com/office/drawing/2014/main" id="{A31C356B-BCEF-12F1-EC38-64A753EA7567}"/>
              </a:ext>
            </a:extLst>
          </p:cNvPr>
          <p:cNvSpPr txBox="1">
            <a:spLocks/>
          </p:cNvSpPr>
          <p:nvPr/>
        </p:nvSpPr>
        <p:spPr>
          <a:xfrm>
            <a:off x="1276959" y="1689733"/>
            <a:ext cx="2137570" cy="715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Arial"/>
              <a:buNone/>
            </a:pPr>
            <a:r>
              <a:rPr lang="en-GB" sz="1600" b="1" dirty="0"/>
              <a:t>Environmental Policy &amp; Management</a:t>
            </a:r>
            <a:endParaRPr lang="en-NL" sz="1600" b="1" dirty="0"/>
          </a:p>
        </p:txBody>
      </p:sp>
    </p:spTree>
    <p:extLst>
      <p:ext uri="{BB962C8B-B14F-4D97-AF65-F5344CB8AC3E}">
        <p14:creationId xmlns:p14="http://schemas.microsoft.com/office/powerpoint/2010/main" val="410613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19B594-17ED-AAB1-C36A-505C00C49F29}"/>
              </a:ext>
            </a:extLst>
          </p:cNvPr>
          <p:cNvSpPr>
            <a:spLocks noGrp="1"/>
          </p:cNvSpPr>
          <p:nvPr>
            <p:ph type="sldNum" sz="quarter" idx="12"/>
          </p:nvPr>
        </p:nvSpPr>
        <p:spPr/>
        <p:txBody>
          <a:bodyPr/>
          <a:lstStyle/>
          <a:p>
            <a:fld id="{A6B50053-EC5D-F648-9B13-092A20055004}" type="slidenum">
              <a:rPr lang="en-US" smtClean="0"/>
              <a:pPr/>
              <a:t>15</a:t>
            </a:fld>
            <a:endParaRPr lang="en-US" dirty="0"/>
          </a:p>
        </p:txBody>
      </p:sp>
      <p:pic>
        <p:nvPicPr>
          <p:cNvPr id="5" name="Picture 4" descr="Blue text on a black background&#10;&#10;Description automatically generated">
            <a:extLst>
              <a:ext uri="{FF2B5EF4-FFF2-40B4-BE49-F238E27FC236}">
                <a16:creationId xmlns:a16="http://schemas.microsoft.com/office/drawing/2014/main" id="{04DC86A3-5A59-C5D0-5A29-ABD96772F0B0}"/>
              </a:ext>
            </a:extLst>
          </p:cNvPr>
          <p:cNvPicPr>
            <a:picLocks noChangeAspect="1"/>
          </p:cNvPicPr>
          <p:nvPr/>
        </p:nvPicPr>
        <p:blipFill>
          <a:blip r:embed="rId3"/>
          <a:stretch>
            <a:fillRect/>
          </a:stretch>
        </p:blipFill>
        <p:spPr>
          <a:xfrm>
            <a:off x="4913883" y="1779787"/>
            <a:ext cx="2364234" cy="592802"/>
          </a:xfrm>
          <a:prstGeom prst="rect">
            <a:avLst/>
          </a:prstGeom>
        </p:spPr>
      </p:pic>
      <p:pic>
        <p:nvPicPr>
          <p:cNvPr id="6" name="Picture 5">
            <a:extLst>
              <a:ext uri="{FF2B5EF4-FFF2-40B4-BE49-F238E27FC236}">
                <a16:creationId xmlns:a16="http://schemas.microsoft.com/office/drawing/2014/main" id="{874C2671-DED3-72DA-C7DA-48D7694D4A75}"/>
              </a:ext>
            </a:extLst>
          </p:cNvPr>
          <p:cNvPicPr>
            <a:picLocks noChangeAspect="1"/>
          </p:cNvPicPr>
          <p:nvPr/>
        </p:nvPicPr>
        <p:blipFill>
          <a:blip r:embed="rId4"/>
          <a:stretch>
            <a:fillRect/>
          </a:stretch>
        </p:blipFill>
        <p:spPr>
          <a:xfrm>
            <a:off x="8794179" y="1769284"/>
            <a:ext cx="1749021" cy="589948"/>
          </a:xfrm>
          <a:prstGeom prst="rect">
            <a:avLst/>
          </a:prstGeom>
        </p:spPr>
      </p:pic>
      <p:pic>
        <p:nvPicPr>
          <p:cNvPr id="8" name="Picture 7" descr="A black background with orange letters&#10;&#10;Description automatically generated">
            <a:extLst>
              <a:ext uri="{FF2B5EF4-FFF2-40B4-BE49-F238E27FC236}">
                <a16:creationId xmlns:a16="http://schemas.microsoft.com/office/drawing/2014/main" id="{5F49D174-4B80-B1E8-9B69-8D9C4476DC65}"/>
              </a:ext>
            </a:extLst>
          </p:cNvPr>
          <p:cNvPicPr>
            <a:picLocks noChangeAspect="1"/>
          </p:cNvPicPr>
          <p:nvPr/>
        </p:nvPicPr>
        <p:blipFill>
          <a:blip r:embed="rId5"/>
          <a:stretch>
            <a:fillRect/>
          </a:stretch>
        </p:blipFill>
        <p:spPr>
          <a:xfrm>
            <a:off x="970457" y="1779787"/>
            <a:ext cx="3260340" cy="595976"/>
          </a:xfrm>
          <a:prstGeom prst="rect">
            <a:avLst/>
          </a:prstGeom>
        </p:spPr>
      </p:pic>
      <p:sp>
        <p:nvSpPr>
          <p:cNvPr id="31" name="Rounded Rectangle 30">
            <a:extLst>
              <a:ext uri="{FF2B5EF4-FFF2-40B4-BE49-F238E27FC236}">
                <a16:creationId xmlns:a16="http://schemas.microsoft.com/office/drawing/2014/main" id="{7A1AD724-60AE-73E8-129E-E602CB892221}"/>
              </a:ext>
            </a:extLst>
          </p:cNvPr>
          <p:cNvSpPr/>
          <p:nvPr/>
        </p:nvSpPr>
        <p:spPr>
          <a:xfrm>
            <a:off x="8557108" y="4863231"/>
            <a:ext cx="2237657" cy="341932"/>
          </a:xfrm>
          <a:prstGeom prst="roundRect">
            <a:avLst/>
          </a:prstGeom>
          <a:solidFill>
            <a:srgbClr val="9071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pSp>
        <p:nvGrpSpPr>
          <p:cNvPr id="90" name="Group 89">
            <a:extLst>
              <a:ext uri="{FF2B5EF4-FFF2-40B4-BE49-F238E27FC236}">
                <a16:creationId xmlns:a16="http://schemas.microsoft.com/office/drawing/2014/main" id="{3C1F3A81-B888-73D9-FEB9-0E458C90EF22}"/>
              </a:ext>
            </a:extLst>
          </p:cNvPr>
          <p:cNvGrpSpPr/>
          <p:nvPr/>
        </p:nvGrpSpPr>
        <p:grpSpPr>
          <a:xfrm>
            <a:off x="1490684" y="2581960"/>
            <a:ext cx="2219886" cy="329783"/>
            <a:chOff x="5136772" y="2214365"/>
            <a:chExt cx="2219886" cy="329783"/>
          </a:xfrm>
          <a:solidFill>
            <a:schemeClr val="tx2">
              <a:lumMod val="75000"/>
            </a:schemeClr>
          </a:solidFill>
        </p:grpSpPr>
        <p:sp>
          <p:nvSpPr>
            <p:cNvPr id="17" name="Rounded Rectangle 16">
              <a:extLst>
                <a:ext uri="{FF2B5EF4-FFF2-40B4-BE49-F238E27FC236}">
                  <a16:creationId xmlns:a16="http://schemas.microsoft.com/office/drawing/2014/main" id="{0552CB96-FB07-7B98-3755-BC03B17A2026}"/>
                </a:ext>
              </a:extLst>
            </p:cNvPr>
            <p:cNvSpPr/>
            <p:nvPr/>
          </p:nvSpPr>
          <p:spPr>
            <a:xfrm>
              <a:off x="5136772" y="2214365"/>
              <a:ext cx="2219886"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2" name="TextBox 31">
              <a:extLst>
                <a:ext uri="{FF2B5EF4-FFF2-40B4-BE49-F238E27FC236}">
                  <a16:creationId xmlns:a16="http://schemas.microsoft.com/office/drawing/2014/main" id="{52F4E3B5-2B1D-7B32-328E-39F1531B2D18}"/>
                </a:ext>
              </a:extLst>
            </p:cNvPr>
            <p:cNvSpPr txBox="1"/>
            <p:nvPr/>
          </p:nvSpPr>
          <p:spPr>
            <a:xfrm>
              <a:off x="5282522" y="2246716"/>
              <a:ext cx="1928386" cy="261610"/>
            </a:xfrm>
            <a:prstGeom prst="rect">
              <a:avLst/>
            </a:prstGeom>
            <a:grp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Climate Change (E1)</a:t>
              </a:r>
            </a:p>
          </p:txBody>
        </p:sp>
      </p:grpSp>
      <p:grpSp>
        <p:nvGrpSpPr>
          <p:cNvPr id="84" name="Group 83">
            <a:extLst>
              <a:ext uri="{FF2B5EF4-FFF2-40B4-BE49-F238E27FC236}">
                <a16:creationId xmlns:a16="http://schemas.microsoft.com/office/drawing/2014/main" id="{13970668-9C5F-4EF2-B3D7-735E93B48D83}"/>
              </a:ext>
            </a:extLst>
          </p:cNvPr>
          <p:cNvGrpSpPr/>
          <p:nvPr/>
        </p:nvGrpSpPr>
        <p:grpSpPr>
          <a:xfrm>
            <a:off x="1490684" y="3128694"/>
            <a:ext cx="2219886" cy="329783"/>
            <a:chOff x="7884645" y="2154800"/>
            <a:chExt cx="1928386" cy="329783"/>
          </a:xfrm>
          <a:solidFill>
            <a:schemeClr val="tx2">
              <a:lumMod val="75000"/>
            </a:schemeClr>
          </a:solidFill>
        </p:grpSpPr>
        <p:sp>
          <p:nvSpPr>
            <p:cNvPr id="85" name="Rounded Rectangle 84">
              <a:extLst>
                <a:ext uri="{FF2B5EF4-FFF2-40B4-BE49-F238E27FC236}">
                  <a16:creationId xmlns:a16="http://schemas.microsoft.com/office/drawing/2014/main" id="{FF31B802-4E5E-EBAA-33C9-40C24C40873C}"/>
                </a:ext>
              </a:extLst>
            </p:cNvPr>
            <p:cNvSpPr/>
            <p:nvPr/>
          </p:nvSpPr>
          <p:spPr>
            <a:xfrm>
              <a:off x="7884645" y="2154800"/>
              <a:ext cx="1928386"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86" name="TextBox 85">
              <a:extLst>
                <a:ext uri="{FF2B5EF4-FFF2-40B4-BE49-F238E27FC236}">
                  <a16:creationId xmlns:a16="http://schemas.microsoft.com/office/drawing/2014/main" id="{D0F044C4-0893-997B-A246-50CC813F0CD2}"/>
                </a:ext>
              </a:extLst>
            </p:cNvPr>
            <p:cNvSpPr txBox="1"/>
            <p:nvPr/>
          </p:nvSpPr>
          <p:spPr>
            <a:xfrm>
              <a:off x="7966881" y="2177997"/>
              <a:ext cx="1763913" cy="261610"/>
            </a:xfrm>
            <a:prstGeom prst="rect">
              <a:avLst/>
            </a:prstGeom>
            <a:grp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Pollution (E2)</a:t>
              </a:r>
            </a:p>
          </p:txBody>
        </p:sp>
      </p:grpSp>
      <p:grpSp>
        <p:nvGrpSpPr>
          <p:cNvPr id="103" name="Group 102">
            <a:extLst>
              <a:ext uri="{FF2B5EF4-FFF2-40B4-BE49-F238E27FC236}">
                <a16:creationId xmlns:a16="http://schemas.microsoft.com/office/drawing/2014/main" id="{997A3CF8-AC6A-D2EF-2B29-0097C2C138B8}"/>
              </a:ext>
            </a:extLst>
          </p:cNvPr>
          <p:cNvGrpSpPr/>
          <p:nvPr/>
        </p:nvGrpSpPr>
        <p:grpSpPr>
          <a:xfrm>
            <a:off x="4838187" y="3136707"/>
            <a:ext cx="2380251" cy="329783"/>
            <a:chOff x="227297" y="2761488"/>
            <a:chExt cx="2074286" cy="329783"/>
          </a:xfrm>
          <a:solidFill>
            <a:schemeClr val="tx2">
              <a:lumMod val="75000"/>
            </a:schemeClr>
          </a:solidFill>
        </p:grpSpPr>
        <p:sp>
          <p:nvSpPr>
            <p:cNvPr id="104" name="Rounded Rectangle 103">
              <a:extLst>
                <a:ext uri="{FF2B5EF4-FFF2-40B4-BE49-F238E27FC236}">
                  <a16:creationId xmlns:a16="http://schemas.microsoft.com/office/drawing/2014/main" id="{0DBE1765-98EF-DCCF-C375-559AFB449A49}"/>
                </a:ext>
              </a:extLst>
            </p:cNvPr>
            <p:cNvSpPr/>
            <p:nvPr/>
          </p:nvSpPr>
          <p:spPr>
            <a:xfrm>
              <a:off x="299412" y="2761488"/>
              <a:ext cx="1928386"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5" name="TextBox 104">
              <a:extLst>
                <a:ext uri="{FF2B5EF4-FFF2-40B4-BE49-F238E27FC236}">
                  <a16:creationId xmlns:a16="http://schemas.microsoft.com/office/drawing/2014/main" id="{35E1629E-F3AB-ACDA-3974-7D450FFF7DA5}"/>
                </a:ext>
              </a:extLst>
            </p:cNvPr>
            <p:cNvSpPr txBox="1"/>
            <p:nvPr/>
          </p:nvSpPr>
          <p:spPr>
            <a:xfrm>
              <a:off x="227297" y="2784297"/>
              <a:ext cx="2074286"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Water &amp; marine resources (E3)</a:t>
              </a:r>
            </a:p>
          </p:txBody>
        </p:sp>
      </p:grpSp>
      <p:grpSp>
        <p:nvGrpSpPr>
          <p:cNvPr id="106" name="Group 105">
            <a:extLst>
              <a:ext uri="{FF2B5EF4-FFF2-40B4-BE49-F238E27FC236}">
                <a16:creationId xmlns:a16="http://schemas.microsoft.com/office/drawing/2014/main" id="{2FE3156C-E20C-AED0-AE73-F8F1E14F1CA9}"/>
              </a:ext>
            </a:extLst>
          </p:cNvPr>
          <p:cNvGrpSpPr/>
          <p:nvPr/>
        </p:nvGrpSpPr>
        <p:grpSpPr>
          <a:xfrm>
            <a:off x="4858403" y="3709474"/>
            <a:ext cx="2380250" cy="329783"/>
            <a:chOff x="251217" y="3334255"/>
            <a:chExt cx="2067693" cy="329783"/>
          </a:xfrm>
          <a:solidFill>
            <a:schemeClr val="tx2">
              <a:lumMod val="75000"/>
            </a:schemeClr>
          </a:solidFill>
        </p:grpSpPr>
        <p:sp>
          <p:nvSpPr>
            <p:cNvPr id="107" name="Rounded Rectangle 106">
              <a:extLst>
                <a:ext uri="{FF2B5EF4-FFF2-40B4-BE49-F238E27FC236}">
                  <a16:creationId xmlns:a16="http://schemas.microsoft.com/office/drawing/2014/main" id="{D7DE74D8-C9F9-52EA-60C7-9F110FE06A6B}"/>
                </a:ext>
              </a:extLst>
            </p:cNvPr>
            <p:cNvSpPr/>
            <p:nvPr/>
          </p:nvSpPr>
          <p:spPr>
            <a:xfrm>
              <a:off x="299413" y="3334255"/>
              <a:ext cx="1928386"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8" name="TextBox 107">
              <a:extLst>
                <a:ext uri="{FF2B5EF4-FFF2-40B4-BE49-F238E27FC236}">
                  <a16:creationId xmlns:a16="http://schemas.microsoft.com/office/drawing/2014/main" id="{C0B03D50-818F-6E83-35BB-034AD4FFDF5B}"/>
                </a:ext>
              </a:extLst>
            </p:cNvPr>
            <p:cNvSpPr txBox="1"/>
            <p:nvPr/>
          </p:nvSpPr>
          <p:spPr>
            <a:xfrm>
              <a:off x="251217" y="3354698"/>
              <a:ext cx="2067693"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Biodiversity &amp; ecosystems (E4)</a:t>
              </a:r>
            </a:p>
          </p:txBody>
        </p:sp>
      </p:grpSp>
      <p:grpSp>
        <p:nvGrpSpPr>
          <p:cNvPr id="109" name="Group 108">
            <a:extLst>
              <a:ext uri="{FF2B5EF4-FFF2-40B4-BE49-F238E27FC236}">
                <a16:creationId xmlns:a16="http://schemas.microsoft.com/office/drawing/2014/main" id="{65266611-3155-9DEE-8F42-39F45E001CDD}"/>
              </a:ext>
            </a:extLst>
          </p:cNvPr>
          <p:cNvGrpSpPr/>
          <p:nvPr/>
        </p:nvGrpSpPr>
        <p:grpSpPr>
          <a:xfrm>
            <a:off x="4811038" y="4282690"/>
            <a:ext cx="2435264" cy="329783"/>
            <a:chOff x="207435" y="3918343"/>
            <a:chExt cx="2112340" cy="329783"/>
          </a:xfrm>
          <a:solidFill>
            <a:schemeClr val="tx2">
              <a:lumMod val="75000"/>
            </a:schemeClr>
          </a:solidFill>
        </p:grpSpPr>
        <p:sp>
          <p:nvSpPr>
            <p:cNvPr id="110" name="Rounded Rectangle 109">
              <a:extLst>
                <a:ext uri="{FF2B5EF4-FFF2-40B4-BE49-F238E27FC236}">
                  <a16:creationId xmlns:a16="http://schemas.microsoft.com/office/drawing/2014/main" id="{3317A5FA-956D-FE80-0377-68ADA38B4BFC}"/>
                </a:ext>
              </a:extLst>
            </p:cNvPr>
            <p:cNvSpPr/>
            <p:nvPr/>
          </p:nvSpPr>
          <p:spPr>
            <a:xfrm>
              <a:off x="302159" y="3918343"/>
              <a:ext cx="1925640"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1" name="TextBox 110">
              <a:extLst>
                <a:ext uri="{FF2B5EF4-FFF2-40B4-BE49-F238E27FC236}">
                  <a16:creationId xmlns:a16="http://schemas.microsoft.com/office/drawing/2014/main" id="{BE3F7B8F-6FFA-298C-B37F-D840A77F4814}"/>
                </a:ext>
              </a:extLst>
            </p:cNvPr>
            <p:cNvSpPr txBox="1"/>
            <p:nvPr/>
          </p:nvSpPr>
          <p:spPr>
            <a:xfrm>
              <a:off x="207435" y="3944815"/>
              <a:ext cx="2112340"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Circular Economy (E5)</a:t>
              </a:r>
            </a:p>
          </p:txBody>
        </p:sp>
      </p:grpSp>
      <p:grpSp>
        <p:nvGrpSpPr>
          <p:cNvPr id="112" name="Group 111">
            <a:extLst>
              <a:ext uri="{FF2B5EF4-FFF2-40B4-BE49-F238E27FC236}">
                <a16:creationId xmlns:a16="http://schemas.microsoft.com/office/drawing/2014/main" id="{5659D78B-9622-514D-9295-326E99D9AB7B}"/>
              </a:ext>
            </a:extLst>
          </p:cNvPr>
          <p:cNvGrpSpPr/>
          <p:nvPr/>
        </p:nvGrpSpPr>
        <p:grpSpPr>
          <a:xfrm>
            <a:off x="4913883" y="2589584"/>
            <a:ext cx="2219886" cy="329783"/>
            <a:chOff x="7884645" y="2154800"/>
            <a:chExt cx="1928386" cy="329783"/>
          </a:xfrm>
          <a:solidFill>
            <a:schemeClr val="tx2">
              <a:lumMod val="75000"/>
            </a:schemeClr>
          </a:solidFill>
        </p:grpSpPr>
        <p:sp>
          <p:nvSpPr>
            <p:cNvPr id="113" name="Rounded Rectangle 112">
              <a:extLst>
                <a:ext uri="{FF2B5EF4-FFF2-40B4-BE49-F238E27FC236}">
                  <a16:creationId xmlns:a16="http://schemas.microsoft.com/office/drawing/2014/main" id="{34B974F1-7BB4-2EE4-BCBA-AA82BE1219F7}"/>
                </a:ext>
              </a:extLst>
            </p:cNvPr>
            <p:cNvSpPr/>
            <p:nvPr/>
          </p:nvSpPr>
          <p:spPr>
            <a:xfrm>
              <a:off x="7884645" y="2154800"/>
              <a:ext cx="1928386"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4" name="TextBox 113">
              <a:extLst>
                <a:ext uri="{FF2B5EF4-FFF2-40B4-BE49-F238E27FC236}">
                  <a16:creationId xmlns:a16="http://schemas.microsoft.com/office/drawing/2014/main" id="{42C09FD6-A519-AD4A-3E1A-F20F912EDD6F}"/>
                </a:ext>
              </a:extLst>
            </p:cNvPr>
            <p:cNvSpPr txBox="1"/>
            <p:nvPr/>
          </p:nvSpPr>
          <p:spPr>
            <a:xfrm>
              <a:off x="7992425" y="2183480"/>
              <a:ext cx="1763913" cy="261610"/>
            </a:xfrm>
            <a:prstGeom prst="rect">
              <a:avLst/>
            </a:prstGeom>
            <a:grp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Pollution (E2)</a:t>
              </a:r>
            </a:p>
          </p:txBody>
        </p:sp>
      </p:grpSp>
      <p:grpSp>
        <p:nvGrpSpPr>
          <p:cNvPr id="115" name="Group 114">
            <a:extLst>
              <a:ext uri="{FF2B5EF4-FFF2-40B4-BE49-F238E27FC236}">
                <a16:creationId xmlns:a16="http://schemas.microsoft.com/office/drawing/2014/main" id="{F045DDFC-99F4-E9E9-C93C-EEE6FFAF4CDF}"/>
              </a:ext>
            </a:extLst>
          </p:cNvPr>
          <p:cNvGrpSpPr/>
          <p:nvPr/>
        </p:nvGrpSpPr>
        <p:grpSpPr>
          <a:xfrm>
            <a:off x="8574878" y="2555053"/>
            <a:ext cx="2219887" cy="329783"/>
            <a:chOff x="302158" y="4619361"/>
            <a:chExt cx="2476257" cy="329783"/>
          </a:xfrm>
          <a:solidFill>
            <a:srgbClr val="F8B998"/>
          </a:solidFill>
        </p:grpSpPr>
        <p:sp>
          <p:nvSpPr>
            <p:cNvPr id="116" name="Rounded Rectangle 115">
              <a:extLst>
                <a:ext uri="{FF2B5EF4-FFF2-40B4-BE49-F238E27FC236}">
                  <a16:creationId xmlns:a16="http://schemas.microsoft.com/office/drawing/2014/main" id="{DBBF5B28-F571-C058-3E05-D3FA07346598}"/>
                </a:ext>
              </a:extLst>
            </p:cNvPr>
            <p:cNvSpPr/>
            <p:nvPr/>
          </p:nvSpPr>
          <p:spPr>
            <a:xfrm>
              <a:off x="302158" y="4619361"/>
              <a:ext cx="2476257"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17" name="TextBox 116">
              <a:extLst>
                <a:ext uri="{FF2B5EF4-FFF2-40B4-BE49-F238E27FC236}">
                  <a16:creationId xmlns:a16="http://schemas.microsoft.com/office/drawing/2014/main" id="{6B88D413-3BE2-6397-B186-FEF6ABA05ED9}"/>
                </a:ext>
              </a:extLst>
            </p:cNvPr>
            <p:cNvSpPr txBox="1"/>
            <p:nvPr/>
          </p:nvSpPr>
          <p:spPr>
            <a:xfrm>
              <a:off x="579861" y="4640375"/>
              <a:ext cx="1938127" cy="261610"/>
            </a:xfrm>
            <a:prstGeom prst="rect">
              <a:avLst/>
            </a:prstGeom>
            <a:grp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Own workforce (S1)</a:t>
              </a:r>
            </a:p>
          </p:txBody>
        </p:sp>
      </p:grpSp>
      <p:grpSp>
        <p:nvGrpSpPr>
          <p:cNvPr id="118" name="Group 117">
            <a:extLst>
              <a:ext uri="{FF2B5EF4-FFF2-40B4-BE49-F238E27FC236}">
                <a16:creationId xmlns:a16="http://schemas.microsoft.com/office/drawing/2014/main" id="{3D80E54D-956B-FA79-7005-CD54DDA39D44}"/>
              </a:ext>
            </a:extLst>
          </p:cNvPr>
          <p:cNvGrpSpPr/>
          <p:nvPr/>
        </p:nvGrpSpPr>
        <p:grpSpPr>
          <a:xfrm>
            <a:off x="8526671" y="3090898"/>
            <a:ext cx="2329718" cy="329783"/>
            <a:chOff x="258725" y="5203449"/>
            <a:chExt cx="2949227" cy="329783"/>
          </a:xfrm>
          <a:solidFill>
            <a:srgbClr val="F8B998"/>
          </a:solidFill>
        </p:grpSpPr>
        <p:sp>
          <p:nvSpPr>
            <p:cNvPr id="119" name="Rounded Rectangle 118">
              <a:extLst>
                <a:ext uri="{FF2B5EF4-FFF2-40B4-BE49-F238E27FC236}">
                  <a16:creationId xmlns:a16="http://schemas.microsoft.com/office/drawing/2014/main" id="{D49E6D40-436A-D387-7907-5FE6675F356E}"/>
                </a:ext>
              </a:extLst>
            </p:cNvPr>
            <p:cNvSpPr/>
            <p:nvPr/>
          </p:nvSpPr>
          <p:spPr>
            <a:xfrm>
              <a:off x="325124" y="5203449"/>
              <a:ext cx="2816431"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0" name="TextBox 119">
              <a:extLst>
                <a:ext uri="{FF2B5EF4-FFF2-40B4-BE49-F238E27FC236}">
                  <a16:creationId xmlns:a16="http://schemas.microsoft.com/office/drawing/2014/main" id="{60EDEA7B-44CC-0534-9086-EF068C2EBF62}"/>
                </a:ext>
              </a:extLst>
            </p:cNvPr>
            <p:cNvSpPr txBox="1"/>
            <p:nvPr/>
          </p:nvSpPr>
          <p:spPr>
            <a:xfrm>
              <a:off x="258725" y="5237535"/>
              <a:ext cx="294922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Workers in the value chain (S2)</a:t>
              </a:r>
            </a:p>
          </p:txBody>
        </p:sp>
      </p:grpSp>
      <p:grpSp>
        <p:nvGrpSpPr>
          <p:cNvPr id="121" name="Group 120">
            <a:extLst>
              <a:ext uri="{FF2B5EF4-FFF2-40B4-BE49-F238E27FC236}">
                <a16:creationId xmlns:a16="http://schemas.microsoft.com/office/drawing/2014/main" id="{C811CA04-F553-CC27-CC72-006ADFD3EF66}"/>
              </a:ext>
            </a:extLst>
          </p:cNvPr>
          <p:cNvGrpSpPr/>
          <p:nvPr/>
        </p:nvGrpSpPr>
        <p:grpSpPr>
          <a:xfrm>
            <a:off x="8500446" y="3656849"/>
            <a:ext cx="2382167" cy="329783"/>
            <a:chOff x="218553" y="5787537"/>
            <a:chExt cx="2382167" cy="329783"/>
          </a:xfrm>
          <a:solidFill>
            <a:srgbClr val="F8B998"/>
          </a:solidFill>
        </p:grpSpPr>
        <p:sp>
          <p:nvSpPr>
            <p:cNvPr id="122" name="Rounded Rectangle 121">
              <a:extLst>
                <a:ext uri="{FF2B5EF4-FFF2-40B4-BE49-F238E27FC236}">
                  <a16:creationId xmlns:a16="http://schemas.microsoft.com/office/drawing/2014/main" id="{0133D20B-06C7-24DD-DE81-4417A4DD851B}"/>
                </a:ext>
              </a:extLst>
            </p:cNvPr>
            <p:cNvSpPr/>
            <p:nvPr/>
          </p:nvSpPr>
          <p:spPr>
            <a:xfrm>
              <a:off x="302158" y="5787537"/>
              <a:ext cx="2219888"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3" name="TextBox 122">
              <a:extLst>
                <a:ext uri="{FF2B5EF4-FFF2-40B4-BE49-F238E27FC236}">
                  <a16:creationId xmlns:a16="http://schemas.microsoft.com/office/drawing/2014/main" id="{0E0BEEC5-E462-3AD1-8147-DC6F1F68E849}"/>
                </a:ext>
              </a:extLst>
            </p:cNvPr>
            <p:cNvSpPr txBox="1"/>
            <p:nvPr/>
          </p:nvSpPr>
          <p:spPr>
            <a:xfrm>
              <a:off x="218553" y="5825181"/>
              <a:ext cx="238216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Affected communities (S3)</a:t>
              </a:r>
            </a:p>
          </p:txBody>
        </p:sp>
      </p:grpSp>
      <p:grpSp>
        <p:nvGrpSpPr>
          <p:cNvPr id="124" name="Group 123">
            <a:extLst>
              <a:ext uri="{FF2B5EF4-FFF2-40B4-BE49-F238E27FC236}">
                <a16:creationId xmlns:a16="http://schemas.microsoft.com/office/drawing/2014/main" id="{08270766-7EC3-EBA5-5547-9D6366265044}"/>
              </a:ext>
            </a:extLst>
          </p:cNvPr>
          <p:cNvGrpSpPr/>
          <p:nvPr/>
        </p:nvGrpSpPr>
        <p:grpSpPr>
          <a:xfrm>
            <a:off x="8480988" y="4248158"/>
            <a:ext cx="2440357" cy="329783"/>
            <a:chOff x="190347" y="6356349"/>
            <a:chExt cx="2693169" cy="329783"/>
          </a:xfrm>
          <a:solidFill>
            <a:srgbClr val="F8B998"/>
          </a:solidFill>
        </p:grpSpPr>
        <p:sp>
          <p:nvSpPr>
            <p:cNvPr id="125" name="Rounded Rectangle 124">
              <a:extLst>
                <a:ext uri="{FF2B5EF4-FFF2-40B4-BE49-F238E27FC236}">
                  <a16:creationId xmlns:a16="http://schemas.microsoft.com/office/drawing/2014/main" id="{2B1862F4-4CB4-A3C4-4C01-011178C0F16A}"/>
                </a:ext>
              </a:extLst>
            </p:cNvPr>
            <p:cNvSpPr/>
            <p:nvPr/>
          </p:nvSpPr>
          <p:spPr>
            <a:xfrm>
              <a:off x="299413" y="6356349"/>
              <a:ext cx="2462947"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26" name="TextBox 125">
              <a:extLst>
                <a:ext uri="{FF2B5EF4-FFF2-40B4-BE49-F238E27FC236}">
                  <a16:creationId xmlns:a16="http://schemas.microsoft.com/office/drawing/2014/main" id="{B63B936B-65FA-D4DD-87AD-EED90968AA3D}"/>
                </a:ext>
              </a:extLst>
            </p:cNvPr>
            <p:cNvSpPr txBox="1"/>
            <p:nvPr/>
          </p:nvSpPr>
          <p:spPr>
            <a:xfrm>
              <a:off x="190347" y="6390434"/>
              <a:ext cx="2693169"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Consumers &amp; end-users (S4)</a:t>
              </a:r>
            </a:p>
          </p:txBody>
        </p:sp>
      </p:grpSp>
      <p:grpSp>
        <p:nvGrpSpPr>
          <p:cNvPr id="127" name="Group 126">
            <a:extLst>
              <a:ext uri="{FF2B5EF4-FFF2-40B4-BE49-F238E27FC236}">
                <a16:creationId xmlns:a16="http://schemas.microsoft.com/office/drawing/2014/main" id="{F3F10E25-6CA0-A6EA-15F2-1778F5E39153}"/>
              </a:ext>
            </a:extLst>
          </p:cNvPr>
          <p:cNvGrpSpPr/>
          <p:nvPr/>
        </p:nvGrpSpPr>
        <p:grpSpPr>
          <a:xfrm>
            <a:off x="4910702" y="4882378"/>
            <a:ext cx="2219887" cy="329783"/>
            <a:chOff x="302158" y="4619361"/>
            <a:chExt cx="2476257" cy="329783"/>
          </a:xfrm>
          <a:solidFill>
            <a:srgbClr val="F8B998"/>
          </a:solidFill>
        </p:grpSpPr>
        <p:sp>
          <p:nvSpPr>
            <p:cNvPr id="128" name="Rounded Rectangle 127">
              <a:extLst>
                <a:ext uri="{FF2B5EF4-FFF2-40B4-BE49-F238E27FC236}">
                  <a16:creationId xmlns:a16="http://schemas.microsoft.com/office/drawing/2014/main" id="{ECB73B74-F587-19CB-90D3-5ADB6C9A5BB9}"/>
                </a:ext>
              </a:extLst>
            </p:cNvPr>
            <p:cNvSpPr/>
            <p:nvPr/>
          </p:nvSpPr>
          <p:spPr>
            <a:xfrm>
              <a:off x="302158" y="4619361"/>
              <a:ext cx="2476257"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29" name="TextBox 128">
              <a:extLst>
                <a:ext uri="{FF2B5EF4-FFF2-40B4-BE49-F238E27FC236}">
                  <a16:creationId xmlns:a16="http://schemas.microsoft.com/office/drawing/2014/main" id="{608E909B-C55D-F915-AAC2-08EEC3C0C9A8}"/>
                </a:ext>
              </a:extLst>
            </p:cNvPr>
            <p:cNvSpPr txBox="1"/>
            <p:nvPr/>
          </p:nvSpPr>
          <p:spPr>
            <a:xfrm>
              <a:off x="579861" y="4640375"/>
              <a:ext cx="1938127" cy="261610"/>
            </a:xfrm>
            <a:prstGeom prst="rect">
              <a:avLst/>
            </a:prstGeom>
            <a:grp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Own workforce (S1)</a:t>
              </a:r>
            </a:p>
          </p:txBody>
        </p:sp>
      </p:grpSp>
      <p:grpSp>
        <p:nvGrpSpPr>
          <p:cNvPr id="130" name="Group 129">
            <a:extLst>
              <a:ext uri="{FF2B5EF4-FFF2-40B4-BE49-F238E27FC236}">
                <a16:creationId xmlns:a16="http://schemas.microsoft.com/office/drawing/2014/main" id="{EFAB0C1C-65B9-2D87-F6CA-42C74B6FEF0E}"/>
              </a:ext>
            </a:extLst>
          </p:cNvPr>
          <p:cNvGrpSpPr/>
          <p:nvPr/>
        </p:nvGrpSpPr>
        <p:grpSpPr>
          <a:xfrm>
            <a:off x="4862496" y="5474037"/>
            <a:ext cx="2329718" cy="329783"/>
            <a:chOff x="258725" y="5203449"/>
            <a:chExt cx="2949227" cy="329783"/>
          </a:xfrm>
          <a:solidFill>
            <a:srgbClr val="F8B998"/>
          </a:solidFill>
        </p:grpSpPr>
        <p:sp>
          <p:nvSpPr>
            <p:cNvPr id="131" name="Rounded Rectangle 130">
              <a:extLst>
                <a:ext uri="{FF2B5EF4-FFF2-40B4-BE49-F238E27FC236}">
                  <a16:creationId xmlns:a16="http://schemas.microsoft.com/office/drawing/2014/main" id="{B3C306BD-DDF8-4D81-5529-EF2F57CD54DD}"/>
                </a:ext>
              </a:extLst>
            </p:cNvPr>
            <p:cNvSpPr/>
            <p:nvPr/>
          </p:nvSpPr>
          <p:spPr>
            <a:xfrm>
              <a:off x="325124" y="5203449"/>
              <a:ext cx="2816431"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2" name="TextBox 131">
              <a:extLst>
                <a:ext uri="{FF2B5EF4-FFF2-40B4-BE49-F238E27FC236}">
                  <a16:creationId xmlns:a16="http://schemas.microsoft.com/office/drawing/2014/main" id="{C623EA55-60B6-0F69-7DD3-EC9461D8746A}"/>
                </a:ext>
              </a:extLst>
            </p:cNvPr>
            <p:cNvSpPr txBox="1"/>
            <p:nvPr/>
          </p:nvSpPr>
          <p:spPr>
            <a:xfrm>
              <a:off x="258725" y="5237535"/>
              <a:ext cx="294922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Workers in the value chain (S2)</a:t>
              </a:r>
            </a:p>
          </p:txBody>
        </p:sp>
      </p:grpSp>
      <p:grpSp>
        <p:nvGrpSpPr>
          <p:cNvPr id="133" name="Group 132">
            <a:extLst>
              <a:ext uri="{FF2B5EF4-FFF2-40B4-BE49-F238E27FC236}">
                <a16:creationId xmlns:a16="http://schemas.microsoft.com/office/drawing/2014/main" id="{F0446555-9019-55F0-FE68-36F0FFAF49FC}"/>
              </a:ext>
            </a:extLst>
          </p:cNvPr>
          <p:cNvGrpSpPr/>
          <p:nvPr/>
        </p:nvGrpSpPr>
        <p:grpSpPr>
          <a:xfrm>
            <a:off x="4836271" y="6026566"/>
            <a:ext cx="2382167" cy="329783"/>
            <a:chOff x="218553" y="5787537"/>
            <a:chExt cx="2382167" cy="329783"/>
          </a:xfrm>
          <a:solidFill>
            <a:srgbClr val="F8B998"/>
          </a:solidFill>
        </p:grpSpPr>
        <p:sp>
          <p:nvSpPr>
            <p:cNvPr id="134" name="Rounded Rectangle 133">
              <a:extLst>
                <a:ext uri="{FF2B5EF4-FFF2-40B4-BE49-F238E27FC236}">
                  <a16:creationId xmlns:a16="http://schemas.microsoft.com/office/drawing/2014/main" id="{EDA76091-404F-4F41-7552-DA9DB47FC554}"/>
                </a:ext>
              </a:extLst>
            </p:cNvPr>
            <p:cNvSpPr/>
            <p:nvPr/>
          </p:nvSpPr>
          <p:spPr>
            <a:xfrm>
              <a:off x="302158" y="5787537"/>
              <a:ext cx="2219888" cy="32978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5" name="TextBox 134">
              <a:extLst>
                <a:ext uri="{FF2B5EF4-FFF2-40B4-BE49-F238E27FC236}">
                  <a16:creationId xmlns:a16="http://schemas.microsoft.com/office/drawing/2014/main" id="{DBF6B8CF-482C-43EC-11B6-31D4195EE47D}"/>
                </a:ext>
              </a:extLst>
            </p:cNvPr>
            <p:cNvSpPr txBox="1"/>
            <p:nvPr/>
          </p:nvSpPr>
          <p:spPr>
            <a:xfrm>
              <a:off x="218553" y="5825181"/>
              <a:ext cx="2382167"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Affected communities (S3)</a:t>
              </a:r>
            </a:p>
          </p:txBody>
        </p:sp>
      </p:grpSp>
      <p:sp>
        <p:nvSpPr>
          <p:cNvPr id="136" name="TextBox 135">
            <a:extLst>
              <a:ext uri="{FF2B5EF4-FFF2-40B4-BE49-F238E27FC236}">
                <a16:creationId xmlns:a16="http://schemas.microsoft.com/office/drawing/2014/main" id="{AD98EACF-809F-0877-C1FA-935CAC8D57A7}"/>
              </a:ext>
            </a:extLst>
          </p:cNvPr>
          <p:cNvSpPr txBox="1"/>
          <p:nvPr/>
        </p:nvSpPr>
        <p:spPr>
          <a:xfrm>
            <a:off x="8832432" y="4868861"/>
            <a:ext cx="1737470" cy="261610"/>
          </a:xfrm>
          <a:prstGeom prst="rect">
            <a:avLst/>
          </a:prstGeom>
          <a:noFill/>
          <a:ln>
            <a:noFill/>
          </a:ln>
        </p:spPr>
        <p:txBody>
          <a:bodyPr wrap="square" rtlCol="0">
            <a:spAutoFit/>
          </a:bodyPr>
          <a:lstStyle/>
          <a:p>
            <a:pPr algn="ctr"/>
            <a:r>
              <a:rPr lang="en-NL" sz="1100" b="1" dirty="0">
                <a:solidFill>
                  <a:schemeClr val="bg1"/>
                </a:solidFill>
                <a:latin typeface="Circular Std Black" panose="020B0604020101020102" pitchFamily="34" charset="77"/>
                <a:cs typeface="Circular Std Black" panose="020B0604020101020102" pitchFamily="34" charset="77"/>
              </a:rPr>
              <a:t>Business conduct (G1)</a:t>
            </a:r>
          </a:p>
        </p:txBody>
      </p:sp>
      <p:sp>
        <p:nvSpPr>
          <p:cNvPr id="9" name="Title 1">
            <a:extLst>
              <a:ext uri="{FF2B5EF4-FFF2-40B4-BE49-F238E27FC236}">
                <a16:creationId xmlns:a16="http://schemas.microsoft.com/office/drawing/2014/main" id="{051AC6E1-5C92-D039-7433-CD189B0C523D}"/>
              </a:ext>
            </a:extLst>
          </p:cNvPr>
          <p:cNvSpPr txBox="1">
            <a:spLocks/>
          </p:cNvSpPr>
          <p:nvPr/>
        </p:nvSpPr>
        <p:spPr>
          <a:xfrm>
            <a:off x="790728" y="57184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a:lstStyle>
          <a:p>
            <a:r>
              <a:rPr lang="en-NL" dirty="0"/>
              <a:t>Matching criteria with C2C Certified®</a:t>
            </a:r>
          </a:p>
        </p:txBody>
      </p:sp>
    </p:spTree>
    <p:extLst>
      <p:ext uri="{BB962C8B-B14F-4D97-AF65-F5344CB8AC3E}">
        <p14:creationId xmlns:p14="http://schemas.microsoft.com/office/powerpoint/2010/main" val="2680285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5C801-69FE-712B-8E26-FA50993831D3}"/>
              </a:ext>
            </a:extLst>
          </p:cNvPr>
          <p:cNvSpPr>
            <a:spLocks noGrp="1"/>
          </p:cNvSpPr>
          <p:nvPr>
            <p:ph type="sldNum" sz="quarter" idx="12"/>
          </p:nvPr>
        </p:nvSpPr>
        <p:spPr/>
        <p:txBody>
          <a:bodyPr/>
          <a:lstStyle/>
          <a:p>
            <a:fld id="{A6B50053-EC5D-F648-9B13-092A20055004}" type="slidenum">
              <a:rPr lang="en-US" smtClean="0"/>
              <a:pPr/>
              <a:t>16</a:t>
            </a:fld>
            <a:endParaRPr lang="en-US" dirty="0"/>
          </a:p>
        </p:txBody>
      </p:sp>
      <p:sp>
        <p:nvSpPr>
          <p:cNvPr id="5" name="Title 2">
            <a:extLst>
              <a:ext uri="{FF2B5EF4-FFF2-40B4-BE49-F238E27FC236}">
                <a16:creationId xmlns:a16="http://schemas.microsoft.com/office/drawing/2014/main" id="{C6E83005-7235-762A-40E0-C54087C3A9AD}"/>
              </a:ext>
            </a:extLst>
          </p:cNvPr>
          <p:cNvSpPr txBox="1">
            <a:spLocks/>
          </p:cNvSpPr>
          <p:nvPr/>
        </p:nvSpPr>
        <p:spPr>
          <a:xfrm>
            <a:off x="990600" y="911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a:lstStyle>
          <a:p>
            <a:r>
              <a:rPr lang="en-NL" dirty="0"/>
              <a:t>Detailed comparison of C2C Certified® with CSRD requirements</a:t>
            </a:r>
          </a:p>
        </p:txBody>
      </p:sp>
      <p:sp>
        <p:nvSpPr>
          <p:cNvPr id="8" name="Text Placeholder 3">
            <a:extLst>
              <a:ext uri="{FF2B5EF4-FFF2-40B4-BE49-F238E27FC236}">
                <a16:creationId xmlns:a16="http://schemas.microsoft.com/office/drawing/2014/main" id="{35A2CE7A-3F57-E3F6-E4A3-19CF11329E63}"/>
              </a:ext>
            </a:extLst>
          </p:cNvPr>
          <p:cNvSpPr>
            <a:spLocks noGrp="1"/>
          </p:cNvSpPr>
          <p:nvPr>
            <p:ph type="body" idx="1"/>
          </p:nvPr>
        </p:nvSpPr>
        <p:spPr>
          <a:xfrm>
            <a:off x="838200" y="2848433"/>
            <a:ext cx="3581400" cy="2928771"/>
          </a:xfrm>
        </p:spPr>
        <p:txBody>
          <a:bodyPr>
            <a:normAutofit/>
          </a:bodyPr>
          <a:lstStyle/>
          <a:p>
            <a:pPr>
              <a:buClr>
                <a:schemeClr val="tx2"/>
              </a:buClr>
            </a:pPr>
            <a:endParaRPr lang="en-GB" sz="1800" dirty="0">
              <a:solidFill>
                <a:schemeClr val="accent1"/>
              </a:solidFill>
            </a:endParaRPr>
          </a:p>
          <a:p>
            <a:pPr>
              <a:buClr>
                <a:schemeClr val="tx2"/>
              </a:buClr>
            </a:pPr>
            <a:r>
              <a:rPr lang="en-GB" sz="1800" dirty="0">
                <a:solidFill>
                  <a:schemeClr val="accent1"/>
                </a:solidFill>
              </a:rPr>
              <a:t>In the tables below, the left-hand column summarizes the C2C Certified® requirement, while the right-hand column explains what is required under the CSRD and where to report on it.</a:t>
            </a:r>
            <a:endParaRPr lang="en-GB" b="0" i="0" dirty="0">
              <a:solidFill>
                <a:schemeClr val="accent1"/>
              </a:solidFill>
              <a:effectLst/>
              <a:highlight>
                <a:srgbClr val="FFFFFF"/>
              </a:highlight>
            </a:endParaRPr>
          </a:p>
        </p:txBody>
      </p:sp>
      <p:pic>
        <p:nvPicPr>
          <p:cNvPr id="6" name="Picture 5" descr="A table of information about csrd&#10;&#10;Description automatically generated with medium confidence">
            <a:extLst>
              <a:ext uri="{FF2B5EF4-FFF2-40B4-BE49-F238E27FC236}">
                <a16:creationId xmlns:a16="http://schemas.microsoft.com/office/drawing/2014/main" id="{B7479ADE-A87E-F11C-C7F3-E04D46EC9C04}"/>
              </a:ext>
            </a:extLst>
          </p:cNvPr>
          <p:cNvPicPr>
            <a:picLocks noChangeAspect="1"/>
          </p:cNvPicPr>
          <p:nvPr/>
        </p:nvPicPr>
        <p:blipFill>
          <a:blip r:embed="rId3"/>
          <a:stretch>
            <a:fillRect/>
          </a:stretch>
        </p:blipFill>
        <p:spPr>
          <a:xfrm>
            <a:off x="4317608" y="2426203"/>
            <a:ext cx="7772400" cy="3773229"/>
          </a:xfrm>
          <a:prstGeom prst="rect">
            <a:avLst/>
          </a:prstGeom>
        </p:spPr>
      </p:pic>
    </p:spTree>
    <p:extLst>
      <p:ext uri="{BB962C8B-B14F-4D97-AF65-F5344CB8AC3E}">
        <p14:creationId xmlns:p14="http://schemas.microsoft.com/office/powerpoint/2010/main" val="55540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650330578"/>
              </p:ext>
            </p:extLst>
          </p:nvPr>
        </p:nvGraphicFramePr>
        <p:xfrm>
          <a:off x="691503" y="817880"/>
          <a:ext cx="11008932" cy="5486400"/>
        </p:xfrm>
        <a:graphic>
          <a:graphicData uri="http://schemas.openxmlformats.org/drawingml/2006/table">
            <a:tbl>
              <a:tblPr firstRow="1" bandRow="1">
                <a:tableStyleId>{073A0DAA-6AF3-43AB-8588-CEC1D06C72B9}</a:tableStyleId>
              </a:tblPr>
              <a:tblGrid>
                <a:gridCol w="5514281">
                  <a:extLst>
                    <a:ext uri="{9D8B030D-6E8A-4147-A177-3AD203B41FA5}">
                      <a16:colId xmlns:a16="http://schemas.microsoft.com/office/drawing/2014/main" val="215615957"/>
                    </a:ext>
                  </a:extLst>
                </a:gridCol>
                <a:gridCol w="5494651">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3.1 Certification Compliance Assurance</a:t>
                      </a:r>
                    </a:p>
                    <a:p>
                      <a:endParaRPr lang="en-GB" sz="1200" dirty="0"/>
                    </a:p>
                    <a:p>
                      <a:r>
                        <a:rPr lang="en-GB" sz="1200" b="1" dirty="0"/>
                        <a:t>Bronze</a:t>
                      </a:r>
                      <a:r>
                        <a:rPr lang="en-GB" sz="1200" dirty="0"/>
                        <a:t> - A documented certification compliance assurance system is in place.</a:t>
                      </a:r>
                      <a:endParaRPr lang="en-NL" sz="1200" dirty="0"/>
                    </a:p>
                  </a:txBody>
                  <a:tcPr/>
                </a:tc>
                <a:tc>
                  <a:txBody>
                    <a:bodyPr/>
                    <a:lstStyle/>
                    <a:p>
                      <a:r>
                        <a:rPr lang="en-GB" sz="1200" dirty="0"/>
                        <a:t>The CSRD requires that the sustainability strategy presented as a part of the sustainability statement also includes a clear indication of who in the undertaking's internal governance structure is responsible for management, monitoring, and reporting on related matters under ESRS 2 GOV1. This requirement may have the potential to overlap with this C2C Certified® requirement.</a:t>
                      </a:r>
                    </a:p>
                    <a:p>
                      <a:endParaRPr lang="en-GB" sz="1200" dirty="0"/>
                    </a:p>
                    <a:p>
                      <a:r>
                        <a:rPr lang="en-GB" sz="1200" dirty="0"/>
                        <a:t>It is also worth noting that the CSRD report must be assured by a third party at the level of the report itself. </a:t>
                      </a:r>
                    </a:p>
                    <a:p>
                      <a:endParaRPr lang="en-GB" sz="1200" dirty="0"/>
                    </a:p>
                    <a:p>
                      <a:r>
                        <a:rPr lang="en-GB" sz="1200" dirty="0"/>
                        <a:t>Additionally, CSRD provides the option of disclosing the extent to which the data reported in any given report was already granted third-party assurance after an appropriate assessment. </a:t>
                      </a:r>
                    </a:p>
                  </a:txBody>
                  <a:tcPr/>
                </a:tc>
                <a:extLst>
                  <a:ext uri="{0D108BD9-81ED-4DB2-BD59-A6C34878D82A}">
                    <a16:rowId xmlns:a16="http://schemas.microsoft.com/office/drawing/2014/main" val="28151064"/>
                  </a:ext>
                </a:extLst>
              </a:tr>
              <a:tr h="370840">
                <a:tc>
                  <a:txBody>
                    <a:bodyPr/>
                    <a:lstStyle/>
                    <a:p>
                      <a:r>
                        <a:rPr lang="en-GB" sz="1200" b="1" dirty="0"/>
                        <a:t>3.2.1 Environmental Policy</a:t>
                      </a:r>
                    </a:p>
                    <a:p>
                      <a:endParaRPr lang="en-GB" sz="1200" dirty="0"/>
                    </a:p>
                    <a:p>
                      <a:r>
                        <a:rPr lang="en-GB" sz="1200" b="1" dirty="0"/>
                        <a:t>Bronze </a:t>
                      </a:r>
                      <a:r>
                        <a:rPr lang="en-GB" sz="1200" dirty="0"/>
                        <a:t>- Commit to protecting the environment through company policy.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which requires the disclosure of sustainability policies of the company. Environmental policies also have to be linked to the disclosure categories of the Environmental section of CSRD. Which is why, depending on the content of the environmental policy, they can be linked to different disclosure categories under CSRD.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Note: In CSRD, companies are also required to report on the financial expenditures tied to specific policies and actions to make their plans more concrete.</a:t>
                      </a:r>
                      <a:endParaRPr lang="en-NL" sz="1200" dirty="0"/>
                    </a:p>
                  </a:txBody>
                  <a:tcPr/>
                </a:tc>
                <a:extLst>
                  <a:ext uri="{0D108BD9-81ED-4DB2-BD59-A6C34878D82A}">
                    <a16:rowId xmlns:a16="http://schemas.microsoft.com/office/drawing/2014/main" val="3442703073"/>
                  </a:ext>
                </a:extLst>
              </a:tr>
              <a:tr h="480612">
                <a:tc>
                  <a:txBody>
                    <a:bodyPr/>
                    <a:lstStyle/>
                    <a:p>
                      <a:r>
                        <a:rPr lang="en-GB" sz="1200" b="1" dirty="0"/>
                        <a:t>3.2.2 Assessing Environmental Risks and Opportunities</a:t>
                      </a:r>
                    </a:p>
                    <a:p>
                      <a:endParaRPr lang="en-GB" sz="1200" dirty="0"/>
                    </a:p>
                    <a:p>
                      <a:r>
                        <a:rPr lang="en-GB" sz="1200" b="1" dirty="0"/>
                        <a:t>Bronze </a:t>
                      </a:r>
                      <a:r>
                        <a:rPr lang="en-GB" sz="1200" dirty="0"/>
                        <a:t>- Identify environmental risks and opportunities for the applicant company, including all final manufacturing stage facilities and for the certified product.</a:t>
                      </a:r>
                    </a:p>
                    <a:p>
                      <a:endParaRPr lang="en-GB" sz="1200" dirty="0"/>
                    </a:p>
                  </a:txBody>
                  <a:tcPr/>
                </a:tc>
                <a:tc>
                  <a:txBody>
                    <a:bodyPr/>
                    <a:lstStyle/>
                    <a:p>
                      <a:r>
                        <a:rPr lang="en-GB" sz="1200" dirty="0"/>
                        <a:t>This assessment approach is aligned with the logic of the CSRD: impacts, risks, and opportunities. Having to perform this step will significantly ease the CSRD reporting for companies that are C2C Certified® in the initial step of performing a double materiality assessment, which also requires the identification of impacts, risks, and opportunities.</a:t>
                      </a:r>
                      <a:endParaRPr lang="en-NL" sz="1200" dirty="0"/>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56772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835054797"/>
              </p:ext>
            </p:extLst>
          </p:nvPr>
        </p:nvGraphicFramePr>
        <p:xfrm>
          <a:off x="691503" y="817880"/>
          <a:ext cx="11008932" cy="448056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3.2.3 Monitor &amp; Verify Performance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Request data measuring performance against the environmental policy from tier 1 suppliers associated with high-risk issues as identified per the risk assessment.</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in principle, which dictates that information from the value chain should be included in the reporting disclosures to the extent that the policies reported on scope in the value chain.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Part of the reporting process under CSRD regarding value chain information is also "making reasonable efforts to obtain relevant information." This C2C Certified® requirement to request data can help companies meet this requirement.</a:t>
                      </a:r>
                      <a:endParaRPr lang="en-NL" sz="1200" dirty="0"/>
                    </a:p>
                  </a:txBody>
                  <a:tcPr/>
                </a:tc>
                <a:extLst>
                  <a:ext uri="{0D108BD9-81ED-4DB2-BD59-A6C34878D82A}">
                    <a16:rowId xmlns:a16="http://schemas.microsoft.com/office/drawing/2014/main" val="3497139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At </a:t>
                      </a:r>
                      <a:r>
                        <a:rPr lang="en-GB" sz="1200" b="1" dirty="0"/>
                        <a:t>recertification</a:t>
                      </a:r>
                      <a:r>
                        <a:rPr lang="en-GB" sz="1200" dirty="0"/>
                        <a:t>, demonstrate continued efforts to obtain performance data and evidence of tracking corrective actions that may be necessary at tier 1 supplier locations.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in its approach. </a:t>
                      </a:r>
                      <a:endParaRPr lang="en-NL" sz="1200" dirty="0"/>
                    </a:p>
                  </a:txBody>
                  <a:tcPr/>
                </a:tc>
                <a:extLst>
                  <a:ext uri="{0D108BD9-81ED-4DB2-BD59-A6C34878D82A}">
                    <a16:rowId xmlns:a16="http://schemas.microsoft.com/office/drawing/2014/main" val="2534702704"/>
                  </a:ext>
                </a:extLst>
              </a:tr>
              <a:tr h="370840">
                <a:tc>
                  <a:txBody>
                    <a:bodyPr/>
                    <a:lstStyle/>
                    <a:p>
                      <a:r>
                        <a:rPr lang="en-GB" sz="1200" b="1" dirty="0"/>
                        <a:t>3.2.4 Strategy for Environmental Policy Implementation </a:t>
                      </a:r>
                    </a:p>
                    <a:p>
                      <a:endParaRPr lang="en-GB" sz="1200" dirty="0"/>
                    </a:p>
                    <a:p>
                      <a:r>
                        <a:rPr lang="en-GB" sz="1200" b="1" dirty="0"/>
                        <a:t>Bronze</a:t>
                      </a:r>
                      <a:r>
                        <a:rPr lang="en-GB" sz="1200" dirty="0"/>
                        <a:t> - Develop a strategy for implementing the environmental policy and report on implementation progress at each recertification. </a:t>
                      </a:r>
                      <a:endParaRPr lang="en-NL" sz="1200" dirty="0"/>
                    </a:p>
                  </a:txBody>
                  <a:tcPr/>
                </a:tc>
                <a:tc>
                  <a:txBody>
                    <a:bodyPr/>
                    <a:lstStyle/>
                    <a:p>
                      <a:r>
                        <a:rPr lang="en-GB" sz="1200" dirty="0"/>
                        <a:t>This is aligned with the logic of the Directive, which requires that policies, actions, and targets substantiate a company strategy. This is also aligned with the requirement of CSRD reporting to report on the progress on company targets and policies on a yearly basis.</a:t>
                      </a:r>
                      <a:endParaRPr lang="en-NL" sz="1200" dirty="0"/>
                    </a:p>
                  </a:txBody>
                  <a:tcPr/>
                </a:tc>
                <a:extLst>
                  <a:ext uri="{0D108BD9-81ED-4DB2-BD59-A6C34878D82A}">
                    <a16:rowId xmlns:a16="http://schemas.microsoft.com/office/drawing/2014/main" val="186825535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For </a:t>
                      </a:r>
                      <a:r>
                        <a:rPr lang="en-GB" sz="1200" b="1" dirty="0"/>
                        <a:t>recertification</a:t>
                      </a:r>
                      <a:r>
                        <a:rPr lang="en-GB" sz="1200" dirty="0"/>
                        <a:t>, environmental performance data must be collected and </a:t>
                      </a:r>
                      <a:r>
                        <a:rPr lang="en-GB" sz="1200" dirty="0" err="1"/>
                        <a:t>analyzed</a:t>
                      </a:r>
                      <a:r>
                        <a:rPr lang="en-GB" sz="1200" dirty="0"/>
                        <a:t> to measure progress toward achieving environmental targets and objectives, and areas for improvement must be identified. For any identified areas of poor performance, methods of improving outcomes must also be identified and evaluated and the strategy refined accordingly.</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which also requires that the undertaking disclose how it is able to provide the needed expertise for the implementation of the described company strategy and policies and report on progress on the implementation of existing policies and actions on an annual basis. </a:t>
                      </a:r>
                      <a:endParaRPr lang="en-NL" sz="1200" dirty="0"/>
                    </a:p>
                  </a:txBody>
                  <a:tcPr/>
                </a:tc>
                <a:extLst>
                  <a:ext uri="{0D108BD9-81ED-4DB2-BD59-A6C34878D82A}">
                    <a16:rowId xmlns:a16="http://schemas.microsoft.com/office/drawing/2014/main" val="1780374902"/>
                  </a:ext>
                </a:extLst>
              </a:tr>
            </a:tbl>
          </a:graphicData>
        </a:graphic>
      </p:graphicFrame>
    </p:spTree>
    <p:extLst>
      <p:ext uri="{BB962C8B-B14F-4D97-AF65-F5344CB8AC3E}">
        <p14:creationId xmlns:p14="http://schemas.microsoft.com/office/powerpoint/2010/main" val="35998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30503203"/>
              </p:ext>
            </p:extLst>
          </p:nvPr>
        </p:nvGraphicFramePr>
        <p:xfrm>
          <a:off x="691503" y="817880"/>
          <a:ext cx="11008932" cy="539496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3.2.5 Demonstrating Commitment</a:t>
                      </a:r>
                    </a:p>
                    <a:p>
                      <a:endParaRPr lang="en-GB" sz="1200" dirty="0"/>
                    </a:p>
                    <a:p>
                      <a:r>
                        <a:rPr lang="en-GB" sz="1200" b="1" dirty="0"/>
                        <a:t>Bronze</a:t>
                      </a:r>
                      <a:r>
                        <a:rPr lang="en-GB" sz="1200" dirty="0"/>
                        <a:t> - Demonstrate commitment and support for establishing and maintaining a culture whereby employees and business partners are able to achieve high levels of environmental performance.</a:t>
                      </a:r>
                      <a:endParaRPr lang="en-NL" sz="1200" dirty="0"/>
                    </a:p>
                  </a:txBody>
                  <a:tcPr/>
                </a:tc>
                <a:tc>
                  <a:txBody>
                    <a:bodyPr/>
                    <a:lstStyle/>
                    <a:p>
                      <a:r>
                        <a:rPr lang="en-GB" sz="1200" dirty="0"/>
                        <a:t>This is aligned with the Directive, which also requires that the undertaking disclose how it is able to provide the needed expertise for the implementation of the described company strategy and policies. </a:t>
                      </a:r>
                    </a:p>
                    <a:p>
                      <a:endParaRPr lang="en-GB" sz="1200" dirty="0"/>
                    </a:p>
                    <a:p>
                      <a:r>
                        <a:rPr lang="en-GB" sz="1200" dirty="0"/>
                        <a:t>This information can be included in the disclosure category GOV-1.</a:t>
                      </a:r>
                      <a:endParaRPr lang="en-NL" sz="1200" dirty="0"/>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3.2.6 Environmental Management Systems</a:t>
                      </a:r>
                    </a:p>
                    <a:p>
                      <a:endParaRPr lang="en-NL"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applicant company and for all final manufacturing stage facilities, implement management system(s) that support achievement of the environmental policy commitments within company and facility operations.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which also requires that the undertaking disclose how it is able to provide the needed expertise for the implementation of the described company strategy and policies. Depending on the main topic of the implemented policy, this can be integrated into the disclosures under the corresponding disclosure category.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The Directive does not specifically require the implementation of a policy that reaches beyond the direct operational control of the undertaking but does require similar disclosures when a given policy does attain this reach. </a:t>
                      </a:r>
                      <a:endParaRPr lang="en-NL" sz="1200" dirty="0"/>
                    </a:p>
                  </a:txBody>
                  <a:tcPr/>
                </a:tc>
                <a:extLst>
                  <a:ext uri="{0D108BD9-81ED-4DB2-BD59-A6C34878D82A}">
                    <a16:rowId xmlns:a16="http://schemas.microsoft.com/office/drawing/2014/main" val="130797195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Implement a responsible sourcing management system that supports achievement of the environmental policy commitments within the product’s supply chain.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Directive's "most material impacts"-oriented logic where sourcing materials is very likely to emerge as a material impact stage for many products.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Such a management system could be integrated into the sustainability statement in ESRS 2, ESRS E4, and ESRS E5.</a:t>
                      </a:r>
                      <a:endParaRPr lang="en-NL" sz="1200" dirty="0"/>
                    </a:p>
                  </a:txBody>
                  <a:tcPr/>
                </a:tc>
                <a:extLst>
                  <a:ext uri="{0D108BD9-81ED-4DB2-BD59-A6C34878D82A}">
                    <a16:rowId xmlns:a16="http://schemas.microsoft.com/office/drawing/2014/main" val="291640725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For </a:t>
                      </a:r>
                      <a:r>
                        <a:rPr lang="en-GB" sz="1200" b="1" dirty="0"/>
                        <a:t>recertification</a:t>
                      </a:r>
                      <a:r>
                        <a:rPr lang="en-GB" sz="1200" dirty="0"/>
                        <a:t> at the Silver or Gold level, the policy, procedures, practices and/or programs must be reviewed to identify deficiencies and implement changes (if needed) that will lead to improved performance. Remedial activities (if needed) must be underway and seek to identify and address root causes.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principles of the Directive. CSRD requires specifically that the performance against chosen metrics tied to targets, actions, and policies is reported on on an annual basis.</a:t>
                      </a:r>
                      <a:endParaRPr lang="en-NL" sz="1200" dirty="0"/>
                    </a:p>
                  </a:txBody>
                  <a:tcPr/>
                </a:tc>
                <a:extLst>
                  <a:ext uri="{0D108BD9-81ED-4DB2-BD59-A6C34878D82A}">
                    <a16:rowId xmlns:a16="http://schemas.microsoft.com/office/drawing/2014/main" val="4023757466"/>
                  </a:ext>
                </a:extLst>
              </a:tr>
            </a:tbl>
          </a:graphicData>
        </a:graphic>
      </p:graphicFrame>
    </p:spTree>
    <p:extLst>
      <p:ext uri="{BB962C8B-B14F-4D97-AF65-F5344CB8AC3E}">
        <p14:creationId xmlns:p14="http://schemas.microsoft.com/office/powerpoint/2010/main" val="938975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2</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The EU Corporate Sustainability Reporting Directive (CSRD)</a:t>
            </a:r>
          </a:p>
        </p:txBody>
      </p:sp>
      <p:sp>
        <p:nvSpPr>
          <p:cNvPr id="4" name="Text Placeholder 3">
            <a:extLst>
              <a:ext uri="{FF2B5EF4-FFF2-40B4-BE49-F238E27FC236}">
                <a16:creationId xmlns:a16="http://schemas.microsoft.com/office/drawing/2014/main" id="{AF4738E8-D6F5-34B3-84E8-AF781C7F6D80}"/>
              </a:ext>
            </a:extLst>
          </p:cNvPr>
          <p:cNvSpPr>
            <a:spLocks noGrp="1"/>
          </p:cNvSpPr>
          <p:nvPr>
            <p:ph type="body" idx="1"/>
          </p:nvPr>
        </p:nvSpPr>
        <p:spPr>
          <a:xfrm>
            <a:off x="838200" y="2583445"/>
            <a:ext cx="7110046" cy="3975183"/>
          </a:xfrm>
        </p:spPr>
        <p:txBody>
          <a:bodyPr>
            <a:normAutofit fontScale="77500" lnSpcReduction="20000"/>
          </a:bodyPr>
          <a:lstStyle/>
          <a:p>
            <a:pPr>
              <a:buClr>
                <a:schemeClr val="tx2"/>
              </a:buClr>
            </a:pPr>
            <a:r>
              <a:rPr lang="en-GB" sz="2400" dirty="0">
                <a:solidFill>
                  <a:schemeClr val="accent1"/>
                </a:solidFill>
              </a:rPr>
              <a:t>The CSRD replaces the Non-Financial Reporting Directive and establishes the obligation for large and listed companies in and outside the European Union </a:t>
            </a:r>
            <a:r>
              <a:rPr lang="en-GB" sz="2400" b="1" dirty="0">
                <a:solidFill>
                  <a:schemeClr val="tx2"/>
                </a:solidFill>
              </a:rPr>
              <a:t>to complete a sustainability statement</a:t>
            </a:r>
            <a:r>
              <a:rPr lang="en-GB" sz="2400" dirty="0">
                <a:solidFill>
                  <a:schemeClr val="accent1"/>
                </a:solidFill>
              </a:rPr>
              <a:t> at the same frequency and scope as they complete a financial report.</a:t>
            </a:r>
          </a:p>
          <a:p>
            <a:pPr>
              <a:buClr>
                <a:schemeClr val="tx2"/>
              </a:buClr>
            </a:pPr>
            <a:endParaRPr lang="en-GB" sz="2400" b="0" i="0" dirty="0">
              <a:solidFill>
                <a:srgbClr val="0E007F"/>
              </a:solidFill>
              <a:effectLst/>
              <a:highlight>
                <a:srgbClr val="FFFFFF"/>
              </a:highlight>
            </a:endParaRPr>
          </a:p>
          <a:p>
            <a:pPr>
              <a:buClr>
                <a:schemeClr val="tx2"/>
              </a:buClr>
            </a:pPr>
            <a:r>
              <a:rPr lang="en-GB" sz="2400" dirty="0">
                <a:solidFill>
                  <a:schemeClr val="accent1"/>
                </a:solidFill>
              </a:rPr>
              <a:t>Companies falling under the scope of the CSRD must report according to European Sustainability Reporting Standards (ESRS) and the sector-specific ESRS, which are still in development. These standards cover general topics and principles as well as the so-called </a:t>
            </a:r>
            <a:r>
              <a:rPr lang="en-GB" sz="2400" b="1" dirty="0">
                <a:solidFill>
                  <a:schemeClr val="tx2"/>
                </a:solidFill>
              </a:rPr>
              <a:t>ESG topics</a:t>
            </a:r>
            <a:r>
              <a:rPr lang="en-GB" sz="2400" dirty="0">
                <a:solidFill>
                  <a:schemeClr val="accent1"/>
                </a:solidFill>
              </a:rPr>
              <a:t>: E for Environment, S for Social, and G for Governance. </a:t>
            </a:r>
          </a:p>
          <a:p>
            <a:pPr>
              <a:buClr>
                <a:schemeClr val="tx2"/>
              </a:buClr>
            </a:pPr>
            <a:endParaRPr lang="en-GB" sz="2400" dirty="0">
              <a:solidFill>
                <a:srgbClr val="0E007F"/>
              </a:solidFill>
              <a:highlight>
                <a:srgbClr val="FFFFFF"/>
              </a:highlight>
            </a:endParaRPr>
          </a:p>
          <a:p>
            <a:pPr>
              <a:buClr>
                <a:schemeClr val="tx2"/>
              </a:buClr>
            </a:pPr>
            <a:r>
              <a:rPr lang="en-GB" sz="2400" dirty="0">
                <a:solidFill>
                  <a:srgbClr val="0E007F"/>
                </a:solidFill>
              </a:rPr>
              <a:t>This sustainability statement is meant to </a:t>
            </a:r>
            <a:r>
              <a:rPr lang="en-GB" sz="2400" b="1" dirty="0">
                <a:solidFill>
                  <a:schemeClr val="tx2"/>
                </a:solidFill>
              </a:rPr>
              <a:t>help investors </a:t>
            </a:r>
            <a:r>
              <a:rPr lang="en-GB" sz="2400" dirty="0">
                <a:solidFill>
                  <a:srgbClr val="0E007F"/>
                </a:solidFill>
              </a:rPr>
              <a:t>and other stakeholders to evaluate the performance on sustainability topics of a company. The EU Taxonomy is therefore relevant to consider while completing a report according to CSRD. </a:t>
            </a:r>
            <a:endParaRPr lang="en-GB" dirty="0">
              <a:solidFill>
                <a:srgbClr val="0E007F"/>
              </a:solidFill>
              <a:highlight>
                <a:srgbClr val="FFFFFF"/>
              </a:highlight>
            </a:endParaRPr>
          </a:p>
          <a:p>
            <a:pPr>
              <a:buClr>
                <a:schemeClr val="tx2"/>
              </a:buClr>
            </a:pPr>
            <a:endParaRPr lang="en-GB" dirty="0">
              <a:solidFill>
                <a:srgbClr val="0E007F"/>
              </a:solidFill>
              <a:highlight>
                <a:srgbClr val="FFFFFF"/>
              </a:highlight>
            </a:endParaRPr>
          </a:p>
        </p:txBody>
      </p:sp>
      <p:pic>
        <p:nvPicPr>
          <p:cNvPr id="1026" name="Picture 2" descr="CSRD en de rol voor het MKB - Van Voorst Consult">
            <a:extLst>
              <a:ext uri="{FF2B5EF4-FFF2-40B4-BE49-F238E27FC236}">
                <a16:creationId xmlns:a16="http://schemas.microsoft.com/office/drawing/2014/main" id="{37A7E57E-5775-5F58-7DCE-0A4FD178D6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5590" y="245014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488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564847248"/>
              </p:ext>
            </p:extLst>
          </p:nvPr>
        </p:nvGraphicFramePr>
        <p:xfrm>
          <a:off x="691503" y="817880"/>
          <a:ext cx="11008932" cy="484632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3.2.7 Grievance Mechanisms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Provide a grievance mechanism that permits stakeholders to obtain redress for negative environmental impacts. For any contract final manufacturing stage facilities, request that a grievance mechanism be made available.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also aligned with the Directive, which, in the social sections, requires the disclosure of channels through which workers can address their concerns. For further guidance for those companies in scope of CSDDD, this Directive can be helpful to consider. This can be integrated into the disclosure requirements under S1-1 and S2-3. </a:t>
                      </a:r>
                      <a:endParaRPr lang="en-NL" sz="1200" dirty="0"/>
                    </a:p>
                  </a:txBody>
                  <a:tcPr/>
                </a:tc>
                <a:extLst>
                  <a:ext uri="{0D108BD9-81ED-4DB2-BD59-A6C34878D82A}">
                    <a16:rowId xmlns:a16="http://schemas.microsoft.com/office/drawing/2014/main" val="364618837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contract final manufacturing stage facilities, ensure that a grievance mechanism is available that permits stakeholders to obtain redress for negative environmental impacts.</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also aligned with the Directive and, depending on the level of operational control, can be integrated into a company's reporting under S1-1 and S2-3. The C2C Certified® requirements can therein populate a company's disclosure under this CSRD requirement which only, very generally, requires that companies disclose the formal means by which value chain workers, and the own workforce, can make their concerns known.</a:t>
                      </a:r>
                      <a:endParaRPr lang="en-NL" sz="1200" dirty="0"/>
                    </a:p>
                  </a:txBody>
                  <a:tcPr/>
                </a:tc>
                <a:extLst>
                  <a:ext uri="{0D108BD9-81ED-4DB2-BD59-A6C34878D82A}">
                    <a16:rowId xmlns:a16="http://schemas.microsoft.com/office/drawing/2014/main" val="226423496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3.2.8 Transparency and Stakeholder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Use open and transparent governance and reporting, making information on how environmental risks are managed and adverse impacts are addressed publicly available.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This is technically provided with CSRD reporting itself. This requirement would be met in part with the public disclosure of a sustainability statement which covers these subjects. </a:t>
                      </a:r>
                      <a:endParaRPr lang="en-NL"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highlight>
                          <a:srgbClr val="FFFF00"/>
                        </a:highlight>
                      </a:endParaRPr>
                    </a:p>
                  </a:txBody>
                  <a:tcPr/>
                </a:tc>
                <a:extLst>
                  <a:ext uri="{0D108BD9-81ED-4DB2-BD59-A6C34878D82A}">
                    <a16:rowId xmlns:a16="http://schemas.microsoft.com/office/drawing/2014/main" val="53001641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Incorporate stakeholder engagement and feedback into environmental risk management, using it to shape company strategy and operations.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Directive. The involvement of stakeholders is particularly relevant for the basis of the double materiality assessment which must be performed to substantiate all CSRD reports. General information on stakeholder engagement can be included under disclosure requirement SBM-2. This is particularly also applicable for the double materiality assessment, which includes the identification of risks. </a:t>
                      </a:r>
                      <a:endParaRPr lang="en-NL" sz="1200" dirty="0"/>
                    </a:p>
                  </a:txBody>
                  <a:tcPr/>
                </a:tc>
                <a:extLst>
                  <a:ext uri="{0D108BD9-81ED-4DB2-BD59-A6C34878D82A}">
                    <a16:rowId xmlns:a16="http://schemas.microsoft.com/office/drawing/2014/main" val="4257072388"/>
                  </a:ext>
                </a:extLst>
              </a:tr>
            </a:tbl>
          </a:graphicData>
        </a:graphic>
      </p:graphicFrame>
    </p:spTree>
    <p:extLst>
      <p:ext uri="{BB962C8B-B14F-4D97-AF65-F5344CB8AC3E}">
        <p14:creationId xmlns:p14="http://schemas.microsoft.com/office/powerpoint/2010/main" val="1660196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419026248"/>
              </p:ext>
            </p:extLst>
          </p:nvPr>
        </p:nvGraphicFramePr>
        <p:xfrm>
          <a:off x="691503" y="817880"/>
          <a:ext cx="11008932" cy="411480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3.2.9 Environmental Protection Incentives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Incorporate environmental performance results into relevant employee and executive performance evaluations and incentive structures.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is aligned with the disclosure requirements of the Directive, which also requires that the undertaking reports on </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r>
                        <a:rPr lang="en-GB" sz="1200" dirty="0"/>
                        <a:t>the key characteristics of the incentive scheme, </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r>
                        <a:rPr lang="en-GB" sz="1200" dirty="0"/>
                        <a:t>whether performance is being assessed against specific sustainability-related targets and/or impacts </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r>
                        <a:rPr lang="en-GB" sz="1200" dirty="0"/>
                        <a:t>whether and how performance metrics are considered as performance benchmarks or included in the remuneration policies, </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r>
                        <a:rPr lang="en-GB" sz="1200" dirty="0"/>
                        <a:t>the proportion of variable remuneration dependent on sustainability-related targets and/or impacts, and</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r>
                        <a:rPr lang="en-GB" sz="1200" dirty="0"/>
                        <a:t>the level of the company at which the terms of the incentive scheme are approved or updated. </a:t>
                      </a:r>
                    </a:p>
                    <a:p>
                      <a:pPr marL="228600" marR="0" indent="-228600" algn="l" defTabSz="914400" rtl="0" eaLnBrk="1" fontAlgn="auto" latinLnBrk="0" hangingPunct="1">
                        <a:lnSpc>
                          <a:spcPct val="100000"/>
                        </a:lnSpc>
                        <a:spcBef>
                          <a:spcPts val="0"/>
                        </a:spcBef>
                        <a:spcAft>
                          <a:spcPts val="0"/>
                        </a:spcAft>
                        <a:buClrTx/>
                        <a:buSzTx/>
                        <a:buFontTx/>
                        <a:buAutoNum type="alphaLcParenBoth"/>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can be integrated in a CSRD report under ESRS GOV-3.</a:t>
                      </a:r>
                      <a:endParaRPr lang="en-NL" sz="1200" dirty="0"/>
                    </a:p>
                  </a:txBody>
                  <a:tcPr/>
                </a:tc>
                <a:extLst>
                  <a:ext uri="{0D108BD9-81ED-4DB2-BD59-A6C34878D82A}">
                    <a16:rowId xmlns:a16="http://schemas.microsoft.com/office/drawing/2014/main" val="3646188372"/>
                  </a:ext>
                </a:extLst>
              </a:tr>
              <a:tr h="370840">
                <a:tc>
                  <a:txBody>
                    <a:bodyPr/>
                    <a:lstStyle/>
                    <a:p>
                      <a:r>
                        <a:rPr lang="en-GB" sz="1200" b="1" dirty="0"/>
                        <a:t>3.3 Measurable Improvement </a:t>
                      </a:r>
                    </a:p>
                    <a:p>
                      <a:endParaRPr lang="en-GB" sz="1200" dirty="0"/>
                    </a:p>
                    <a:p>
                      <a:r>
                        <a:rPr lang="en-GB" sz="1200" dirty="0"/>
                        <a:t>At </a:t>
                      </a:r>
                      <a:r>
                        <a:rPr lang="en-GB" sz="1200" b="1" dirty="0"/>
                        <a:t>recertification</a:t>
                      </a:r>
                      <a:r>
                        <a:rPr lang="en-GB" sz="1200" dirty="0"/>
                        <a:t> at the Bronze or Silver level, demonstrate that at least one measurable improvement has been made in at least one of the five program categories since the prior certification.</a:t>
                      </a:r>
                      <a:endParaRPr lang="en-NL" sz="1200" dirty="0"/>
                    </a:p>
                  </a:txBody>
                  <a:tcPr/>
                </a:tc>
                <a:tc>
                  <a:txBody>
                    <a:bodyPr/>
                    <a:lstStyle/>
                    <a:p>
                      <a:r>
                        <a:rPr lang="en-GB" sz="1200" dirty="0"/>
                        <a:t>This is aligned with the principles of the Directive and actually goes beyond them. This is because the Directive does not actually oblige companies to make improvements on their sustainability performance.</a:t>
                      </a:r>
                      <a:endParaRPr lang="en-NL" sz="1200" dirty="0"/>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3871602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039051059"/>
              </p:ext>
            </p:extLst>
          </p:nvPr>
        </p:nvGraphicFramePr>
        <p:xfrm>
          <a:off x="691502" y="817880"/>
          <a:ext cx="11008933" cy="3657600"/>
        </p:xfrm>
        <a:graphic>
          <a:graphicData uri="http://schemas.openxmlformats.org/drawingml/2006/table">
            <a:tbl>
              <a:tblPr firstRow="1" bandRow="1">
                <a:tableStyleId>{21E4AEA4-8DFA-4A89-87EB-49C32662AFE0}</a:tableStyleId>
              </a:tblPr>
              <a:tblGrid>
                <a:gridCol w="5502675">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481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4.1 </a:t>
                      </a:r>
                      <a:r>
                        <a:rPr lang="en-GB" sz="1200" b="1" dirty="0"/>
                        <a:t>Compliance with Leading Chemical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dirty="0"/>
                        <a:t>- The product complies with leading chemical regulations.</a:t>
                      </a:r>
                      <a:endParaRPr lang="en-NL" sz="1200" dirty="0"/>
                    </a:p>
                    <a:p>
                      <a:endParaRPr lang="en-NL" sz="1200" dirty="0"/>
                    </a:p>
                    <a:p>
                      <a:endParaRPr lang="en-NL" sz="1200" dirty="0"/>
                    </a:p>
                  </a:txBody>
                  <a:tcPr/>
                </a:tc>
                <a:tc>
                  <a:txBody>
                    <a:bodyPr/>
                    <a:lstStyle/>
                    <a:p>
                      <a:r>
                        <a:rPr lang="en-GB" sz="1200" dirty="0">
                          <a:solidFill>
                            <a:schemeClr val="tx1"/>
                          </a:solidFill>
                        </a:rPr>
                        <a:t>Section 4.1 completely aligns with REACH and the other EU regulations that restrict chemicals in products (POPs, RoHS, Toy Directive, Cosmetics Regulation). Products and materials in compliance with these regulations are in compliance with Section 4.1.</a:t>
                      </a:r>
                    </a:p>
                    <a:p>
                      <a:endParaRPr lang="en-GB" sz="1200" dirty="0">
                        <a:solidFill>
                          <a:schemeClr val="tx1"/>
                        </a:solidFill>
                      </a:endParaRPr>
                    </a:p>
                    <a:p>
                      <a:r>
                        <a:rPr lang="en-GB" sz="1200" dirty="0">
                          <a:solidFill>
                            <a:schemeClr val="tx1"/>
                          </a:solidFill>
                        </a:rPr>
                        <a:t>This requirement is aligned with CSRD, which requires reporting on substances of concern and substances of very high concern. Under ESRS E2, Pollution, the undertaking has to specifically report on the use of and commercialisation of substances of concern and substances of very high concern.</a:t>
                      </a:r>
                    </a:p>
                    <a:p>
                      <a:endParaRPr lang="en-GB" sz="1200" dirty="0">
                        <a:solidFill>
                          <a:schemeClr val="tx1"/>
                        </a:solidFill>
                      </a:endParaRPr>
                    </a:p>
                    <a:p>
                      <a:r>
                        <a:rPr lang="en-GB" sz="1200" dirty="0">
                          <a:solidFill>
                            <a:schemeClr val="tx1"/>
                          </a:solidFill>
                        </a:rPr>
                        <a:t>Reducing the use of hazardous chemicals can also be included as a policy, under ESRS E5-1, Policies for Resource Use and Circular Economy, or ESRS E3-1, Policies for Water Use and Marine Resources Management. </a:t>
                      </a:r>
                    </a:p>
                    <a:p>
                      <a:endParaRPr lang="en-GB" sz="1200" dirty="0">
                        <a:solidFill>
                          <a:schemeClr val="tx1"/>
                        </a:solidFill>
                      </a:endParaRPr>
                    </a:p>
                    <a:p>
                      <a:r>
                        <a:rPr lang="en-GB" sz="1200" dirty="0">
                          <a:solidFill>
                            <a:schemeClr val="tx1"/>
                          </a:solidFill>
                        </a:rPr>
                        <a:t>It is important to keep in mind that this C2C Certified® requirement is not at the aggregated level of the company, compared to the reporting requirements.</a:t>
                      </a:r>
                    </a:p>
                  </a:txBody>
                  <a:tcPr/>
                </a:tc>
                <a:extLst>
                  <a:ext uri="{0D108BD9-81ED-4DB2-BD59-A6C34878D82A}">
                    <a16:rowId xmlns:a16="http://schemas.microsoft.com/office/drawing/2014/main" val="28151064"/>
                  </a:ext>
                </a:extLst>
              </a:tr>
            </a:tbl>
          </a:graphicData>
        </a:graphic>
      </p:graphicFrame>
    </p:spTree>
    <p:extLst>
      <p:ext uri="{BB962C8B-B14F-4D97-AF65-F5344CB8AC3E}">
        <p14:creationId xmlns:p14="http://schemas.microsoft.com/office/powerpoint/2010/main" val="2521096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253624981"/>
              </p:ext>
            </p:extLst>
          </p:nvPr>
        </p:nvGraphicFramePr>
        <p:xfrm>
          <a:off x="691502" y="817880"/>
          <a:ext cx="11008933" cy="3840480"/>
        </p:xfrm>
        <a:graphic>
          <a:graphicData uri="http://schemas.openxmlformats.org/drawingml/2006/table">
            <a:tbl>
              <a:tblPr firstRow="1" bandRow="1">
                <a:tableStyleId>{21E4AEA4-8DFA-4A89-87EB-49C32662AFE0}</a:tableStyleId>
              </a:tblPr>
              <a:tblGrid>
                <a:gridCol w="5502675">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4.2 Avoidance of Organohalogens and Functionally Related Chemical Classes of Concern</a:t>
                      </a:r>
                    </a:p>
                    <a:p>
                      <a:endParaRPr lang="en-NL" sz="1200" dirty="0"/>
                    </a:p>
                    <a:p>
                      <a:r>
                        <a:rPr lang="en-GB" sz="1200" b="1" dirty="0"/>
                        <a:t>Bronze</a:t>
                      </a:r>
                      <a:r>
                        <a:rPr lang="en-GB" sz="1200" dirty="0"/>
                        <a:t> - Homogeneous materials subject to review are not and do not contain </a:t>
                      </a:r>
                      <a:r>
                        <a:rPr lang="en-GB" sz="1200" dirty="0" err="1"/>
                        <a:t>organohalogen</a:t>
                      </a:r>
                      <a:r>
                        <a:rPr lang="en-GB" sz="1200" dirty="0"/>
                        <a:t> substances of special concern, or functionally related, non-halogenated substances of equivalent concern (i.e., per- and polyfluoroalkyl substances (PFASs), halogenated flame retardants (HFRs) and organophosphate ester flame retardants (OPFRs), halogenated polymers, halogenated organic solvents, and other highly halogenated, carbon-based materials) above relevant thresholds. Certain exemptions apply.</a:t>
                      </a:r>
                      <a:endParaRPr lang="en-NL" sz="1200" dirty="0"/>
                    </a:p>
                  </a:txBody>
                  <a:tcPr/>
                </a:tc>
                <a:tc>
                  <a:txBody>
                    <a:bodyPr/>
                    <a:lstStyle/>
                    <a:p>
                      <a:r>
                        <a:rPr lang="en-GB" sz="1200" dirty="0">
                          <a:solidFill>
                            <a:schemeClr val="tx1"/>
                          </a:solidFill>
                        </a:rPr>
                        <a:t>This goes beyond the CSRD reporting requirements. It is important to keep in mind here that CSRD does not introduce any requirements regarding the composition of products or their material contents, but only obligations to report on the amount of substances of concern and substances of very high concern in a company’s value chain under ESRS E2-5 Pollution. </a:t>
                      </a:r>
                    </a:p>
                    <a:p>
                      <a:endParaRPr lang="en-GB" sz="1200" dirty="0">
                        <a:solidFill>
                          <a:schemeClr val="tx1"/>
                        </a:solidFill>
                      </a:endParaRPr>
                    </a:p>
                    <a:p>
                      <a:r>
                        <a:rPr lang="en-GB" sz="1200" dirty="0">
                          <a:solidFill>
                            <a:schemeClr val="tx1"/>
                          </a:solidFill>
                        </a:rPr>
                        <a:t>This specific criteria for materials can also be included as a policy under ESRS E5-1, Recourse Use and Circular Economy. </a:t>
                      </a:r>
                      <a:endParaRPr lang="en-NL" sz="1200" dirty="0">
                        <a:solidFill>
                          <a:srgbClr val="FF0000"/>
                        </a:solidFill>
                      </a:endParaRPr>
                    </a:p>
                  </a:txBody>
                  <a:tcPr/>
                </a:tc>
                <a:extLst>
                  <a:ext uri="{0D108BD9-81ED-4DB2-BD59-A6C34878D82A}">
                    <a16:rowId xmlns:a16="http://schemas.microsoft.com/office/drawing/2014/main" val="3344156601"/>
                  </a:ext>
                </a:extLst>
              </a:tr>
              <a:tr h="370840">
                <a:tc>
                  <a:txBody>
                    <a:bodyPr/>
                    <a:lstStyle/>
                    <a:p>
                      <a:r>
                        <a:rPr lang="en-NL" sz="1200" b="1" dirty="0"/>
                        <a:t>Silver </a:t>
                      </a:r>
                      <a:r>
                        <a:rPr lang="en-NL" sz="1200" dirty="0"/>
                        <a:t>- </a:t>
                      </a:r>
                      <a:r>
                        <a:rPr lang="en-GB" sz="1200" dirty="0"/>
                        <a:t>Homogeneous materials subject to review do not contain </a:t>
                      </a:r>
                      <a:r>
                        <a:rPr lang="en-GB" sz="1200" dirty="0" err="1"/>
                        <a:t>organohalogen</a:t>
                      </a:r>
                      <a:r>
                        <a:rPr lang="en-GB" sz="1200" dirty="0"/>
                        <a:t> substances in exceedance of 1% by weight. Certain exemptions apply.</a:t>
                      </a:r>
                      <a:endParaRPr lang="en-NL" sz="1200" dirty="0"/>
                    </a:p>
                  </a:txBody>
                  <a:tcPr/>
                </a:tc>
                <a:tc>
                  <a:txBody>
                    <a:bodyPr/>
                    <a:lstStyle/>
                    <a:p>
                      <a:r>
                        <a:rPr lang="en-GB" sz="1200" dirty="0">
                          <a:solidFill>
                            <a:schemeClr val="tx1"/>
                          </a:solidFill>
                        </a:rPr>
                        <a:t>This is aligned with the logic of the Directive's disclosure requirements for substances of concern and substances of very high concern. Companies must quantify the amount by main hazard classes in this disclosure requirement. </a:t>
                      </a:r>
                      <a:endParaRPr lang="en-GB" sz="1200" dirty="0">
                        <a:solidFill>
                          <a:srgbClr val="0E007F"/>
                        </a:solidFill>
                      </a:endParaRPr>
                    </a:p>
                  </a:txBody>
                  <a:tcPr/>
                </a:tc>
                <a:extLst>
                  <a:ext uri="{0D108BD9-81ED-4DB2-BD59-A6C34878D82A}">
                    <a16:rowId xmlns:a16="http://schemas.microsoft.com/office/drawing/2014/main" val="1897789284"/>
                  </a:ext>
                </a:extLst>
              </a:tr>
              <a:tr h="370840">
                <a:tc>
                  <a:txBody>
                    <a:bodyPr/>
                    <a:lstStyle/>
                    <a:p>
                      <a:r>
                        <a:rPr lang="en-NL" sz="1200" b="1" dirty="0"/>
                        <a:t>Gold</a:t>
                      </a:r>
                      <a:r>
                        <a:rPr lang="en-NL" sz="1200" dirty="0"/>
                        <a:t> - </a:t>
                      </a:r>
                      <a:r>
                        <a:rPr lang="en-GB" sz="1200" dirty="0"/>
                        <a:t>Homogeneous materials subject to review do not contain </a:t>
                      </a:r>
                      <a:r>
                        <a:rPr lang="en-GB" sz="1200" dirty="0" err="1"/>
                        <a:t>organohalogen</a:t>
                      </a:r>
                      <a:r>
                        <a:rPr lang="en-GB" sz="1200" dirty="0"/>
                        <a:t> substances above chemical subject to review limits (i.e., 100 ppm or lower if specific concentration limits are defined). </a:t>
                      </a:r>
                      <a:endParaRPr lang="en-NL" sz="1200" dirty="0"/>
                    </a:p>
                  </a:txBody>
                  <a:tcPr/>
                </a:tc>
                <a:tc>
                  <a:txBody>
                    <a:bodyPr/>
                    <a:lstStyle/>
                    <a:p>
                      <a:r>
                        <a:rPr lang="en-GB" sz="1200" dirty="0">
                          <a:solidFill>
                            <a:schemeClr val="tx1"/>
                          </a:solidFill>
                        </a:rPr>
                        <a:t>This is aligned with the logic of the Directive's disclosure requirements for substances of concern and substances of very high concern. Companies must quantify the amount by main hazard classes in this disclosure requirement. </a:t>
                      </a:r>
                      <a:endParaRPr lang="en-GB" sz="1200" dirty="0">
                        <a:solidFill>
                          <a:srgbClr val="0E007F"/>
                        </a:solidFill>
                      </a:endParaRPr>
                    </a:p>
                  </a:txBody>
                  <a:tcPr/>
                </a:tc>
                <a:extLst>
                  <a:ext uri="{0D108BD9-81ED-4DB2-BD59-A6C34878D82A}">
                    <a16:rowId xmlns:a16="http://schemas.microsoft.com/office/drawing/2014/main" val="4095100912"/>
                  </a:ext>
                </a:extLst>
              </a:tr>
            </a:tbl>
          </a:graphicData>
        </a:graphic>
      </p:graphicFrame>
    </p:spTree>
    <p:extLst>
      <p:ext uri="{BB962C8B-B14F-4D97-AF65-F5344CB8AC3E}">
        <p14:creationId xmlns:p14="http://schemas.microsoft.com/office/powerpoint/2010/main" val="3556891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092805327"/>
              </p:ext>
            </p:extLst>
          </p:nvPr>
        </p:nvGraphicFramePr>
        <p:xfrm>
          <a:off x="691503" y="817880"/>
          <a:ext cx="11008932" cy="3931920"/>
        </p:xfrm>
        <a:graphic>
          <a:graphicData uri="http://schemas.openxmlformats.org/drawingml/2006/table">
            <a:tbl>
              <a:tblPr firstRow="1" bandRow="1">
                <a:tableStyleId>{21E4AEA4-8DFA-4A89-87EB-49C32662AFE0}</a:tableStyleId>
              </a:tblPr>
              <a:tblGrid>
                <a:gridCol w="5502674">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4.3 Material and Chemical Inventory </a:t>
                      </a:r>
                    </a:p>
                    <a:p>
                      <a:endParaRPr lang="en-NL" sz="1200" dirty="0"/>
                    </a:p>
                    <a:p>
                      <a:r>
                        <a:rPr lang="en-GB" sz="1200" b="1" dirty="0"/>
                        <a:t>Bronze</a:t>
                      </a:r>
                      <a:r>
                        <a:rPr lang="en-GB" sz="1200" dirty="0"/>
                        <a:t> - Characterize all homogeneous materials in the product by concentration and generic material type or category/name. In addition, fully define the chemical composition of products that are released directly into the biosphere as part of their intended use (e.g., soaps, paints). For other product types, collect the chemical composition information necessary to assess at least 75% of the product. </a:t>
                      </a:r>
                      <a:endParaRPr lang="en-NL" sz="1200" dirty="0"/>
                    </a:p>
                  </a:txBody>
                  <a:tcPr/>
                </a:tc>
                <a:tc>
                  <a:txBody>
                    <a:bodyPr/>
                    <a:lstStyle/>
                    <a:p>
                      <a:r>
                        <a:rPr lang="en-GB" sz="1200" dirty="0"/>
                        <a:t>This can be integrated in the resource inflows disclosure under ESRS E5-4 and the pollution disclosures under ESRS E2, so long as those topics are assessed to be material based on the reporting company's materiality assessment.</a:t>
                      </a:r>
                      <a:endParaRPr lang="en-NL" sz="1200" dirty="0"/>
                    </a:p>
                  </a:txBody>
                  <a:tcPr/>
                </a:tc>
                <a:extLst>
                  <a:ext uri="{0D108BD9-81ED-4DB2-BD59-A6C34878D82A}">
                    <a16:rowId xmlns:a16="http://schemas.microsoft.com/office/drawing/2014/main" val="624185710"/>
                  </a:ext>
                </a:extLst>
              </a:tr>
              <a:tr h="370840">
                <a:tc>
                  <a:txBody>
                    <a:bodyPr/>
                    <a:lstStyle/>
                    <a:p>
                      <a:r>
                        <a:rPr lang="en-GB" sz="1200" b="1" dirty="0"/>
                        <a:t>Silver</a:t>
                      </a:r>
                      <a:r>
                        <a:rPr lang="en-GB" sz="1200" dirty="0"/>
                        <a:t> - Fully define the chemical composition of products released directly into the biosphere as part of their intended use (e.g., soaps, paints). For other product types, collect the chemical composition information necessary to assess at least 95% of the product. </a:t>
                      </a:r>
                      <a:endParaRPr lang="en-NL" sz="1200" dirty="0"/>
                    </a:p>
                  </a:txBody>
                  <a:tcPr/>
                </a:tc>
                <a:tc>
                  <a:txBody>
                    <a:bodyPr/>
                    <a:lstStyle/>
                    <a:p>
                      <a:r>
                        <a:rPr lang="en-GB" sz="1200" dirty="0"/>
                        <a:t>This can be integrated in the resource inflows disclosure under ESRS E5-4 and the pollution disclosures under ESRS E2, so long as these topics are assessed as material by the reporting company. </a:t>
                      </a:r>
                    </a:p>
                  </a:txBody>
                  <a:tcPr/>
                </a:tc>
                <a:extLst>
                  <a:ext uri="{0D108BD9-81ED-4DB2-BD59-A6C34878D82A}">
                    <a16:rowId xmlns:a16="http://schemas.microsoft.com/office/drawing/2014/main" val="719585642"/>
                  </a:ext>
                </a:extLst>
              </a:tr>
              <a:tr h="370840">
                <a:tc>
                  <a:txBody>
                    <a:bodyPr/>
                    <a:lstStyle/>
                    <a:p>
                      <a:r>
                        <a:rPr lang="en-NL" sz="1200" b="1" dirty="0"/>
                        <a:t>Gold</a:t>
                      </a:r>
                      <a:r>
                        <a:rPr lang="en-NL" sz="1200" dirty="0"/>
                        <a:t> - </a:t>
                      </a:r>
                      <a:r>
                        <a:rPr lang="en-GB" sz="1200" dirty="0"/>
                        <a:t>Fully define the chemical composition of all homogeneous materials subject to review within the product.</a:t>
                      </a:r>
                      <a:endParaRPr lang="en-NL" sz="1200" dirty="0"/>
                    </a:p>
                  </a:txBody>
                  <a:tcPr/>
                </a:tc>
                <a:tc>
                  <a:txBody>
                    <a:bodyPr/>
                    <a:lstStyle/>
                    <a:p>
                      <a:r>
                        <a:rPr lang="en-GB" sz="1200" dirty="0"/>
                        <a:t>This can be integrated in the resource inflows disclosure under ESRS E5-4,  so long as this topics was assessed as material by the reporting company. </a:t>
                      </a:r>
                    </a:p>
                  </a:txBody>
                  <a:tcPr/>
                </a:tc>
                <a:extLst>
                  <a:ext uri="{0D108BD9-81ED-4DB2-BD59-A6C34878D82A}">
                    <a16:rowId xmlns:a16="http://schemas.microsoft.com/office/drawing/2014/main" val="518133958"/>
                  </a:ext>
                </a:extLst>
              </a:tr>
              <a:tr h="370840">
                <a:tc>
                  <a:txBody>
                    <a:bodyPr/>
                    <a:lstStyle/>
                    <a:p>
                      <a:r>
                        <a:rPr lang="en-NL" sz="1200" b="1" dirty="0"/>
                        <a:t>Platinum</a:t>
                      </a:r>
                      <a:r>
                        <a:rPr lang="en-NL" sz="1200" dirty="0"/>
                        <a:t> - </a:t>
                      </a:r>
                      <a:r>
                        <a:rPr lang="en-GB" sz="1200" dirty="0"/>
                        <a:t>Fully define the chemical composition of all process chemistry that comes into contact with the product or its material constituents during the final manufacturing stage.</a:t>
                      </a:r>
                      <a:endParaRPr lang="en-NL" sz="1200" dirty="0"/>
                    </a:p>
                  </a:txBody>
                  <a:tcPr/>
                </a:tc>
                <a:tc>
                  <a:txBody>
                    <a:bodyPr/>
                    <a:lstStyle/>
                    <a:p>
                      <a:r>
                        <a:rPr lang="en-GB" sz="1200" dirty="0"/>
                        <a:t>This can be integrated in the resource inflows disclosure under ESRS E5-4 and the pollution disclosures under ESRS E2, so long as this topics was assessed as material by the reporting company. </a:t>
                      </a:r>
                    </a:p>
                  </a:txBody>
                  <a:tcPr/>
                </a:tc>
                <a:extLst>
                  <a:ext uri="{0D108BD9-81ED-4DB2-BD59-A6C34878D82A}">
                    <a16:rowId xmlns:a16="http://schemas.microsoft.com/office/drawing/2014/main" val="4194982534"/>
                  </a:ext>
                </a:extLst>
              </a:tr>
            </a:tbl>
          </a:graphicData>
        </a:graphic>
      </p:graphicFrame>
    </p:spTree>
    <p:extLst>
      <p:ext uri="{BB962C8B-B14F-4D97-AF65-F5344CB8AC3E}">
        <p14:creationId xmlns:p14="http://schemas.microsoft.com/office/powerpoint/2010/main" val="1151904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619577991"/>
              </p:ext>
            </p:extLst>
          </p:nvPr>
        </p:nvGraphicFramePr>
        <p:xfrm>
          <a:off x="691503" y="817880"/>
          <a:ext cx="11008932" cy="4937760"/>
        </p:xfrm>
        <a:graphic>
          <a:graphicData uri="http://schemas.openxmlformats.org/drawingml/2006/table">
            <a:tbl>
              <a:tblPr firstRow="1" bandRow="1">
                <a:tableStyleId>{21E4AEA4-8DFA-4A89-87EB-49C32662AFE0}</a:tableStyleId>
              </a:tblPr>
              <a:tblGrid>
                <a:gridCol w="5502674">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4.4 Assessing Chemicals and Materials</a:t>
                      </a:r>
                    </a:p>
                    <a:p>
                      <a:endParaRPr lang="en-NL" sz="1200" dirty="0"/>
                    </a:p>
                    <a:p>
                      <a:r>
                        <a:rPr lang="en-NL" sz="1200" b="1" dirty="0"/>
                        <a:t>Bronze</a:t>
                      </a:r>
                      <a:r>
                        <a:rPr lang="en-NL" sz="1200" dirty="0"/>
                        <a:t> - Assess at least 75%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Assess at least 95%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Assess 100% of the product</a:t>
                      </a:r>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Assess 100% of the product AND all process chemistry that comes into contact with the product or its material constituents during the final manufacturing stage.</a:t>
                      </a:r>
                      <a:endParaRPr lang="en-NL" sz="1200" dirty="0"/>
                    </a:p>
                    <a:p>
                      <a:endParaRPr lang="en-NL" sz="1200" dirty="0"/>
                    </a:p>
                  </a:txBody>
                  <a:tcPr/>
                </a:tc>
                <a:tc>
                  <a:txBody>
                    <a:bodyPr/>
                    <a:lstStyle/>
                    <a:p>
                      <a:r>
                        <a:rPr lang="en-GB" sz="1200" dirty="0"/>
                        <a:t>This requirement goes beyond CSRD requirements and can be integrated into CSRD reports as a policy and action, with assessment level percentages as targets, provided that ESRS E5, Resource Use and Circular Economy was assessed as a material topic where this policy would help address identified impacts, risks or opportunities.</a:t>
                      </a:r>
                    </a:p>
                    <a:p>
                      <a:endParaRPr lang="en-GB" sz="1200" dirty="0"/>
                    </a:p>
                    <a:p>
                      <a:r>
                        <a:rPr lang="en-GB" sz="1200" dirty="0"/>
                        <a:t>It is important that the company also communicates the scope of those policies, actions, targets and metrics, i.e. which products it is applied to and how much of the company's turnover those products make up. This policy-action-target-metric could be disclosed under ESRS E5.</a:t>
                      </a:r>
                    </a:p>
                  </a:txBody>
                  <a:tcPr/>
                </a:tc>
                <a:extLst>
                  <a:ext uri="{0D108BD9-81ED-4DB2-BD59-A6C34878D82A}">
                    <a16:rowId xmlns:a16="http://schemas.microsoft.com/office/drawing/2014/main" val="3428581140"/>
                  </a:ext>
                </a:extLst>
              </a:tr>
              <a:tr h="370840">
                <a:tc>
                  <a:txBody>
                    <a:bodyPr/>
                    <a:lstStyle/>
                    <a:p>
                      <a:r>
                        <a:rPr lang="en-NL" sz="1200" b="1" dirty="0"/>
                        <a:t>4.5 Material Health Optimization Strategy</a:t>
                      </a:r>
                    </a:p>
                    <a:p>
                      <a:endParaRPr lang="en-NL" sz="1200" dirty="0"/>
                    </a:p>
                    <a:p>
                      <a:r>
                        <a:rPr lang="en-NL" sz="1200" b="1" dirty="0"/>
                        <a:t>Bronze</a:t>
                      </a:r>
                      <a:r>
                        <a:rPr lang="en-NL" sz="1200" dirty="0"/>
                        <a:t> - Develop a Material Health optimization strategy</a:t>
                      </a:r>
                    </a:p>
                  </a:txBody>
                  <a:tcPr/>
                </a:tc>
                <a:tc>
                  <a:txBody>
                    <a:bodyPr/>
                    <a:lstStyle/>
                    <a:p>
                      <a:r>
                        <a:rPr lang="en-GB" sz="1200" dirty="0"/>
                        <a:t>This is aligned with CSRD and can be integrated into the disclosures under ESRS E2 and/or ESRS E5 along the policy-action-target-metric dimensions. It is also important that this strategy has to address an impact, risk, or opportunity that was identified as material during the reporting company's double-materiality assessment.</a:t>
                      </a:r>
                    </a:p>
                    <a:p>
                      <a:endParaRPr lang="en-GB" sz="1200" dirty="0"/>
                    </a:p>
                    <a:p>
                      <a:r>
                        <a:rPr lang="en-GB" sz="1200" dirty="0"/>
                        <a:t>Under the same condition</a:t>
                      </a:r>
                      <a:r>
                        <a:rPr lang="en-GB" sz="1200" dirty="0">
                          <a:solidFill>
                            <a:schemeClr val="tx1"/>
                          </a:solidFill>
                        </a:rPr>
                        <a:t>s, it could also be integrated into the social disclosure </a:t>
                      </a:r>
                      <a:r>
                        <a:rPr lang="en-GB" sz="1200" dirty="0"/>
                        <a:t>categories as a policy and action implemented in the interest of preserving the health of workers and affected communities.</a:t>
                      </a:r>
                      <a:endParaRPr lang="en-GB" sz="1200" dirty="0">
                        <a:highlight>
                          <a:srgbClr val="FFFF00"/>
                        </a:highlight>
                      </a:endParaRPr>
                    </a:p>
                  </a:txBody>
                  <a:tcPr/>
                </a:tc>
                <a:extLst>
                  <a:ext uri="{0D108BD9-81ED-4DB2-BD59-A6C34878D82A}">
                    <a16:rowId xmlns:a16="http://schemas.microsoft.com/office/drawing/2014/main" val="4026874536"/>
                  </a:ext>
                </a:extLst>
              </a:tr>
              <a:tr h="370840">
                <a:tc>
                  <a:txBody>
                    <a:bodyPr/>
                    <a:lstStyle/>
                    <a:p>
                      <a:r>
                        <a:rPr lang="en-GB" sz="1200" b="1" dirty="0"/>
                        <a:t>Recertification</a:t>
                      </a:r>
                      <a:r>
                        <a:rPr lang="en-GB" sz="1200" dirty="0"/>
                        <a:t>: Demonstrate progress toward achieving the Material Health optimization strategy at each recertification.</a:t>
                      </a:r>
                      <a:endParaRPr lang="en-NL" sz="1200" dirty="0"/>
                    </a:p>
                  </a:txBody>
                  <a:tcPr/>
                </a:tc>
                <a:tc>
                  <a:txBody>
                    <a:bodyPr/>
                    <a:lstStyle/>
                    <a:p>
                      <a:r>
                        <a:rPr lang="en-GB" sz="1200" dirty="0"/>
                        <a:t>This is aligned with the logic of the Directive of documenting policy progress and target performance with each report. </a:t>
                      </a:r>
                    </a:p>
                  </a:txBody>
                  <a:tcPr/>
                </a:tc>
                <a:extLst>
                  <a:ext uri="{0D108BD9-81ED-4DB2-BD59-A6C34878D82A}">
                    <a16:rowId xmlns:a16="http://schemas.microsoft.com/office/drawing/2014/main" val="3438664409"/>
                  </a:ext>
                </a:extLst>
              </a:tr>
            </a:tbl>
          </a:graphicData>
        </a:graphic>
      </p:graphicFrame>
    </p:spTree>
    <p:extLst>
      <p:ext uri="{BB962C8B-B14F-4D97-AF65-F5344CB8AC3E}">
        <p14:creationId xmlns:p14="http://schemas.microsoft.com/office/powerpoint/2010/main" val="726271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35386558"/>
              </p:ext>
            </p:extLst>
          </p:nvPr>
        </p:nvGraphicFramePr>
        <p:xfrm>
          <a:off x="691503" y="817880"/>
          <a:ext cx="11008932" cy="4846320"/>
        </p:xfrm>
        <a:graphic>
          <a:graphicData uri="http://schemas.openxmlformats.org/drawingml/2006/table">
            <a:tbl>
              <a:tblPr firstRow="1" bandRow="1">
                <a:tableStyleId>{21E4AEA4-8DFA-4A89-87EB-49C32662AFE0}</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4.6 Using Optimized Materials</a:t>
                      </a:r>
                    </a:p>
                    <a:p>
                      <a:endParaRPr lang="en-NL" sz="1200" dirty="0"/>
                    </a:p>
                    <a:p>
                      <a:r>
                        <a:rPr lang="en-GB" sz="1200" b="1" dirty="0"/>
                        <a:t>Silver</a:t>
                      </a:r>
                      <a:r>
                        <a:rPr lang="en-GB" sz="1200" dirty="0"/>
                        <a:t> - Use materials in the product that do not contain substances that are:</a:t>
                      </a:r>
                    </a:p>
                    <a:p>
                      <a:r>
                        <a:rPr lang="en-GB" sz="1200" dirty="0"/>
                        <a:t>● Classified or listed as known or suspected to cause cancer, birth defects, genetic damage, reproductive harm (CMRs), or cause an equivalent level of concern, unless exposure to these substances during the product’s final manufacturing, use, and end-of-use is unlikely or expected to be negligible, or</a:t>
                      </a:r>
                    </a:p>
                    <a:p>
                      <a:r>
                        <a:rPr lang="en-GB" sz="1200" dirty="0"/>
                        <a:t>● Listed as persistent, </a:t>
                      </a:r>
                      <a:r>
                        <a:rPr lang="en-GB" sz="1200" dirty="0" err="1"/>
                        <a:t>bioaccumulative</a:t>
                      </a:r>
                      <a:r>
                        <a:rPr lang="en-GB" sz="1200" dirty="0"/>
                        <a:t>, and toxic (PBTs) or very persistent and very </a:t>
                      </a:r>
                      <a:r>
                        <a:rPr lang="en-GB" sz="1200" dirty="0" err="1"/>
                        <a:t>bioaccumulative</a:t>
                      </a:r>
                      <a:r>
                        <a:rPr lang="en-GB" sz="1200" dirty="0"/>
                        <a:t> (</a:t>
                      </a:r>
                      <a:r>
                        <a:rPr lang="en-GB" sz="1200" dirty="0" err="1"/>
                        <a:t>vPvBs</a:t>
                      </a:r>
                      <a:r>
                        <a:rPr lang="en-GB" sz="1200" dirty="0"/>
                        <a:t>).</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Use materials that are assessed as compatible with human and environmental health according to the Cradle to Cradle Certified Material Health Assessment Methodology, including only A/a, B/b, and C/c assessed materials and chemicals in the product.</a:t>
                      </a:r>
                      <a:endParaRPr lang="en-NL" sz="1200" dirty="0"/>
                    </a:p>
                  </a:txBody>
                  <a:tcPr/>
                </a:tc>
                <a:tc>
                  <a:txBody>
                    <a:bodyPr/>
                    <a:lstStyle/>
                    <a:p>
                      <a:r>
                        <a:rPr lang="en-GB" sz="1200" dirty="0"/>
                        <a:t>This can be disclosed as company policy (along the policy-action-target-metric - axis) under ESRS E2, ESRS E5, ESRS S1, and ESRS S2, provided that the impact, risk, or opportunity that a company would address with this policy/action was assessed as material at the company-level by the company during its double-materiality assessment.</a:t>
                      </a:r>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Use materials and process chemicals that are assessed as preferable for human and environmental health according to the Cradle to Cradle Certified Material Health Assessment Methodology, including &gt; 50% A/a and B/b assessed materials and chemicals in the product (see “Determining Percentage Assessed” in Section 4.4), and only A/a, B/b, and C/c assessed process chemistry.</a:t>
                      </a:r>
                      <a:endParaRPr lang="en-NL" sz="1200" dirty="0"/>
                    </a:p>
                    <a:p>
                      <a:endParaRPr lang="en-NL" sz="1200" dirty="0"/>
                    </a:p>
                  </a:txBody>
                  <a:tcPr/>
                </a:tc>
                <a:tc>
                  <a:txBody>
                    <a:bodyPr/>
                    <a:lstStyle/>
                    <a:p>
                      <a:r>
                        <a:rPr lang="en-GB" sz="1200" dirty="0"/>
                        <a:t>This can be disclosed as company policy (along the policy-action-target-metric - axis) under ESRS E2, ESRS E5, ESRS S1, and ESRS S2, provided that the impact, risk, or opportunity that a company would address with this policy/action was assessed as material at the company-level by the company during its double-materiality assessment.</a:t>
                      </a:r>
                    </a:p>
                    <a:p>
                      <a:endParaRPr lang="en-GB" sz="1200" dirty="0"/>
                    </a:p>
                    <a:p>
                      <a:r>
                        <a:rPr lang="en-GB" sz="1200" dirty="0"/>
                        <a:t>Additionally, the Material Health Assessment Methodology would have to be mentioned in any CSRD disclosure that would incorporate this assessment approach.</a:t>
                      </a:r>
                    </a:p>
                  </a:txBody>
                  <a:tcPr/>
                </a:tc>
                <a:extLst>
                  <a:ext uri="{0D108BD9-81ED-4DB2-BD59-A6C34878D82A}">
                    <a16:rowId xmlns:a16="http://schemas.microsoft.com/office/drawing/2014/main" val="4261868128"/>
                  </a:ext>
                </a:extLst>
              </a:tr>
            </a:tbl>
          </a:graphicData>
        </a:graphic>
      </p:graphicFrame>
    </p:spTree>
    <p:extLst>
      <p:ext uri="{BB962C8B-B14F-4D97-AF65-F5344CB8AC3E}">
        <p14:creationId xmlns:p14="http://schemas.microsoft.com/office/powerpoint/2010/main" val="4273064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711906509"/>
              </p:ext>
            </p:extLst>
          </p:nvPr>
        </p:nvGraphicFramePr>
        <p:xfrm>
          <a:off x="691503" y="817880"/>
          <a:ext cx="11008932" cy="5212080"/>
        </p:xfrm>
        <a:graphic>
          <a:graphicData uri="http://schemas.openxmlformats.org/drawingml/2006/table">
            <a:tbl>
              <a:tblPr firstRow="1" bandRow="1">
                <a:tableStyleId>{21E4AEA4-8DFA-4A89-87EB-49C32662AFE0}</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459292">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4.7 </a:t>
                      </a:r>
                      <a:r>
                        <a:rPr lang="en-GB" sz="1200" b="1" dirty="0"/>
                        <a:t>Volatile Organic Compound (VOC) Emissions</a:t>
                      </a:r>
                    </a:p>
                    <a:p>
                      <a:endParaRPr lang="en-NL" sz="1200" dirty="0"/>
                    </a:p>
                    <a:p>
                      <a:r>
                        <a:rPr lang="en-GB" sz="1200" b="1" dirty="0"/>
                        <a:t>Silver</a:t>
                      </a:r>
                      <a:r>
                        <a:rPr lang="en-GB" sz="1200" dirty="0"/>
                        <a:t> - Products designed for permanent indoor use comply with leading standards that demonstrate low VOC emissions.</a:t>
                      </a:r>
                    </a:p>
                    <a:p>
                      <a:endParaRPr lang="en-GB" sz="1200" dirty="0"/>
                    </a:p>
                    <a:p>
                      <a:r>
                        <a:rPr lang="en-GB" sz="1200" b="1" dirty="0"/>
                        <a:t>Gold</a:t>
                      </a:r>
                      <a:r>
                        <a:rPr lang="en-GB" sz="1200" dirty="0"/>
                        <a:t> - Products designed for permanent indoor use comply with leading standards that demonstrate very low to no VOC emissions.</a:t>
                      </a:r>
                      <a:endParaRPr lang="en-NL" sz="1200" dirty="0"/>
                    </a:p>
                  </a:txBody>
                  <a:tcPr/>
                </a:tc>
                <a:tc>
                  <a:txBody>
                    <a:bodyPr/>
                    <a:lstStyle/>
                    <a:p>
                      <a:r>
                        <a:rPr lang="en-GB" sz="1200" dirty="0">
                          <a:solidFill>
                            <a:schemeClr val="tx1"/>
                          </a:solidFill>
                        </a:rPr>
                        <a:t>This can be included as a policy (-action-target-metric) under ESRS E2, or ESRS S4, provided that the impact, risk, or opportunity that a company would address with this policy/action was assessed as material at the company-level by the company during its double-materiality assessment.</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To include this requirement under ESRS S, this depends on whether and if, for which, Social category the subject of VOC was identifies as a material risk. If It is a risk to the company's own workers, then it can be integrated under S1, if it is a risk for the end user, then it could be integrated into S4.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This can also be integrated under ESRS E2 Pollution if VOC emissions is identified as material.</a:t>
                      </a:r>
                      <a:endParaRPr lang="en-NL" sz="1200" dirty="0">
                        <a:solidFill>
                          <a:schemeClr val="tx1"/>
                        </a:solidFill>
                      </a:endParaRPr>
                    </a:p>
                  </a:txBody>
                  <a:tcPr/>
                </a:tc>
                <a:extLst>
                  <a:ext uri="{0D108BD9-81ED-4DB2-BD59-A6C34878D82A}">
                    <a16:rowId xmlns:a16="http://schemas.microsoft.com/office/drawing/2014/main" val="1297406677"/>
                  </a:ext>
                </a:extLst>
              </a:tr>
              <a:tr h="370840">
                <a:tc>
                  <a:txBody>
                    <a:bodyPr/>
                    <a:lstStyle/>
                    <a:p>
                      <a:r>
                        <a:rPr lang="en-NL" sz="1200" b="1" dirty="0"/>
                        <a:t>4.8 VOC Content</a:t>
                      </a:r>
                    </a:p>
                    <a:p>
                      <a:endParaRPr lang="en-NL" sz="1200" dirty="0"/>
                    </a:p>
                    <a:p>
                      <a:r>
                        <a:rPr lang="en-GB" sz="1200" b="1" dirty="0"/>
                        <a:t>Silver</a:t>
                      </a:r>
                      <a:r>
                        <a:rPr lang="en-GB" sz="1200" dirty="0"/>
                        <a:t> - For liquid, viscous, or aerosol consumer or construction products, limit volatile organic compound (VOC) content to low levels as established by leading standards.</a:t>
                      </a:r>
                      <a:endParaRPr lang="en-NL" sz="1200" dirty="0"/>
                    </a:p>
                  </a:txBody>
                  <a:tcPr/>
                </a:tc>
                <a:tc>
                  <a:txBody>
                    <a:bodyPr/>
                    <a:lstStyle/>
                    <a:p>
                      <a:r>
                        <a:rPr lang="en-GB" sz="1200" dirty="0">
                          <a:solidFill>
                            <a:schemeClr val="tx1"/>
                          </a:solidFill>
                        </a:rPr>
                        <a:t>This can be included as a policy (-action-target-metric) under ESRS E2, or ESRS S, provided that the impact, risk, or opportunity that a company would address with this policy/action was assessed as material at the company-level by the company during its double-materiality assessment.</a:t>
                      </a:r>
                    </a:p>
                    <a:p>
                      <a:endParaRPr lang="en-GB"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To include this requirement under ESRS S, this depends on whether and if, for which, Social category the subject of VOC was identifies as a material risk. If It is a risk to the company's own workers, then it can be integrated under S1, if it is a risk for the end user, then it could be integrated into S4.</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This can also be integrated under ESRS E2 Pollution if VOC emissions is identified as material.</a:t>
                      </a:r>
                      <a:endParaRPr lang="en-NL" sz="1200" dirty="0">
                        <a:solidFill>
                          <a:schemeClr val="tx1"/>
                        </a:solidFill>
                      </a:endParaRPr>
                    </a:p>
                  </a:txBody>
                  <a:tcPr/>
                </a:tc>
                <a:extLst>
                  <a:ext uri="{0D108BD9-81ED-4DB2-BD59-A6C34878D82A}">
                    <a16:rowId xmlns:a16="http://schemas.microsoft.com/office/drawing/2014/main" val="2501135284"/>
                  </a:ext>
                </a:extLst>
              </a:tr>
            </a:tbl>
          </a:graphicData>
        </a:graphic>
      </p:graphicFrame>
    </p:spTree>
    <p:extLst>
      <p:ext uri="{BB962C8B-B14F-4D97-AF65-F5344CB8AC3E}">
        <p14:creationId xmlns:p14="http://schemas.microsoft.com/office/powerpoint/2010/main" val="3653010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540816401"/>
              </p:ext>
            </p:extLst>
          </p:nvPr>
        </p:nvGraphicFramePr>
        <p:xfrm>
          <a:off x="691503" y="817880"/>
          <a:ext cx="11008932" cy="5303520"/>
        </p:xfrm>
        <a:graphic>
          <a:graphicData uri="http://schemas.openxmlformats.org/drawingml/2006/table">
            <a:tbl>
              <a:tblPr firstRow="1" bandRow="1">
                <a:tableStyleId>{21E4AEA4-8DFA-4A89-87EB-49C32662AFE0}</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459292">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4.9 Optimizing Chemistry in the Supply Chain</a:t>
                      </a:r>
                    </a:p>
                    <a:p>
                      <a:endParaRPr lang="en-NL" sz="1200" dirty="0"/>
                    </a:p>
                    <a:p>
                      <a:r>
                        <a:rPr lang="en-NL" sz="1200" b="1" dirty="0"/>
                        <a:t>Platinum </a:t>
                      </a:r>
                      <a:r>
                        <a:rPr lang="en-NL" sz="1200" dirty="0"/>
                        <a:t>- Address hazardous chemicals in the product supply chain</a:t>
                      </a:r>
                    </a:p>
                  </a:txBody>
                  <a:tcPr/>
                </a:tc>
                <a:tc>
                  <a:txBody>
                    <a:bodyPr/>
                    <a:lstStyle/>
                    <a:p>
                      <a:r>
                        <a:rPr lang="en-GB" sz="1200" dirty="0"/>
                        <a:t>This is aligned with the logic of the Directive's disclosure requirements for substances of concern and substances of very high concern (</a:t>
                      </a:r>
                      <a:r>
                        <a:rPr lang="en-GB" sz="1200" dirty="0">
                          <a:solidFill>
                            <a:schemeClr val="tx1"/>
                          </a:solidFill>
                        </a:rPr>
                        <a:t>companies must quantify the amount by main hazard classes</a:t>
                      </a:r>
                      <a:r>
                        <a:rPr lang="en-GB" sz="1200" dirty="0"/>
                        <a:t>) and can be integrated as a policy, action, target and metric in a company's CSRD report. Generally, CSRD requires that companies report on the aggregated generation of hazardous waste in its value chain and requires the same for its production, use and/or distribution and commercialisation of substances of concern and very high concern. </a:t>
                      </a:r>
                    </a:p>
                    <a:p>
                      <a:endParaRPr lang="en-GB" sz="1200" dirty="0"/>
                    </a:p>
                    <a:p>
                      <a:r>
                        <a:rPr lang="en-GB" sz="1200" dirty="0"/>
                        <a:t>Depending on the point in the product supply chain that is addressed, this can be included in the sustainability statement through policy, action, target, metric disclosures under ESRS E2, ESRS E3, ESRS E4, ESRS E5, ESRS S1, ESRS S2, ESRS S3, and ESRS S4, provided that the impact, risk, or opportunity that a company would address with this policy/action was assessed as material at the company-level by the company during its double-materiality assessment.</a:t>
                      </a:r>
                      <a:endParaRPr lang="en-NL" sz="1200" dirty="0"/>
                    </a:p>
                  </a:txBody>
                  <a:tcPr/>
                </a:tc>
                <a:extLst>
                  <a:ext uri="{0D108BD9-81ED-4DB2-BD59-A6C34878D82A}">
                    <a16:rowId xmlns:a16="http://schemas.microsoft.com/office/drawing/2014/main" val="1792017990"/>
                  </a:ext>
                </a:extLst>
              </a:tr>
              <a:tr h="370840">
                <a:tc>
                  <a:txBody>
                    <a:bodyPr/>
                    <a:lstStyle/>
                    <a:p>
                      <a:r>
                        <a:rPr lang="en-NL" sz="1200" b="1" dirty="0"/>
                        <a:t>Platinum</a:t>
                      </a:r>
                      <a:r>
                        <a:rPr lang="en-NL" sz="1200" dirty="0"/>
                        <a:t> - </a:t>
                      </a:r>
                      <a:r>
                        <a:rPr lang="en-GB" sz="1200" dirty="0"/>
                        <a:t>Develop a strategy to further reduce hazardous chemical use and/or emissions in the supply chain.</a:t>
                      </a:r>
                      <a:endParaRPr lang="en-NL" sz="1200" dirty="0"/>
                    </a:p>
                  </a:txBody>
                  <a:tcPr/>
                </a:tc>
                <a:tc>
                  <a:txBody>
                    <a:bodyPr/>
                    <a:lstStyle/>
                    <a:p>
                      <a:r>
                        <a:rPr lang="en-GB" sz="1200" dirty="0"/>
                        <a:t>This is aligned with the logic of the Directive's disclosure requirements for hazardous waste, substances of concern and substances of very high concern.</a:t>
                      </a:r>
                    </a:p>
                    <a:p>
                      <a:endParaRPr lang="en-GB" sz="1200" dirty="0"/>
                    </a:p>
                    <a:p>
                      <a:r>
                        <a:rPr lang="en-GB" sz="1200" dirty="0"/>
                        <a:t>Policy, action, and target disclosures can be included in the sustainability statement and should be disaggregated by water, air, soil, or other relevant parameters. This inclusion will be possible provided that the impact, risk, or opportunity that a company would address with this policy/action was assessed as material at the company level by the company during its double-materiality assessment.</a:t>
                      </a:r>
                      <a:endParaRPr lang="en-NL" sz="1200" dirty="0"/>
                    </a:p>
                  </a:txBody>
                  <a:tcPr/>
                </a:tc>
                <a:extLst>
                  <a:ext uri="{0D108BD9-81ED-4DB2-BD59-A6C34878D82A}">
                    <a16:rowId xmlns:a16="http://schemas.microsoft.com/office/drawing/2014/main" val="113694732"/>
                  </a:ext>
                </a:extLst>
              </a:tr>
              <a:tr h="370840">
                <a:tc>
                  <a:txBody>
                    <a:bodyPr/>
                    <a:lstStyle/>
                    <a:p>
                      <a:r>
                        <a:rPr lang="en-NL" sz="1200" b="1" dirty="0"/>
                        <a:t>Platinum</a:t>
                      </a:r>
                      <a:r>
                        <a:rPr lang="en-NL" sz="1200" dirty="0"/>
                        <a:t> - </a:t>
                      </a:r>
                      <a:r>
                        <a:rPr lang="en-GB" sz="1200" dirty="0"/>
                        <a:t>Demonstrate progress toward achieving reductions at each recertification.</a:t>
                      </a:r>
                      <a:endParaRPr lang="en-NL" sz="1200" dirty="0"/>
                    </a:p>
                  </a:txBody>
                  <a:tcPr/>
                </a:tc>
                <a:tc>
                  <a:txBody>
                    <a:bodyPr/>
                    <a:lstStyle/>
                    <a:p>
                      <a:r>
                        <a:rPr lang="en-GB" sz="1200" dirty="0"/>
                        <a:t>This is aligned with the Directive's logic for reporting on policy, action, target, metric progress with each report submitted. </a:t>
                      </a:r>
                      <a:endParaRPr lang="en-NL" sz="1200" dirty="0"/>
                    </a:p>
                  </a:txBody>
                  <a:tcPr/>
                </a:tc>
                <a:extLst>
                  <a:ext uri="{0D108BD9-81ED-4DB2-BD59-A6C34878D82A}">
                    <a16:rowId xmlns:a16="http://schemas.microsoft.com/office/drawing/2014/main" val="3104028542"/>
                  </a:ext>
                </a:extLst>
              </a:tr>
            </a:tbl>
          </a:graphicData>
        </a:graphic>
      </p:graphicFrame>
    </p:spTree>
    <p:extLst>
      <p:ext uri="{BB962C8B-B14F-4D97-AF65-F5344CB8AC3E}">
        <p14:creationId xmlns:p14="http://schemas.microsoft.com/office/powerpoint/2010/main" val="220555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748695880"/>
              </p:ext>
            </p:extLst>
          </p:nvPr>
        </p:nvGraphicFramePr>
        <p:xfrm>
          <a:off x="691503" y="817880"/>
          <a:ext cx="11008932" cy="502920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5.1 Defining the Product’s Technical and/or Biological Cycles</a:t>
                      </a:r>
                    </a:p>
                    <a:p>
                      <a:endParaRPr lang="en-NL" sz="1200" dirty="0"/>
                    </a:p>
                    <a:p>
                      <a:r>
                        <a:rPr lang="en-GB" sz="1200" b="1" dirty="0"/>
                        <a:t>Bronze</a:t>
                      </a:r>
                      <a:r>
                        <a:rPr lang="en-GB" sz="1200" dirty="0"/>
                        <a:t> - Designate all homogeneous materials subject to review in the product as being intended for technical and/or biological cycles and define the intended cycling pathway(s) for each material. For materials designated for technical cycles, recycling must be one intended cycling pathway. </a:t>
                      </a:r>
                    </a:p>
                  </a:txBody>
                  <a:tcPr/>
                </a:tc>
                <a:tc>
                  <a:txBody>
                    <a:bodyPr/>
                    <a:lstStyle/>
                    <a:p>
                      <a:r>
                        <a:rPr lang="en-GB" sz="1200" dirty="0"/>
                        <a:t>This is principally aligned with the Directive, which requires the disclosure of material inflows and outflows under ESRS E5-4 and ESRS E5-5. This disclosure will require that companies aggregate inflow materials and outflow materials at the company-level, and characterise their main waste streams, which also scopes in redirection to recycling facilities. </a:t>
                      </a:r>
                    </a:p>
                    <a:p>
                      <a:endParaRPr lang="en-GB" sz="1200" dirty="0"/>
                    </a:p>
                    <a:p>
                      <a:r>
                        <a:rPr lang="en-GB" sz="1200" dirty="0"/>
                        <a:t>The disclosure would have to be accompanied by an explanation of how the intended cycling pathways were selected, and to what extend this decision-making process integrated location-bound factors.</a:t>
                      </a:r>
                    </a:p>
                    <a:p>
                      <a:endParaRPr lang="en-GB" sz="1200" dirty="0"/>
                    </a:p>
                  </a:txBody>
                  <a:tcPr/>
                </a:tc>
                <a:extLst>
                  <a:ext uri="{0D108BD9-81ED-4DB2-BD59-A6C34878D82A}">
                    <a16:rowId xmlns:a16="http://schemas.microsoft.com/office/drawing/2014/main" val="3344156601"/>
                  </a:ext>
                </a:extLst>
              </a:tr>
              <a:tr h="0">
                <a:tc>
                  <a:txBody>
                    <a:bodyPr/>
                    <a:lstStyle/>
                    <a:p>
                      <a:r>
                        <a:rPr lang="en-NL" sz="1200" b="1" dirty="0"/>
                        <a:t>Platinum</a:t>
                      </a:r>
                      <a:r>
                        <a:rPr lang="en-NL" sz="1200" dirty="0"/>
                        <a:t> - </a:t>
                      </a:r>
                      <a:r>
                        <a:rPr lang="en-GB" sz="1200" dirty="0"/>
                        <a:t>Define at least two intended cycling pathway(s) for each homogeneous material subject to review in the product.</a:t>
                      </a:r>
                      <a:endParaRPr lang="en-NL" sz="1200" dirty="0"/>
                    </a:p>
                  </a:txBody>
                  <a:tcPr/>
                </a:tc>
                <a:tc>
                  <a:txBody>
                    <a:bodyPr/>
                    <a:lstStyle/>
                    <a:p>
                      <a:r>
                        <a:rPr lang="en-GB" sz="1200" dirty="0"/>
                        <a:t>This is principally aligned with the Directive, which requires the disclosure of material inflows and outflows under ESRS E5-4 and ESRS E5-5 and the identification of the most material waste streams. </a:t>
                      </a:r>
                    </a:p>
                    <a:p>
                      <a:endParaRPr lang="en-GB" sz="1200" dirty="0"/>
                    </a:p>
                    <a:p>
                      <a:r>
                        <a:rPr lang="en-GB" sz="1200" dirty="0"/>
                        <a:t>This definition of intended cycling pathways can be integrated as an action into a policy-action-target-metric disclosure that aims to increase the reporting company's cycling rate with defined targets. The identification of potential cycling pathways can serve as a stepping stone here. In making this disclosure, it will be important for reporting companies to qualify the scope of this definition of cycling pathways. Additionally, to </a:t>
                      </a:r>
                      <a:r>
                        <a:rPr lang="en-GB" sz="1200" dirty="0">
                          <a:solidFill>
                            <a:schemeClr val="tx1"/>
                          </a:solidFill>
                        </a:rPr>
                        <a:t>include it along the </a:t>
                      </a:r>
                      <a:r>
                        <a:rPr lang="en-GB" sz="1200" dirty="0"/>
                        <a:t>policy-action-target-metric axis, it will depend on whether the impact, risk, or opportunity that a company would address with this policy/action was assessed as material at the company level by the company during its double-materiality assessment.</a:t>
                      </a:r>
                    </a:p>
                  </a:txBody>
                  <a:tcPr/>
                </a:tc>
                <a:extLst>
                  <a:ext uri="{0D108BD9-81ED-4DB2-BD59-A6C34878D82A}">
                    <a16:rowId xmlns:a16="http://schemas.microsoft.com/office/drawing/2014/main" val="1908325298"/>
                  </a:ext>
                </a:extLst>
              </a:tr>
            </a:tbl>
          </a:graphicData>
        </a:graphic>
      </p:graphicFrame>
    </p:spTree>
    <p:extLst>
      <p:ext uri="{BB962C8B-B14F-4D97-AF65-F5344CB8AC3E}">
        <p14:creationId xmlns:p14="http://schemas.microsoft.com/office/powerpoint/2010/main" val="3000214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9497C-A027-A108-D9A9-7AAC986FF6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529451-2479-3437-712A-AD4E6754CEF7}"/>
              </a:ext>
            </a:extLst>
          </p:cNvPr>
          <p:cNvSpPr>
            <a:spLocks noGrp="1"/>
          </p:cNvSpPr>
          <p:nvPr>
            <p:ph type="sldNum" sz="quarter" idx="12"/>
          </p:nvPr>
        </p:nvSpPr>
        <p:spPr/>
        <p:txBody>
          <a:bodyPr/>
          <a:lstStyle/>
          <a:p>
            <a:fld id="{A6B50053-EC5D-F648-9B13-092A20055004}" type="slidenum">
              <a:rPr lang="en-US" smtClean="0"/>
              <a:pPr/>
              <a:t>3</a:t>
            </a:fld>
            <a:endParaRPr lang="en-US" dirty="0"/>
          </a:p>
        </p:txBody>
      </p:sp>
      <p:sp>
        <p:nvSpPr>
          <p:cNvPr id="3" name="Title 2">
            <a:extLst>
              <a:ext uri="{FF2B5EF4-FFF2-40B4-BE49-F238E27FC236}">
                <a16:creationId xmlns:a16="http://schemas.microsoft.com/office/drawing/2014/main" id="{A26F32D6-252E-D2AD-A3BD-4B0572F226DD}"/>
              </a:ext>
            </a:extLst>
          </p:cNvPr>
          <p:cNvSpPr>
            <a:spLocks noGrp="1"/>
          </p:cNvSpPr>
          <p:nvPr>
            <p:ph type="title"/>
          </p:nvPr>
        </p:nvSpPr>
        <p:spPr/>
        <p:txBody>
          <a:bodyPr>
            <a:normAutofit/>
          </a:bodyPr>
          <a:lstStyle/>
          <a:p>
            <a:r>
              <a:rPr lang="en-NL" dirty="0"/>
              <a:t>The European Sustainability Reporting Standards (ESRS)</a:t>
            </a:r>
          </a:p>
        </p:txBody>
      </p:sp>
      <p:sp>
        <p:nvSpPr>
          <p:cNvPr id="4" name="Text Placeholder 3">
            <a:extLst>
              <a:ext uri="{FF2B5EF4-FFF2-40B4-BE49-F238E27FC236}">
                <a16:creationId xmlns:a16="http://schemas.microsoft.com/office/drawing/2014/main" id="{F198CEFD-07EA-3503-9637-534801BEF8B5}"/>
              </a:ext>
            </a:extLst>
          </p:cNvPr>
          <p:cNvSpPr>
            <a:spLocks noGrp="1"/>
          </p:cNvSpPr>
          <p:nvPr>
            <p:ph type="body" idx="1"/>
          </p:nvPr>
        </p:nvSpPr>
        <p:spPr>
          <a:xfrm>
            <a:off x="4434487" y="3069453"/>
            <a:ext cx="3418202" cy="1353088"/>
          </a:xfrm>
        </p:spPr>
        <p:txBody>
          <a:bodyPr>
            <a:normAutofit/>
          </a:bodyPr>
          <a:lstStyle/>
          <a:p>
            <a:pPr marL="0" indent="0">
              <a:buClr>
                <a:schemeClr val="tx2"/>
              </a:buClr>
              <a:buNone/>
            </a:pPr>
            <a:r>
              <a:rPr lang="en-NL" sz="1800" dirty="0">
                <a:solidFill>
                  <a:schemeClr val="accent1"/>
                </a:solidFill>
              </a:rPr>
              <a:t>EFRAG is currently working on the development of sector-specific standards. The timeline for their adoption is available </a:t>
            </a:r>
            <a:r>
              <a:rPr lang="en-NL" sz="1800" dirty="0">
                <a:solidFill>
                  <a:schemeClr val="accent1"/>
                </a:solidFill>
                <a:hlinkClick r:id="rId3"/>
              </a:rPr>
              <a:t>here</a:t>
            </a:r>
            <a:r>
              <a:rPr lang="en-NL" sz="1800" dirty="0">
                <a:solidFill>
                  <a:schemeClr val="accent1"/>
                </a:solidFill>
              </a:rPr>
              <a:t> for the priority sectors below:</a:t>
            </a:r>
          </a:p>
        </p:txBody>
      </p:sp>
      <p:sp>
        <p:nvSpPr>
          <p:cNvPr id="5" name="Rectangle 4">
            <a:extLst>
              <a:ext uri="{FF2B5EF4-FFF2-40B4-BE49-F238E27FC236}">
                <a16:creationId xmlns:a16="http://schemas.microsoft.com/office/drawing/2014/main" id="{CA820324-D799-FC87-7FD5-D5A076D03792}"/>
              </a:ext>
            </a:extLst>
          </p:cNvPr>
          <p:cNvSpPr/>
          <p:nvPr/>
        </p:nvSpPr>
        <p:spPr>
          <a:xfrm>
            <a:off x="353787" y="2367640"/>
            <a:ext cx="3641271" cy="58782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Rectangle 5">
            <a:extLst>
              <a:ext uri="{FF2B5EF4-FFF2-40B4-BE49-F238E27FC236}">
                <a16:creationId xmlns:a16="http://schemas.microsoft.com/office/drawing/2014/main" id="{0882722E-724D-0769-BE34-31B98E863CEA}"/>
              </a:ext>
            </a:extLst>
          </p:cNvPr>
          <p:cNvSpPr/>
          <p:nvPr/>
        </p:nvSpPr>
        <p:spPr>
          <a:xfrm>
            <a:off x="4275364" y="2367640"/>
            <a:ext cx="3641271" cy="58782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8" name="Rectangle 7">
            <a:extLst>
              <a:ext uri="{FF2B5EF4-FFF2-40B4-BE49-F238E27FC236}">
                <a16:creationId xmlns:a16="http://schemas.microsoft.com/office/drawing/2014/main" id="{76DCB969-E12C-95DA-2AFD-AAE148240070}"/>
              </a:ext>
            </a:extLst>
          </p:cNvPr>
          <p:cNvSpPr/>
          <p:nvPr/>
        </p:nvSpPr>
        <p:spPr>
          <a:xfrm>
            <a:off x="8196942" y="2367640"/>
            <a:ext cx="3641271" cy="58782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9" name="Rectangle 8">
            <a:extLst>
              <a:ext uri="{FF2B5EF4-FFF2-40B4-BE49-F238E27FC236}">
                <a16:creationId xmlns:a16="http://schemas.microsoft.com/office/drawing/2014/main" id="{F910A71D-195F-BE87-063E-F72B14607A1B}"/>
              </a:ext>
            </a:extLst>
          </p:cNvPr>
          <p:cNvSpPr/>
          <p:nvPr/>
        </p:nvSpPr>
        <p:spPr>
          <a:xfrm>
            <a:off x="508747" y="3013309"/>
            <a:ext cx="3323023" cy="2790387"/>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Rectangle 9">
            <a:extLst>
              <a:ext uri="{FF2B5EF4-FFF2-40B4-BE49-F238E27FC236}">
                <a16:creationId xmlns:a16="http://schemas.microsoft.com/office/drawing/2014/main" id="{DE076A69-49BF-B6A7-65A3-26DB20F74613}"/>
              </a:ext>
            </a:extLst>
          </p:cNvPr>
          <p:cNvSpPr/>
          <p:nvPr/>
        </p:nvSpPr>
        <p:spPr>
          <a:xfrm>
            <a:off x="4434489" y="3013309"/>
            <a:ext cx="3323023" cy="146537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Rectangle 10">
            <a:extLst>
              <a:ext uri="{FF2B5EF4-FFF2-40B4-BE49-F238E27FC236}">
                <a16:creationId xmlns:a16="http://schemas.microsoft.com/office/drawing/2014/main" id="{96F3F376-CAD8-63D0-4C6D-BA585C839B15}"/>
              </a:ext>
            </a:extLst>
          </p:cNvPr>
          <p:cNvSpPr/>
          <p:nvPr/>
        </p:nvSpPr>
        <p:spPr>
          <a:xfrm>
            <a:off x="8360229" y="3013309"/>
            <a:ext cx="3323023" cy="2790387"/>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Text Placeholder 3">
            <a:extLst>
              <a:ext uri="{FF2B5EF4-FFF2-40B4-BE49-F238E27FC236}">
                <a16:creationId xmlns:a16="http://schemas.microsoft.com/office/drawing/2014/main" id="{0176D531-678C-2328-8EBC-8BD8F1747B18}"/>
              </a:ext>
            </a:extLst>
          </p:cNvPr>
          <p:cNvSpPr txBox="1">
            <a:spLocks/>
          </p:cNvSpPr>
          <p:nvPr/>
        </p:nvSpPr>
        <p:spPr>
          <a:xfrm>
            <a:off x="508747" y="3050385"/>
            <a:ext cx="3323023" cy="2353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en-NL" sz="1800" dirty="0">
                <a:solidFill>
                  <a:schemeClr val="accent1"/>
                </a:solidFill>
              </a:rPr>
              <a:t>Under the proposed CSRD, EFRAG was appointed technical adviser to the European Commission to develop in priority a first set of draft ESRS. </a:t>
            </a:r>
          </a:p>
          <a:p>
            <a:pPr marL="0" indent="0">
              <a:buClr>
                <a:schemeClr val="tx2"/>
              </a:buClr>
              <a:buNone/>
            </a:pPr>
            <a:r>
              <a:rPr lang="en-GB" sz="1800" dirty="0">
                <a:solidFill>
                  <a:schemeClr val="accent1"/>
                </a:solidFill>
              </a:rPr>
              <a:t>EFRAG's advice package can be viewed </a:t>
            </a:r>
            <a:r>
              <a:rPr lang="en-GB" sz="1800" dirty="0">
                <a:solidFill>
                  <a:schemeClr val="accent1"/>
                </a:solidFill>
                <a:hlinkClick r:id="rId4"/>
              </a:rPr>
              <a:t>here</a:t>
            </a:r>
            <a:r>
              <a:rPr lang="en-GB" sz="1800" dirty="0">
                <a:solidFill>
                  <a:schemeClr val="accent1"/>
                </a:solidFill>
              </a:rPr>
              <a:t>.</a:t>
            </a:r>
          </a:p>
        </p:txBody>
      </p:sp>
      <p:sp>
        <p:nvSpPr>
          <p:cNvPr id="13" name="Text Placeholder 3">
            <a:extLst>
              <a:ext uri="{FF2B5EF4-FFF2-40B4-BE49-F238E27FC236}">
                <a16:creationId xmlns:a16="http://schemas.microsoft.com/office/drawing/2014/main" id="{52309958-3CCE-4482-CBC8-2918B6E1C33A}"/>
              </a:ext>
            </a:extLst>
          </p:cNvPr>
          <p:cNvSpPr txBox="1">
            <a:spLocks/>
          </p:cNvSpPr>
          <p:nvPr/>
        </p:nvSpPr>
        <p:spPr>
          <a:xfrm>
            <a:off x="8360228" y="3133439"/>
            <a:ext cx="3323023" cy="224671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tx2"/>
              </a:buClr>
              <a:buNone/>
            </a:pPr>
            <a:r>
              <a:rPr lang="en-GB" sz="1800" dirty="0">
                <a:solidFill>
                  <a:schemeClr val="accent1"/>
                </a:solidFill>
              </a:rPr>
              <a:t>EFRAG is also developing ESRS for non-EU companies and listed SMEs. </a:t>
            </a:r>
          </a:p>
          <a:p>
            <a:pPr marL="0" indent="0">
              <a:buClr>
                <a:schemeClr val="tx2"/>
              </a:buClr>
              <a:buNone/>
            </a:pPr>
            <a:r>
              <a:rPr lang="en-GB" sz="1800" dirty="0">
                <a:solidFill>
                  <a:schemeClr val="accent1"/>
                </a:solidFill>
              </a:rPr>
              <a:t>The ESRS for SMEs at the EFRAG level is expected to be finalised by the end of 2024, while a first draft and consultation for the non-EU ESRS are scheduled at the beginning of 2025</a:t>
            </a:r>
            <a:r>
              <a:rPr lang="en-GB" dirty="0">
                <a:solidFill>
                  <a:schemeClr val="accent1"/>
                </a:solidFill>
              </a:rPr>
              <a:t>.</a:t>
            </a:r>
            <a:endParaRPr lang="en-NL" dirty="0">
              <a:solidFill>
                <a:schemeClr val="accent1"/>
              </a:solidFill>
            </a:endParaRPr>
          </a:p>
        </p:txBody>
      </p:sp>
      <p:sp>
        <p:nvSpPr>
          <p:cNvPr id="18" name="TextBox 17">
            <a:extLst>
              <a:ext uri="{FF2B5EF4-FFF2-40B4-BE49-F238E27FC236}">
                <a16:creationId xmlns:a16="http://schemas.microsoft.com/office/drawing/2014/main" id="{9860574B-30F7-6FE6-0881-19088733D872}"/>
              </a:ext>
            </a:extLst>
          </p:cNvPr>
          <p:cNvSpPr txBox="1"/>
          <p:nvPr/>
        </p:nvSpPr>
        <p:spPr>
          <a:xfrm>
            <a:off x="7852689" y="2466908"/>
            <a:ext cx="4338100" cy="369332"/>
          </a:xfrm>
          <a:prstGeom prst="rect">
            <a:avLst/>
          </a:prstGeom>
          <a:noFill/>
        </p:spPr>
        <p:txBody>
          <a:bodyPr wrap="square">
            <a:spAutoFit/>
          </a:bodyPr>
          <a:lstStyle/>
          <a:p>
            <a:pPr algn="ctr"/>
            <a:r>
              <a:rPr lang="en-GB" sz="1800" b="1" dirty="0">
                <a:solidFill>
                  <a:schemeClr val="bg1"/>
                </a:solidFill>
              </a:rPr>
              <a:t>ESRS for non-EU companies &amp; SMEs</a:t>
            </a:r>
            <a:r>
              <a:rPr lang="en-GB" sz="1800" dirty="0">
                <a:solidFill>
                  <a:schemeClr val="bg1"/>
                </a:solidFill>
              </a:rPr>
              <a:t> </a:t>
            </a:r>
            <a:endParaRPr lang="en-NL" dirty="0">
              <a:solidFill>
                <a:schemeClr val="bg1"/>
              </a:solidFill>
            </a:endParaRPr>
          </a:p>
        </p:txBody>
      </p:sp>
      <p:sp>
        <p:nvSpPr>
          <p:cNvPr id="19" name="TextBox 18">
            <a:extLst>
              <a:ext uri="{FF2B5EF4-FFF2-40B4-BE49-F238E27FC236}">
                <a16:creationId xmlns:a16="http://schemas.microsoft.com/office/drawing/2014/main" id="{1F657997-A4AE-3DEA-00B1-475861A3477A}"/>
              </a:ext>
            </a:extLst>
          </p:cNvPr>
          <p:cNvSpPr txBox="1"/>
          <p:nvPr/>
        </p:nvSpPr>
        <p:spPr>
          <a:xfrm>
            <a:off x="956502" y="2475427"/>
            <a:ext cx="2325541" cy="369332"/>
          </a:xfrm>
          <a:prstGeom prst="rect">
            <a:avLst/>
          </a:prstGeom>
          <a:noFill/>
        </p:spPr>
        <p:txBody>
          <a:bodyPr wrap="square">
            <a:spAutoFit/>
          </a:bodyPr>
          <a:lstStyle/>
          <a:p>
            <a:r>
              <a:rPr lang="en-NL" sz="1800" b="1" dirty="0">
                <a:solidFill>
                  <a:schemeClr val="bg1"/>
                </a:solidFill>
              </a:rPr>
              <a:t>Sector-agnostic ESRS</a:t>
            </a:r>
            <a:endParaRPr lang="en-NL" dirty="0">
              <a:solidFill>
                <a:schemeClr val="bg1"/>
              </a:solidFill>
            </a:endParaRPr>
          </a:p>
        </p:txBody>
      </p:sp>
      <p:sp>
        <p:nvSpPr>
          <p:cNvPr id="20" name="TextBox 19">
            <a:extLst>
              <a:ext uri="{FF2B5EF4-FFF2-40B4-BE49-F238E27FC236}">
                <a16:creationId xmlns:a16="http://schemas.microsoft.com/office/drawing/2014/main" id="{4BB7FEEA-4BB3-7D16-B54E-F9B9200EE2BB}"/>
              </a:ext>
            </a:extLst>
          </p:cNvPr>
          <p:cNvSpPr txBox="1"/>
          <p:nvPr/>
        </p:nvSpPr>
        <p:spPr>
          <a:xfrm>
            <a:off x="5130310" y="2475427"/>
            <a:ext cx="2325541" cy="369332"/>
          </a:xfrm>
          <a:prstGeom prst="rect">
            <a:avLst/>
          </a:prstGeom>
          <a:noFill/>
        </p:spPr>
        <p:txBody>
          <a:bodyPr wrap="square">
            <a:spAutoFit/>
          </a:bodyPr>
          <a:lstStyle/>
          <a:p>
            <a:r>
              <a:rPr lang="en-NL" sz="1800" b="1" dirty="0">
                <a:solidFill>
                  <a:schemeClr val="bg1"/>
                </a:solidFill>
              </a:rPr>
              <a:t>Sector-specific ESRS</a:t>
            </a:r>
            <a:endParaRPr lang="en-NL" dirty="0">
              <a:solidFill>
                <a:schemeClr val="bg1"/>
              </a:solidFill>
            </a:endParaRPr>
          </a:p>
        </p:txBody>
      </p:sp>
      <p:sp>
        <p:nvSpPr>
          <p:cNvPr id="21" name="Rectangle 20">
            <a:extLst>
              <a:ext uri="{FF2B5EF4-FFF2-40B4-BE49-F238E27FC236}">
                <a16:creationId xmlns:a16="http://schemas.microsoft.com/office/drawing/2014/main" id="{FB294F37-807D-D1C9-C2B2-EBBE2EBE378E}"/>
              </a:ext>
            </a:extLst>
          </p:cNvPr>
          <p:cNvSpPr/>
          <p:nvPr/>
        </p:nvSpPr>
        <p:spPr>
          <a:xfrm>
            <a:off x="4052926" y="4408502"/>
            <a:ext cx="4080701" cy="235352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2" name="Text Placeholder 3">
            <a:extLst>
              <a:ext uri="{FF2B5EF4-FFF2-40B4-BE49-F238E27FC236}">
                <a16:creationId xmlns:a16="http://schemas.microsoft.com/office/drawing/2014/main" id="{1FBA7AEB-F863-4C20-E35A-6DA70CAE2773}"/>
              </a:ext>
            </a:extLst>
          </p:cNvPr>
          <p:cNvSpPr txBox="1">
            <a:spLocks/>
          </p:cNvSpPr>
          <p:nvPr/>
        </p:nvSpPr>
        <p:spPr>
          <a:xfrm>
            <a:off x="3904574" y="4483341"/>
            <a:ext cx="4201884" cy="2566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2">
              <a:buClr>
                <a:schemeClr val="tx2"/>
              </a:buClr>
            </a:pPr>
            <a:r>
              <a:rPr lang="en-NL" sz="1400" dirty="0">
                <a:solidFill>
                  <a:schemeClr val="accent1"/>
                </a:solidFill>
              </a:rPr>
              <a:t>Oil &amp; Gas</a:t>
            </a:r>
          </a:p>
          <a:p>
            <a:pPr lvl="2">
              <a:buClr>
                <a:schemeClr val="tx2"/>
              </a:buClr>
            </a:pPr>
            <a:r>
              <a:rPr lang="en-NL" sz="1400" dirty="0">
                <a:solidFill>
                  <a:schemeClr val="accent1"/>
                </a:solidFill>
              </a:rPr>
              <a:t>Mining, quarrying and coal mining</a:t>
            </a:r>
          </a:p>
          <a:p>
            <a:pPr lvl="2">
              <a:buClr>
                <a:schemeClr val="tx2"/>
              </a:buClr>
            </a:pPr>
            <a:r>
              <a:rPr lang="en-NL" sz="1400" dirty="0">
                <a:solidFill>
                  <a:schemeClr val="accent1"/>
                </a:solidFill>
              </a:rPr>
              <a:t>Road transport</a:t>
            </a:r>
          </a:p>
          <a:p>
            <a:pPr lvl="2">
              <a:buClr>
                <a:schemeClr val="tx2"/>
              </a:buClr>
            </a:pPr>
            <a:r>
              <a:rPr lang="en-NL" sz="1400" dirty="0">
                <a:solidFill>
                  <a:schemeClr val="accent1"/>
                </a:solidFill>
              </a:rPr>
              <a:t>Textiles, accessories, footwear and jewellery</a:t>
            </a:r>
          </a:p>
          <a:p>
            <a:pPr lvl="2">
              <a:buClr>
                <a:schemeClr val="tx2"/>
              </a:buClr>
            </a:pPr>
            <a:r>
              <a:rPr lang="en-NL" sz="1400" dirty="0">
                <a:solidFill>
                  <a:schemeClr val="accent1"/>
                </a:solidFill>
              </a:rPr>
              <a:t>Financial institutions</a:t>
            </a:r>
          </a:p>
          <a:p>
            <a:pPr lvl="2">
              <a:buClr>
                <a:schemeClr val="tx2"/>
              </a:buClr>
            </a:pPr>
            <a:r>
              <a:rPr lang="en-NL" sz="1400" dirty="0">
                <a:solidFill>
                  <a:schemeClr val="accent1"/>
                </a:solidFill>
              </a:rPr>
              <a:t>Agriculture, farming and fishing</a:t>
            </a:r>
          </a:p>
          <a:p>
            <a:pPr lvl="2">
              <a:buClr>
                <a:schemeClr val="tx2"/>
              </a:buClr>
            </a:pPr>
            <a:r>
              <a:rPr lang="en-GB" sz="1400" dirty="0">
                <a:solidFill>
                  <a:schemeClr val="accent1"/>
                </a:solidFill>
              </a:rPr>
              <a:t>M</a:t>
            </a:r>
            <a:r>
              <a:rPr lang="en-NL" sz="1400" dirty="0">
                <a:solidFill>
                  <a:schemeClr val="accent1"/>
                </a:solidFill>
              </a:rPr>
              <a:t>otor vehicles </a:t>
            </a:r>
          </a:p>
          <a:p>
            <a:pPr lvl="2">
              <a:buClr>
                <a:schemeClr val="tx2"/>
              </a:buClr>
            </a:pPr>
            <a:r>
              <a:rPr lang="en-NL" sz="1400" dirty="0">
                <a:solidFill>
                  <a:schemeClr val="accent1"/>
                </a:solidFill>
              </a:rPr>
              <a:t>Energy production and utilities</a:t>
            </a:r>
          </a:p>
          <a:p>
            <a:pPr lvl="2">
              <a:buClr>
                <a:schemeClr val="tx2"/>
              </a:buClr>
            </a:pPr>
            <a:r>
              <a:rPr lang="en-NL" sz="1400" dirty="0">
                <a:solidFill>
                  <a:schemeClr val="accent1"/>
                </a:solidFill>
              </a:rPr>
              <a:t>Food &amp; beverage</a:t>
            </a:r>
          </a:p>
        </p:txBody>
      </p:sp>
    </p:spTree>
    <p:extLst>
      <p:ext uri="{BB962C8B-B14F-4D97-AF65-F5344CB8AC3E}">
        <p14:creationId xmlns:p14="http://schemas.microsoft.com/office/powerpoint/2010/main" val="3965873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076498223"/>
              </p:ext>
            </p:extLst>
          </p:nvPr>
        </p:nvGraphicFramePr>
        <p:xfrm>
          <a:off x="691503" y="817880"/>
          <a:ext cx="11008932" cy="530352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5.2 Preparing for Active Cycling</a:t>
                      </a:r>
                    </a:p>
                    <a:p>
                      <a:endParaRPr lang="en-NL" sz="1200" dirty="0"/>
                    </a:p>
                    <a:p>
                      <a:r>
                        <a:rPr lang="en-GB" sz="1200" b="1" dirty="0"/>
                        <a:t>Bronze</a:t>
                      </a:r>
                      <a:r>
                        <a:rPr lang="en-GB" sz="1200" dirty="0"/>
                        <a:t> - Develop a cycling plan to address challenge(s) inhibiting development of the cycling infrastructure for the product at the end of its first use, and identify potential partners that are capable of recovering and processing the product. </a:t>
                      </a:r>
                      <a:endParaRPr lang="en-NL" sz="1200" dirty="0"/>
                    </a:p>
                  </a:txBody>
                  <a:tcPr/>
                </a:tc>
                <a:tc>
                  <a:txBody>
                    <a:bodyPr/>
                    <a:lstStyle/>
                    <a:p>
                      <a:r>
                        <a:rPr lang="en-GB" sz="1200" dirty="0"/>
                        <a:t>The logic of the C2C Certified® requirement (discrete planned actions and an associated timeline) also mirrors the CSRD logic of policy-action-target-metric. It will be possible to integrate this into CSRD reports, provided that the impact, risk, or opportunity that a company would address with this policy/action was assessed as material at the company-level by the company during its double-materiality assessment. The development of this cycling plan is a concrete action planned by the company to reach a defined target and act upon a formulated policy. </a:t>
                      </a:r>
                    </a:p>
                  </a:txBody>
                  <a:tcPr/>
                </a:tc>
                <a:extLst>
                  <a:ext uri="{0D108BD9-81ED-4DB2-BD59-A6C34878D82A}">
                    <a16:rowId xmlns:a16="http://schemas.microsoft.com/office/drawing/2014/main" val="1297406677"/>
                  </a:ext>
                </a:extLst>
              </a:tr>
              <a:tr h="370840">
                <a:tc>
                  <a:txBody>
                    <a:bodyPr/>
                    <a:lstStyle/>
                    <a:p>
                      <a:r>
                        <a:rPr lang="en-GB" sz="1200" dirty="0"/>
                        <a:t>Report on progress made toward achieving the cycling plan at </a:t>
                      </a:r>
                      <a:r>
                        <a:rPr lang="en-GB" sz="1200" b="1" dirty="0"/>
                        <a:t>recertification</a:t>
                      </a:r>
                      <a:r>
                        <a:rPr lang="en-GB" sz="1200" dirty="0"/>
                        <a:t>.</a:t>
                      </a:r>
                      <a:endParaRPr lang="en-NL" sz="1200" dirty="0"/>
                    </a:p>
                  </a:txBody>
                  <a:tcPr/>
                </a:tc>
                <a:tc>
                  <a:txBody>
                    <a:bodyPr/>
                    <a:lstStyle/>
                    <a:p>
                      <a:r>
                        <a:rPr lang="en-GB" sz="1200" dirty="0"/>
                        <a:t>This is aligned with the Directive, which requires that companies report on their progress towards reaching defined targets with each reporting cycle. </a:t>
                      </a:r>
                      <a:endParaRPr lang="en-NL" sz="1200" dirty="0"/>
                    </a:p>
                  </a:txBody>
                  <a:tcPr/>
                </a:tc>
                <a:extLst>
                  <a:ext uri="{0D108BD9-81ED-4DB2-BD59-A6C34878D82A}">
                    <a16:rowId xmlns:a16="http://schemas.microsoft.com/office/drawing/2014/main" val="1792017990"/>
                  </a:ext>
                </a:extLst>
              </a:tr>
              <a:tr h="370840">
                <a:tc>
                  <a:txBody>
                    <a:bodyPr/>
                    <a:lstStyle/>
                    <a:p>
                      <a:r>
                        <a:rPr lang="en-NL" sz="1200" b="1" dirty="0"/>
                        <a:t>Silver</a:t>
                      </a:r>
                      <a:r>
                        <a:rPr lang="en-NL" sz="1200" dirty="0"/>
                        <a:t> - </a:t>
                      </a:r>
                      <a:r>
                        <a:rPr lang="en-GB" sz="1200" dirty="0"/>
                        <a:t>Initiate partnerships for recovery and processing of the product according to its intended cycling pathway(s). If there is more than one intended pathway for individual materials, partnerships may focus on one of those pathways (e.g., reuse, repair, refurbish, remanufacture, or recycling for the technical cycle). If the product is intended for cycling via municipal systems, use materials that are compatible with those systems. </a:t>
                      </a:r>
                    </a:p>
                    <a:p>
                      <a:endParaRPr lang="en-GB" sz="1200" dirty="0"/>
                    </a:p>
                    <a:p>
                      <a:r>
                        <a:rPr lang="en-NL" sz="1200" b="1" dirty="0"/>
                        <a:t>Gold </a:t>
                      </a:r>
                      <a:r>
                        <a:rPr lang="en-NL" sz="1200" dirty="0"/>
                        <a:t>- </a:t>
                      </a:r>
                      <a:r>
                        <a:rPr lang="en-GB" sz="1200" dirty="0"/>
                        <a:t>Initiate partnership(s) for recovery and processing of the product according to all intended cycling pathway(s). </a:t>
                      </a:r>
                    </a:p>
                    <a:p>
                      <a:endParaRPr lang="en-GB" sz="1200" dirty="0"/>
                    </a:p>
                    <a:p>
                      <a:r>
                        <a:rPr lang="en-GB" sz="1200" dirty="0"/>
                        <a:t>For the Gold level, the Silver level requirements must be applied to all additional intended pathways (if any).</a:t>
                      </a:r>
                      <a:endParaRPr lang="en-NL" sz="1200" dirty="0"/>
                    </a:p>
                  </a:txBody>
                  <a:tcPr/>
                </a:tc>
                <a:tc>
                  <a:txBody>
                    <a:bodyPr/>
                    <a:lstStyle/>
                    <a:p>
                      <a:r>
                        <a:rPr lang="en-GB" sz="1200" dirty="0"/>
                        <a:t>Generally, this initiation of partnerships could also be integrated as an action in moving towards a defined company cycling target. This would then most likely be part of a policy disclosed as a part of ESRS E5. This will be allowed according to CSRD requirements, provided that the impact, risk, or opportunity that a company would address with this policy/action was assessed as material at the company-level by the company during its double-materiality assessment.</a:t>
                      </a:r>
                    </a:p>
                    <a:p>
                      <a:endParaRPr lang="en-GB" sz="1200" dirty="0"/>
                    </a:p>
                    <a:p>
                      <a:r>
                        <a:rPr lang="en-GB" sz="1200" dirty="0"/>
                        <a:t>To ensure that the logic of CSRD is played into as much as possible, the initiation of these partnerships should operate based on the materiality principle. The initiation of partnerships for any activities related to product circularity/circular economy/resource use is a voluntary requirement under CSRD. </a:t>
                      </a:r>
                    </a:p>
                    <a:p>
                      <a:endParaRPr lang="en-GB" sz="1200" dirty="0"/>
                    </a:p>
                    <a:p>
                      <a:r>
                        <a:rPr lang="en-GB" sz="1200" dirty="0"/>
                        <a:t>The description of partnerships and other stakeholder engagement processes, including the pursued action, can be included as a voluntary disclosure requirement under AR 12 of ESRS R5.</a:t>
                      </a:r>
                    </a:p>
                  </a:txBody>
                  <a:tcPr/>
                </a:tc>
                <a:extLst>
                  <a:ext uri="{0D108BD9-81ED-4DB2-BD59-A6C34878D82A}">
                    <a16:rowId xmlns:a16="http://schemas.microsoft.com/office/drawing/2014/main" val="2099755370"/>
                  </a:ext>
                </a:extLst>
              </a:tr>
            </a:tbl>
          </a:graphicData>
        </a:graphic>
      </p:graphicFrame>
    </p:spTree>
    <p:extLst>
      <p:ext uri="{BB962C8B-B14F-4D97-AF65-F5344CB8AC3E}">
        <p14:creationId xmlns:p14="http://schemas.microsoft.com/office/powerpoint/2010/main" val="3486817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66412541"/>
              </p:ext>
            </p:extLst>
          </p:nvPr>
        </p:nvGraphicFramePr>
        <p:xfrm>
          <a:off x="691503" y="817880"/>
          <a:ext cx="11008932" cy="594360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5.3 Increasing Demand: Incorporating Cycled and/or Renewable Content</a:t>
                      </a:r>
                    </a:p>
                    <a:p>
                      <a:endParaRPr lang="en-GB" sz="1200" dirty="0"/>
                    </a:p>
                    <a:p>
                      <a:r>
                        <a:rPr lang="en-GB" sz="1200" b="1" dirty="0"/>
                        <a:t>Bronze</a:t>
                      </a:r>
                      <a:r>
                        <a:rPr lang="en-GB" sz="1200" dirty="0"/>
                        <a:t> - For select commonly cycled product and material types, incorporate the required percentage of cycled and/or renewable content into the product using an approved method.</a:t>
                      </a:r>
                      <a:endParaRPr lang="en-NL" sz="1200" dirty="0"/>
                    </a:p>
                  </a:txBody>
                  <a:tcPr/>
                </a:tc>
                <a:tc>
                  <a:txBody>
                    <a:bodyPr/>
                    <a:lstStyle/>
                    <a:p>
                      <a:r>
                        <a:rPr lang="en-GB" sz="1200" dirty="0"/>
                        <a:t>This is aligned with the Directive, which includes a disclosure requirement for recycled component weight, aggregated at the company level, under ESRS E5-4, 31(c). </a:t>
                      </a:r>
                    </a:p>
                    <a:p>
                      <a:endParaRPr lang="en-GB" sz="1200" dirty="0"/>
                    </a:p>
                    <a:p>
                      <a:r>
                        <a:rPr lang="en-GB" sz="1200" dirty="0"/>
                        <a:t>The step-by-step required increase in recycled and cyclable content that C2C Certified® requires can be incorporated into company CSRD reports as timebound targets/metrics. </a:t>
                      </a:r>
                      <a:r>
                        <a:rPr lang="en-GB" sz="1200" dirty="0">
                          <a:solidFill>
                            <a:schemeClr val="tx1"/>
                          </a:solidFill>
                        </a:rPr>
                        <a:t>It is here important to be mindful of the aggregation level (company vs product): depending on the product portfolio of the company in question, a CSRD disclosure may need to qualify the targets further with turnover or weight percentages. </a:t>
                      </a:r>
                    </a:p>
                    <a:p>
                      <a:endParaRPr lang="en-GB" sz="1200" dirty="0"/>
                    </a:p>
                    <a:p>
                      <a:r>
                        <a:rPr lang="en-GB" sz="1200" dirty="0"/>
                        <a:t>The disclosure of this information under the Directive also requires a description of the methodology used, assumptions applied, in the calculation of the recycled content used and recyclable content generated.</a:t>
                      </a:r>
                      <a:endParaRPr lang="en-NL" sz="1200" dirty="0"/>
                    </a:p>
                  </a:txBody>
                  <a:tcPr/>
                </a:tc>
                <a:extLst>
                  <a:ext uri="{0D108BD9-81ED-4DB2-BD59-A6C34878D82A}">
                    <a16:rowId xmlns:a16="http://schemas.microsoft.com/office/drawing/2014/main" val="1792017990"/>
                  </a:ext>
                </a:extLst>
              </a:tr>
              <a:tr h="370840">
                <a:tc>
                  <a:txBody>
                    <a:bodyPr/>
                    <a:lstStyle/>
                    <a:p>
                      <a:r>
                        <a:rPr lang="en-NL" sz="1200" b="1" dirty="0"/>
                        <a:t>S</a:t>
                      </a:r>
                      <a:r>
                        <a:rPr lang="en-GB" sz="1200" b="1" dirty="0" err="1"/>
                        <a:t>i</a:t>
                      </a:r>
                      <a:r>
                        <a:rPr lang="en-NL" sz="1200" b="1" dirty="0"/>
                        <a:t>lver </a:t>
                      </a:r>
                      <a:r>
                        <a:rPr lang="en-NL" sz="1200" dirty="0"/>
                        <a:t>- </a:t>
                      </a:r>
                      <a:r>
                        <a:rPr lang="en-GB" sz="1200" dirty="0"/>
                        <a:t>Incorporate a percentage of cycled and/or renewable content into the product equal to or greater than industry averages and/or consistent with common practice. </a:t>
                      </a:r>
                      <a:endParaRPr lang="en-NL" sz="1200" dirty="0"/>
                    </a:p>
                  </a:txBody>
                  <a:tcPr/>
                </a:tc>
                <a:tc>
                  <a:txBody>
                    <a:bodyPr/>
                    <a:lstStyle/>
                    <a:p>
                      <a:r>
                        <a:rPr lang="en-GB" sz="1200" dirty="0"/>
                        <a:t>This is aligned with the Directive, which includes a disclosure requirement for recycled content. This could be integrated into a CSRD report as a defined and time-bound target that a given company strives to achieve as a part of a company policy under ESRS E5. This inclusion would be possible provided that the impact, risk, or opportunity that a company would address with this policy/action was assessed as material at the company-level by the company during its double-materiality assessment.</a:t>
                      </a:r>
                    </a:p>
                    <a:p>
                      <a:endParaRPr lang="en-GB" sz="1200" dirty="0"/>
                    </a:p>
                    <a:p>
                      <a:r>
                        <a:rPr lang="en-GB" sz="1200" dirty="0"/>
                        <a:t>Policies to increase recycled content in products are examples of possible policy actions in the ESRS themselves. This C2C Certified® requirement can be integrated along the policy-action-target-metric axis of CSRD.</a:t>
                      </a:r>
                    </a:p>
                    <a:p>
                      <a:endParaRPr lang="en-GB" sz="1200" dirty="0"/>
                    </a:p>
                    <a:p>
                      <a:r>
                        <a:rPr lang="en-GB" sz="1200" dirty="0"/>
                        <a:t>The disclosure of this information under the Directive also requires a description of the methodology used and assumptions applied. Additionally, this target must be qualified with the applicable product scope. </a:t>
                      </a:r>
                    </a:p>
                  </a:txBody>
                  <a:tcPr/>
                </a:tc>
                <a:extLst>
                  <a:ext uri="{0D108BD9-81ED-4DB2-BD59-A6C34878D82A}">
                    <a16:rowId xmlns:a16="http://schemas.microsoft.com/office/drawing/2014/main" val="2099755370"/>
                  </a:ext>
                </a:extLst>
              </a:tr>
            </a:tbl>
          </a:graphicData>
        </a:graphic>
      </p:graphicFrame>
    </p:spTree>
    <p:extLst>
      <p:ext uri="{BB962C8B-B14F-4D97-AF65-F5344CB8AC3E}">
        <p14:creationId xmlns:p14="http://schemas.microsoft.com/office/powerpoint/2010/main" val="1671773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705745494"/>
              </p:ext>
            </p:extLst>
          </p:nvPr>
        </p:nvGraphicFramePr>
        <p:xfrm>
          <a:off x="691503" y="817880"/>
          <a:ext cx="11008932" cy="493776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5.3 Increasing Demand: Incorporating Cycled and/or Renewable Content</a:t>
                      </a:r>
                    </a:p>
                    <a:p>
                      <a:endParaRPr lang="en-NL" sz="1200" dirty="0"/>
                    </a:p>
                    <a:p>
                      <a:r>
                        <a:rPr lang="en-GB" sz="1200" b="1" dirty="0"/>
                        <a:t>Silver</a:t>
                      </a:r>
                      <a:r>
                        <a:rPr lang="en-GB" sz="1200" dirty="0"/>
                        <a:t> - Develop a plan for increasing the use of post-consumer recycled and/or responsibly sourced renewable content.</a:t>
                      </a:r>
                      <a:endParaRPr lang="en-NL" sz="1200" dirty="0"/>
                    </a:p>
                  </a:txBody>
                  <a:tcPr/>
                </a:tc>
                <a:tc>
                  <a:txBody>
                    <a:bodyPr/>
                    <a:lstStyle/>
                    <a:p>
                      <a:r>
                        <a:rPr lang="en-GB" sz="1200" dirty="0"/>
                        <a:t>This can be integrated into the disclosures under the Directive as part of ESRS E5, Resource Use and Circular Economy. This C2C Certified® requirement can be integrated into the policy-action-target-metric axis of CSRD, provided that the impact, risk, or opportunity that a company would address with this policy/action was assessed as material at the company level by the company during its double-materiality assessment. </a:t>
                      </a:r>
                    </a:p>
                  </a:txBody>
                  <a:tcPr/>
                </a:tc>
                <a:extLst>
                  <a:ext uri="{0D108BD9-81ED-4DB2-BD59-A6C34878D82A}">
                    <a16:rowId xmlns:a16="http://schemas.microsoft.com/office/drawing/2014/main" val="618058705"/>
                  </a:ext>
                </a:extLst>
              </a:tr>
              <a:tr h="370840">
                <a:tc>
                  <a:txBody>
                    <a:bodyPr/>
                    <a:lstStyle/>
                    <a:p>
                      <a:r>
                        <a:rPr lang="en-GB" sz="1200" dirty="0"/>
                        <a:t>Demonstrate progress toward increasing the use of post-consumer recycled and/or responsibly sourced renewable content at </a:t>
                      </a:r>
                      <a:r>
                        <a:rPr lang="en-GB" sz="1200" b="1" dirty="0"/>
                        <a:t>recertification</a:t>
                      </a:r>
                      <a:r>
                        <a:rPr lang="en-GB" sz="1200" dirty="0"/>
                        <a:t>.</a:t>
                      </a:r>
                      <a:endParaRPr lang="en-NL" sz="1200" dirty="0"/>
                    </a:p>
                  </a:txBody>
                  <a:tcPr/>
                </a:tc>
                <a:tc>
                  <a:txBody>
                    <a:bodyPr/>
                    <a:lstStyle/>
                    <a:p>
                      <a:r>
                        <a:rPr lang="en-GB" sz="1200" dirty="0">
                          <a:solidFill>
                            <a:schemeClr val="tx1"/>
                          </a:solidFill>
                        </a:rPr>
                        <a:t>This is aligned with the Directive's logic; if such a plan is provided, then yearly progress must be tracked and shared. </a:t>
                      </a:r>
                    </a:p>
                    <a:p>
                      <a:endParaRPr lang="en-GB" sz="1200" dirty="0">
                        <a:solidFill>
                          <a:schemeClr val="tx1"/>
                        </a:solidFill>
                      </a:endParaRPr>
                    </a:p>
                    <a:p>
                      <a:r>
                        <a:rPr lang="en-GB" sz="1200" dirty="0">
                          <a:solidFill>
                            <a:schemeClr val="tx1"/>
                          </a:solidFill>
                        </a:rPr>
                        <a:t>This could be integrated into the disclosures under the Directive as a part of ESRS E5, Resource Use and Circular Economy, if the reporting company is doing a follow up report to a previous report including the relevant target. This C2C Certified® requirement can be integrated along the policy-action-target-metric axis of CSRD, provided that the impact, risk, or opportunity that a company would address with this policy/action was assessed as material at the company-level by the company during its double-materiality assessment.</a:t>
                      </a:r>
                    </a:p>
                  </a:txBody>
                  <a:tcPr/>
                </a:tc>
                <a:extLst>
                  <a:ext uri="{0D108BD9-81ED-4DB2-BD59-A6C34878D82A}">
                    <a16:rowId xmlns:a16="http://schemas.microsoft.com/office/drawing/2014/main" val="12278132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Incorporate a percentage of cycled and/or renewable content into the product that is consistent with industry leaders for the product type. Depending on material type, incorporate either post-consumer recycled or responsibly sourced renewable content.</a:t>
                      </a:r>
                      <a:endParaRPr lang="en-NL" sz="1200" dirty="0"/>
                    </a:p>
                  </a:txBody>
                  <a:tcPr/>
                </a:tc>
                <a:tc>
                  <a:txBody>
                    <a:bodyPr/>
                    <a:lstStyle/>
                    <a:p>
                      <a:r>
                        <a:rPr lang="en-GB" sz="1200" dirty="0"/>
                        <a:t>This can be integrated into the disclosures under the Directive as a part of ESRS E5, Resource Use and Circular Economy, as a part of a policy, action, target, and metric system, provided that the impact, risk, or opportunity that a company would address with this policy/action was assessed as material at the company-level by the company during its double-materiality assessment.</a:t>
                      </a:r>
                      <a:endParaRPr lang="en-NL" sz="1200" dirty="0">
                        <a:solidFill>
                          <a:srgbClr val="0E007F"/>
                        </a:solidFill>
                        <a:highlight>
                          <a:srgbClr val="FFFF00"/>
                        </a:highlight>
                      </a:endParaRPr>
                    </a:p>
                  </a:txBody>
                  <a:tcPr/>
                </a:tc>
                <a:extLst>
                  <a:ext uri="{0D108BD9-81ED-4DB2-BD59-A6C34878D82A}">
                    <a16:rowId xmlns:a16="http://schemas.microsoft.com/office/drawing/2014/main" val="2708028170"/>
                  </a:ext>
                </a:extLst>
              </a:tr>
            </a:tbl>
          </a:graphicData>
        </a:graphic>
      </p:graphicFrame>
    </p:spTree>
    <p:extLst>
      <p:ext uri="{BB962C8B-B14F-4D97-AF65-F5344CB8AC3E}">
        <p14:creationId xmlns:p14="http://schemas.microsoft.com/office/powerpoint/2010/main" val="1805560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687674962"/>
              </p:ext>
            </p:extLst>
          </p:nvPr>
        </p:nvGraphicFramePr>
        <p:xfrm>
          <a:off x="691503" y="817880"/>
          <a:ext cx="11008932" cy="530352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endParaRPr lang="en-NL" sz="1200" b="1" dirty="0">
                        <a:solidFill>
                          <a:schemeClr val="tx1"/>
                        </a:solidFill>
                      </a:endParaRPr>
                    </a:p>
                    <a:p>
                      <a:endParaRPr lang="en-NL" sz="1200" b="1" dirty="0">
                        <a:solidFill>
                          <a:schemeClr val="tx1"/>
                        </a:solidFill>
                      </a:endParaRPr>
                    </a:p>
                    <a:p>
                      <a:r>
                        <a:rPr lang="en-NL" sz="1200" b="1" dirty="0">
                          <a:solidFill>
                            <a:schemeClr val="tx1"/>
                          </a:solidFill>
                        </a:rPr>
                        <a:t>Bronze</a:t>
                      </a:r>
                      <a:r>
                        <a:rPr lang="en-NL" sz="1200" dirty="0">
                          <a:solidFill>
                            <a:schemeClr val="tx1"/>
                          </a:solidFill>
                        </a:rPr>
                        <a:t> - </a:t>
                      </a:r>
                      <a:r>
                        <a:rPr lang="en-GB" sz="1200" dirty="0">
                          <a:solidFill>
                            <a:schemeClr val="tx1"/>
                          </a:solidFill>
                        </a:rPr>
                        <a:t>Alternatively, publicly disclose an explanation of the limitation(s) preventing achievement of the required minimums.</a:t>
                      </a:r>
                      <a:endParaRPr lang="en-NL" sz="1200" dirty="0">
                        <a:solidFill>
                          <a:schemeClr val="tx1"/>
                        </a:solidFill>
                      </a:endParaRPr>
                    </a:p>
                  </a:txBody>
                  <a:tcPr/>
                </a:tc>
                <a:tc>
                  <a:txBody>
                    <a:bodyPr/>
                    <a:lstStyle/>
                    <a:p>
                      <a:r>
                        <a:rPr lang="en-GB" sz="1200" dirty="0"/>
                        <a:t>This is aligned with the logic of the Directive; if a company fails to meet a target previously communicated or set, it is required to disclose the reasons for this. However, a translation of this from the C2C Certified® standard into a CSRD reporting is only relevant insofar as the company in question previously communicated the same target as a part of its CSRD reporting.</a:t>
                      </a:r>
                    </a:p>
                  </a:txBody>
                  <a:tcPr/>
                </a:tc>
                <a:extLst>
                  <a:ext uri="{0D108BD9-81ED-4DB2-BD59-A6C34878D82A}">
                    <a16:rowId xmlns:a16="http://schemas.microsoft.com/office/drawing/2014/main" val="740563035"/>
                  </a:ext>
                </a:extLst>
              </a:tr>
              <a:tr h="370840">
                <a:tc>
                  <a:txBody>
                    <a:bodyPr/>
                    <a:lstStyle/>
                    <a:p>
                      <a:r>
                        <a:rPr lang="en-GB" sz="1200" b="1" dirty="0">
                          <a:solidFill>
                            <a:schemeClr val="tx1"/>
                          </a:solidFill>
                        </a:rPr>
                        <a:t>For the Bronze, Silver and Gold levels</a:t>
                      </a:r>
                      <a:r>
                        <a:rPr lang="en-GB" sz="1200" dirty="0">
                          <a:solidFill>
                            <a:schemeClr val="tx1"/>
                          </a:solidFill>
                        </a:rPr>
                        <a:t>: A feasibility analysis may be applied as an alternative to meeting required percentages of cycled and/or renewable content in any case where an applicant is unable to meet the required percentages, including post-consumer recycled and responsibly sourced content as relevant. This alternative may be used for one or more materials in a product and at any achievement level except for Platinum.</a:t>
                      </a:r>
                      <a:endParaRPr lang="en-NL" sz="1200" dirty="0">
                        <a:solidFill>
                          <a:schemeClr val="tx1"/>
                        </a:solidFill>
                      </a:endParaRPr>
                    </a:p>
                  </a:txBody>
                  <a:tcPr/>
                </a:tc>
                <a:tc>
                  <a:txBody>
                    <a:bodyPr/>
                    <a:lstStyle/>
                    <a:p>
                      <a:r>
                        <a:rPr lang="en-GB" sz="1200" dirty="0"/>
                        <a:t>As outlined above, this is aligned with the logic of the Directive; if an undertaking fails to meet a disclosure requirement, then an explanation needs to be provided. A feasibility analysis can help a company substantiate its failure to meet a previously communicated target. </a:t>
                      </a:r>
                    </a:p>
                    <a:p>
                      <a:endParaRPr lang="en-GB" sz="1200" dirty="0"/>
                    </a:p>
                    <a:p>
                      <a:r>
                        <a:rPr lang="en-GB" sz="1200" dirty="0"/>
                        <a:t>However, if this does not feed into the company's previous reporting efforts, there are no obligations for a company to include this in its report. Should a company wish to include it, however, this would be best integrated as an "action" within a policy aimed at increasing the cyclability of the resources it uses, under ESRS E5, provided that the impact, risk, or opportunity that a company would address with this policy/action was assessed as material at the company-level by the company during its double-materiality assessment.. </a:t>
                      </a:r>
                    </a:p>
                  </a:txBody>
                  <a:tcPr/>
                </a:tc>
                <a:extLst>
                  <a:ext uri="{0D108BD9-81ED-4DB2-BD59-A6C34878D82A}">
                    <a16:rowId xmlns:a16="http://schemas.microsoft.com/office/drawing/2014/main" val="3279019691"/>
                  </a:ext>
                </a:extLst>
              </a:tr>
              <a:tr h="249518">
                <a:tc>
                  <a:txBody>
                    <a:bodyPr/>
                    <a:lstStyle/>
                    <a:p>
                      <a:r>
                        <a:rPr lang="en-NL" sz="1200" b="1" dirty="0">
                          <a:solidFill>
                            <a:schemeClr val="tx1"/>
                          </a:solidFill>
                        </a:rPr>
                        <a:t>Platinum</a:t>
                      </a:r>
                      <a:r>
                        <a:rPr lang="en-NL" sz="1200" dirty="0">
                          <a:solidFill>
                            <a:schemeClr val="tx1"/>
                          </a:solidFill>
                        </a:rPr>
                        <a:t> - </a:t>
                      </a:r>
                      <a:r>
                        <a:rPr lang="en-GB" sz="1200" dirty="0">
                          <a:solidFill>
                            <a:schemeClr val="tx1"/>
                          </a:solidFill>
                        </a:rPr>
                        <a:t>Incorporate the maximal technically feasible percentage of cycled and/or renewable content into the product. </a:t>
                      </a:r>
                      <a:endParaRPr lang="en-NL" sz="1200" dirty="0">
                        <a:solidFill>
                          <a:schemeClr val="tx1"/>
                        </a:solidFill>
                      </a:endParaRPr>
                    </a:p>
                  </a:txBody>
                  <a:tcPr/>
                </a:tc>
                <a:tc>
                  <a:txBody>
                    <a:bodyPr/>
                    <a:lstStyle/>
                    <a:p>
                      <a:r>
                        <a:rPr lang="en-GB" sz="1200" dirty="0"/>
                        <a:t>This can be integrated into the Directive's disclosure requirements under ESRS E5, Resource Use and Circular Economy. It would be most appropriate to incorporate this target and achievement as a time-bound target with associated actions to help the reporting company achieve that target. This is provided that the impact, risk, or opportunity that a company would address and track with this metric was assessed as material at the company level by the company during its double-materiality assessment.</a:t>
                      </a:r>
                    </a:p>
                  </a:txBody>
                  <a:tcPr/>
                </a:tc>
                <a:extLst>
                  <a:ext uri="{0D108BD9-81ED-4DB2-BD59-A6C34878D82A}">
                    <a16:rowId xmlns:a16="http://schemas.microsoft.com/office/drawing/2014/main" val="4199703231"/>
                  </a:ext>
                </a:extLst>
              </a:tr>
            </a:tbl>
          </a:graphicData>
        </a:graphic>
      </p:graphicFrame>
    </p:spTree>
    <p:extLst>
      <p:ext uri="{BB962C8B-B14F-4D97-AF65-F5344CB8AC3E}">
        <p14:creationId xmlns:p14="http://schemas.microsoft.com/office/powerpoint/2010/main" val="2773628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746295199"/>
              </p:ext>
            </p:extLst>
          </p:nvPr>
        </p:nvGraphicFramePr>
        <p:xfrm>
          <a:off x="691503" y="817880"/>
          <a:ext cx="11008932" cy="411480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483496">
                <a:tc>
                  <a:txBody>
                    <a:bodyPr/>
                    <a:lstStyle/>
                    <a:p>
                      <a:r>
                        <a:rPr lang="en-GB" sz="1200" b="1" dirty="0">
                          <a:solidFill>
                            <a:schemeClr val="tx1"/>
                          </a:solidFill>
                        </a:rPr>
                        <a:t>5.4 Material Compatibility for Technical and/or Biological Cycles</a:t>
                      </a:r>
                    </a:p>
                    <a:p>
                      <a:endParaRPr lang="en-GB" sz="1200" dirty="0">
                        <a:solidFill>
                          <a:schemeClr val="tx1"/>
                        </a:solidFill>
                      </a:endParaRPr>
                    </a:p>
                    <a:p>
                      <a:r>
                        <a:rPr lang="en-GB" sz="1200" b="1" dirty="0">
                          <a:solidFill>
                            <a:schemeClr val="tx1"/>
                          </a:solidFill>
                        </a:rPr>
                        <a:t>Bronze</a:t>
                      </a:r>
                      <a:r>
                        <a:rPr lang="en-GB" sz="1200" dirty="0">
                          <a:solidFill>
                            <a:schemeClr val="tx1"/>
                          </a:solidFill>
                        </a:rPr>
                        <a:t> - For 50% of the product by weight, incorporate materials that are compatible with the intended cycling pathway(s).</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t>
                      </a:r>
                      <a:r>
                        <a:rPr lang="en-GB" sz="1200" dirty="0"/>
                        <a:t>For 70% of the product by weight, incorporate materials that are compatible with the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For 90% of the product by weight, incorporate materials that are compatible with the intended cycling pathway(s) and have high-value technical or biological cycling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99% of the product by weight, incorporate materials that are compatible with the intended cycling pathway(s).</a:t>
                      </a:r>
                      <a:endParaRPr lang="en-NL" sz="1200" dirty="0"/>
                    </a:p>
                  </a:txBody>
                  <a:tcPr/>
                </a:tc>
                <a:tc>
                  <a:txBody>
                    <a:bodyPr/>
                    <a:lstStyle/>
                    <a:p>
                      <a:r>
                        <a:rPr lang="en-GB" sz="1200" dirty="0"/>
                        <a:t>This can be integrated into the disclosure requirements of the Directive under ESRS E5, Resource Use and Circular Economy. If included, it should be framed according to the policy-action-target-metric logic of the Directive and provided that the impact, risk, or opportunity that a company would address with this action was assessed as material at the company level by the company during its double-materiality assessment.  </a:t>
                      </a:r>
                    </a:p>
                    <a:p>
                      <a:endParaRPr lang="en-GB" sz="1200" dirty="0"/>
                    </a:p>
                    <a:p>
                      <a:r>
                        <a:rPr lang="en-GB" sz="1200" dirty="0"/>
                        <a:t>The methodology used and main assumptions applied in this calculation would have to be outlined in the disclosure as well. </a:t>
                      </a:r>
                    </a:p>
                  </a:txBody>
                  <a:tcPr/>
                </a:tc>
                <a:extLst>
                  <a:ext uri="{0D108BD9-81ED-4DB2-BD59-A6C34878D82A}">
                    <a16:rowId xmlns:a16="http://schemas.microsoft.com/office/drawing/2014/main" val="2749379628"/>
                  </a:ext>
                </a:extLst>
              </a:tr>
              <a:tr h="370840">
                <a:tc>
                  <a:txBody>
                    <a:bodyPr/>
                    <a:lstStyle/>
                    <a:p>
                      <a:r>
                        <a:rPr lang="en-GB" sz="1200" b="1" dirty="0"/>
                        <a:t>5.5 Circularity Data and Cycling Instructions </a:t>
                      </a:r>
                    </a:p>
                    <a:p>
                      <a:endParaRPr lang="en-GB" sz="1200" dirty="0"/>
                    </a:p>
                    <a:p>
                      <a:r>
                        <a:rPr lang="en-GB" sz="1200" b="1" dirty="0"/>
                        <a:t>Bronze</a:t>
                      </a:r>
                      <a:r>
                        <a:rPr lang="en-GB" sz="1200" dirty="0"/>
                        <a:t> - Make data to support cycling of the product in its intended pathway(s) and instructions for how to cycle the product publicly available. </a:t>
                      </a:r>
                      <a:endParaRPr lang="en-NL" sz="1200" dirty="0"/>
                    </a:p>
                  </a:txBody>
                  <a:tcPr/>
                </a:tc>
                <a:tc>
                  <a:txBody>
                    <a:bodyPr/>
                    <a:lstStyle/>
                    <a:p>
                      <a:r>
                        <a:rPr lang="en-GB" sz="1200" dirty="0"/>
                        <a:t>It is not a direct disclosure requirement under the Directive but will be relevant as a mandatory requirement under the </a:t>
                      </a:r>
                      <a:r>
                        <a:rPr lang="en-GB" sz="1200" dirty="0" err="1"/>
                        <a:t>Ecodesign</a:t>
                      </a:r>
                      <a:r>
                        <a:rPr lang="en-GB" sz="1200" dirty="0"/>
                        <a:t> for Sustainable Products Regulation (ESPR) and the Green Claims Directive. </a:t>
                      </a:r>
                      <a:endParaRPr lang="en-NL" sz="1200" dirty="0">
                        <a:highlight>
                          <a:srgbClr val="FFFF00"/>
                        </a:highlight>
                      </a:endParaRPr>
                    </a:p>
                  </a:txBody>
                  <a:tcPr/>
                </a:tc>
                <a:extLst>
                  <a:ext uri="{0D108BD9-81ED-4DB2-BD59-A6C34878D82A}">
                    <a16:rowId xmlns:a16="http://schemas.microsoft.com/office/drawing/2014/main" val="722698683"/>
                  </a:ext>
                </a:extLst>
              </a:tr>
            </a:tbl>
          </a:graphicData>
        </a:graphic>
      </p:graphicFrame>
    </p:spTree>
    <p:extLst>
      <p:ext uri="{BB962C8B-B14F-4D97-AF65-F5344CB8AC3E}">
        <p14:creationId xmlns:p14="http://schemas.microsoft.com/office/powerpoint/2010/main" val="2900878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543998427"/>
              </p:ext>
            </p:extLst>
          </p:nvPr>
        </p:nvGraphicFramePr>
        <p:xfrm>
          <a:off x="691503" y="817880"/>
          <a:ext cx="11008932" cy="512064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5.6 Circular Design Opportunities and Innovation</a:t>
                      </a:r>
                      <a:endParaRPr lang="en-NL" sz="1200" dirty="0"/>
                    </a:p>
                    <a:p>
                      <a:endParaRPr lang="en-NL" sz="1200" dirty="0"/>
                    </a:p>
                    <a:p>
                      <a:r>
                        <a:rPr lang="en-GB" sz="1200" b="1" dirty="0"/>
                        <a:t>Silver</a:t>
                      </a:r>
                      <a:r>
                        <a:rPr lang="en-GB" sz="1200" dirty="0"/>
                        <a:t> - Develop a plan for implementing a circular design opportunity or innovation that increases product circularity.</a:t>
                      </a:r>
                      <a:endParaRPr lang="en-NL" sz="1200" dirty="0"/>
                    </a:p>
                  </a:txBody>
                  <a:tcPr/>
                </a:tc>
                <a:tc>
                  <a:txBody>
                    <a:bodyPr/>
                    <a:lstStyle/>
                    <a:p>
                      <a:r>
                        <a:rPr lang="en-GB" sz="1200" dirty="0"/>
                        <a:t>This is aligned with the logic of the Directive and can be included under ESRS E5, Resource Use and Circular Economy, as a planned action under the umbrella of a policy, provided that the impact, risk, or opportunity that a company would address with this policy/action was assessed as material at the company-level by the company during its double-materiality assessment. If feasible, this disclosure should also include clear, time-bound targets bound to a measurable metric.</a:t>
                      </a:r>
                      <a:endParaRPr lang="en-NL" sz="1200" dirty="0"/>
                    </a:p>
                  </a:txBody>
                  <a:tcPr/>
                </a:tc>
                <a:extLst>
                  <a:ext uri="{0D108BD9-81ED-4DB2-BD59-A6C34878D82A}">
                    <a16:rowId xmlns:a16="http://schemas.microsoft.com/office/drawing/2014/main" val="296582343"/>
                  </a:ext>
                </a:extLst>
              </a:tr>
              <a:tr h="370840">
                <a:tc>
                  <a:txBody>
                    <a:bodyPr/>
                    <a:lstStyle/>
                    <a:p>
                      <a:r>
                        <a:rPr lang="en-GB" sz="1200" dirty="0"/>
                        <a:t>Demonstrate progress toward achieving the plan for implementing a circular design opportunity or innovation at </a:t>
                      </a:r>
                      <a:r>
                        <a:rPr lang="en-GB" sz="1200" b="1" dirty="0"/>
                        <a:t>recertification</a:t>
                      </a:r>
                      <a:r>
                        <a:rPr lang="en-GB" sz="1200" dirty="0"/>
                        <a:t>.</a:t>
                      </a:r>
                      <a:endParaRPr lang="en-NL" sz="1200" dirty="0"/>
                    </a:p>
                  </a:txBody>
                  <a:tcPr/>
                </a:tc>
                <a:tc>
                  <a:txBody>
                    <a:bodyPr/>
                    <a:lstStyle/>
                    <a:p>
                      <a:r>
                        <a:rPr lang="en-GB" sz="1200" dirty="0"/>
                        <a:t>It is aligned with the Directive's general logic on progress reporting. </a:t>
                      </a:r>
                    </a:p>
                    <a:p>
                      <a:endParaRPr lang="en-GB" sz="1200" dirty="0"/>
                    </a:p>
                    <a:p>
                      <a:r>
                        <a:rPr lang="en-GB" sz="1200" dirty="0"/>
                        <a:t>The Directive requires annual (or other reporting frequency) updates.</a:t>
                      </a:r>
                    </a:p>
                    <a:p>
                      <a:endParaRPr lang="en-GB" sz="1200" dirty="0"/>
                    </a:p>
                    <a:p>
                      <a:r>
                        <a:rPr lang="en-GB" sz="1200" dirty="0"/>
                        <a:t>Methodology used and assumptions applied must be part of the disclosure. If any changes on these fundamental elements are made between reporting periods, this must be disclosed as well, including a recalculation of previous disclosures if applicable. </a:t>
                      </a:r>
                      <a:endParaRPr lang="en-NL" sz="1200" dirty="0"/>
                    </a:p>
                  </a:txBody>
                  <a:tcPr/>
                </a:tc>
                <a:extLst>
                  <a:ext uri="{0D108BD9-81ED-4DB2-BD59-A6C34878D82A}">
                    <a16:rowId xmlns:a16="http://schemas.microsoft.com/office/drawing/2014/main" val="3984544126"/>
                  </a:ext>
                </a:extLst>
              </a:tr>
              <a:tr h="370840">
                <a:tc>
                  <a:txBody>
                    <a:bodyPr/>
                    <a:lstStyle/>
                    <a:p>
                      <a:r>
                        <a:rPr lang="en-NL" sz="1200" b="1" dirty="0"/>
                        <a:t>Gold</a:t>
                      </a:r>
                      <a:r>
                        <a:rPr lang="en-NL" sz="1200" dirty="0"/>
                        <a:t> - </a:t>
                      </a:r>
                      <a:r>
                        <a:rPr lang="en-GB" sz="1200" dirty="0"/>
                        <a:t>Implement a circular design opportunity or innovation.</a:t>
                      </a:r>
                      <a:endParaRPr lang="en-NL" sz="1200" dirty="0"/>
                    </a:p>
                  </a:txBody>
                  <a:tcPr/>
                </a:tc>
                <a:tc>
                  <a:txBody>
                    <a:bodyPr/>
                    <a:lstStyle/>
                    <a:p>
                      <a:r>
                        <a:rPr lang="en-GB" sz="1200" dirty="0"/>
                        <a:t>This can be integrated under the CSRD as a part of ESRS E5, Resource Use and Circular Economy, as an action planned and implemented by the reporting company. These actions should be grouped under a company policy and, ideally, tracked with a relevant KPI metric and target, provided that the impact, risk, or opportunity that a company would address with this action was assessed as material at the company-level by the company during its double-materiality assessment. </a:t>
                      </a:r>
                    </a:p>
                    <a:p>
                      <a:endParaRPr lang="en-GB" sz="1200" dirty="0"/>
                    </a:p>
                    <a:p>
                      <a:r>
                        <a:rPr lang="en-GB" sz="1200" dirty="0"/>
                        <a:t>The methodology used, assumptions applied, and metrics used must be part of the disclosure. </a:t>
                      </a:r>
                      <a:endParaRPr lang="en-NL" sz="1200" dirty="0"/>
                    </a:p>
                  </a:txBody>
                  <a:tcPr/>
                </a:tc>
                <a:extLst>
                  <a:ext uri="{0D108BD9-81ED-4DB2-BD59-A6C34878D82A}">
                    <a16:rowId xmlns:a16="http://schemas.microsoft.com/office/drawing/2014/main" val="4294465386"/>
                  </a:ext>
                </a:extLst>
              </a:tr>
            </a:tbl>
          </a:graphicData>
        </a:graphic>
      </p:graphicFrame>
    </p:spTree>
    <p:extLst>
      <p:ext uri="{BB962C8B-B14F-4D97-AF65-F5344CB8AC3E}">
        <p14:creationId xmlns:p14="http://schemas.microsoft.com/office/powerpoint/2010/main" val="1139628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778081521"/>
              </p:ext>
            </p:extLst>
          </p:nvPr>
        </p:nvGraphicFramePr>
        <p:xfrm>
          <a:off x="691503" y="817880"/>
          <a:ext cx="11008932" cy="411480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5.7 Product Designed for Disassembly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For products with multiple materials requiring separation for cycling in the intended pathway, develop a plan for increasing the ease of product disassembly into discrete materials for intended cycling pathway(s).</a:t>
                      </a:r>
                      <a:endParaRPr lang="en-NL" sz="1200" dirty="0"/>
                    </a:p>
                  </a:txBody>
                  <a:tcPr/>
                </a:tc>
                <a:tc>
                  <a:txBody>
                    <a:bodyPr/>
                    <a:lstStyle/>
                    <a:p>
                      <a:r>
                        <a:rPr lang="en-GB" sz="1200" dirty="0"/>
                        <a:t>This can be integrated under the CSRD as a part of ESRS E5, Resource Use and Circular Economy, as the basis for several actions to be implemented by the company. This should be tied to timebound targets with relevant metrics.</a:t>
                      </a:r>
                    </a:p>
                    <a:p>
                      <a:endParaRPr lang="en-GB" sz="1200" dirty="0"/>
                    </a:p>
                    <a:p>
                      <a:r>
                        <a:rPr lang="en-GB" sz="1200" dirty="0"/>
                        <a:t>Relevant methodology used and assumptions applied should also be included in the disclosure. </a:t>
                      </a:r>
                    </a:p>
                  </a:txBody>
                  <a:tcPr/>
                </a:tc>
                <a:extLst>
                  <a:ext uri="{0D108BD9-81ED-4DB2-BD59-A6C34878D82A}">
                    <a16:rowId xmlns:a16="http://schemas.microsoft.com/office/drawing/2014/main" val="296582343"/>
                  </a:ext>
                </a:extLst>
              </a:tr>
              <a:tr h="370840">
                <a:tc>
                  <a:txBody>
                    <a:bodyPr/>
                    <a:lstStyle/>
                    <a:p>
                      <a:r>
                        <a:rPr lang="en-NL" sz="1200" b="1" dirty="0"/>
                        <a:t>Gold </a:t>
                      </a:r>
                      <a:r>
                        <a:rPr lang="en-NL" sz="1200" dirty="0"/>
                        <a:t>- </a:t>
                      </a:r>
                      <a:r>
                        <a:rPr lang="en-GB" sz="1200" dirty="0"/>
                        <a:t>For products with multiple materials requiring separation for cycling in the intended pathway, and for 90% of materials by weight, intentionally design the product for ease of disassembly.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products with multiple materials requiring separation for cycling in the intended pathway, and for 99% of materials by weight, intentionally design the product for ease of disassembly.</a:t>
                      </a:r>
                      <a:endParaRPr lang="en-NL" sz="1200" dirty="0"/>
                    </a:p>
                    <a:p>
                      <a:endParaRPr lang="en-NL" sz="1200" dirty="0"/>
                    </a:p>
                  </a:txBody>
                  <a:tcPr/>
                </a:tc>
                <a:tc>
                  <a:txBody>
                    <a:bodyPr/>
                    <a:lstStyle/>
                    <a:p>
                      <a:r>
                        <a:rPr lang="en-GB" sz="1200" dirty="0"/>
                        <a:t>This can be integrated under the CSRD as part of ESRS E5, Resource Use and Circular Economy, as the basis for several actions to be implemented by the company. This is only provided that the impact, risk, or opportunity that a company would address with this action was assessed as material at the company level by the company during its double-materiality assessment. This should be tied to time-bound targets with relevant metrics.</a:t>
                      </a:r>
                    </a:p>
                    <a:p>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The disclosure should also include relevant methodology used and assumptions applied.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Additionally, substantiating information on the design rate should be made available if needed. </a:t>
                      </a:r>
                      <a:endParaRPr lang="en-NL" sz="1200" dirty="0">
                        <a:solidFill>
                          <a:schemeClr val="tx1"/>
                        </a:solidFill>
                      </a:endParaRPr>
                    </a:p>
                  </a:txBody>
                  <a:tcPr/>
                </a:tc>
                <a:extLst>
                  <a:ext uri="{0D108BD9-81ED-4DB2-BD59-A6C34878D82A}">
                    <a16:rowId xmlns:a16="http://schemas.microsoft.com/office/drawing/2014/main" val="3984544126"/>
                  </a:ext>
                </a:extLst>
              </a:tr>
            </a:tbl>
          </a:graphicData>
        </a:graphic>
      </p:graphicFrame>
    </p:spTree>
    <p:extLst>
      <p:ext uri="{BB962C8B-B14F-4D97-AF65-F5344CB8AC3E}">
        <p14:creationId xmlns:p14="http://schemas.microsoft.com/office/powerpoint/2010/main" val="4128534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176797636"/>
              </p:ext>
            </p:extLst>
          </p:nvPr>
        </p:nvGraphicFramePr>
        <p:xfrm>
          <a:off x="691503" y="817880"/>
          <a:ext cx="11008932" cy="566928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NL" sz="1200" dirty="0"/>
                    </a:p>
                    <a:p>
                      <a:r>
                        <a:rPr lang="en-GB" sz="1200" b="1" dirty="0"/>
                        <a:t>Gold</a:t>
                      </a:r>
                      <a:r>
                        <a:rPr lang="en-GB" sz="1200" dirty="0"/>
                        <a:t> - For select single-use plastic products and single-use plastic packaging (when certified as a separate product), actively cycle ≥ 50% of the product’s materials and implement a program to increase the cycling rate or quality of the product for its next use.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other short-use phase products, and for any product that is required to be cycled per leading regulations (e.g., electronics, apparel), actively cycle at least some (&gt; 0%) of the product’s materials and implement a program to increase the cycling rate or quality of the product for its next use.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long-use phase products, actively cycle at least some (&gt; 0%) of the product’s materials or implement a program to increase the cycling rate or quality of the product for its next use.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long-use phase products, actively cycle the product’s materials and implement a program to increase the cycling rate or quality of the product for its next use.</a:t>
                      </a:r>
                      <a:endParaRPr lang="en-NL" sz="1200" dirty="0"/>
                    </a:p>
                  </a:txBody>
                  <a:tcPr/>
                </a:tc>
                <a:tc>
                  <a:txBody>
                    <a:bodyPr/>
                    <a:lstStyle/>
                    <a:p>
                      <a:r>
                        <a:rPr lang="en-GB" sz="1200" dirty="0"/>
                        <a:t>This can be integrated under the CSRD as part of ESRS E5, Resource Use and Circular Economy, as the basis for several actions to be implemented by the company. This is only provided that the impact, risk, or opportunity that a company would address with this action was assessed as material at the company level by the company during its double-materiality assessment. This should be tied to time-bound targets with relevant metrics.</a:t>
                      </a:r>
                    </a:p>
                    <a:p>
                      <a:endParaRPr lang="en-GB" sz="1200" dirty="0"/>
                    </a:p>
                    <a:p>
                      <a:r>
                        <a:rPr lang="en-GB" sz="1200" dirty="0"/>
                        <a:t>The disclosure should also include relevant methodology used and assumptions applied. </a:t>
                      </a:r>
                    </a:p>
                    <a:p>
                      <a:endParaRPr lang="en-GB" sz="1200" dirty="0">
                        <a:solidFill>
                          <a:schemeClr val="tx1"/>
                        </a:solidFill>
                      </a:endParaRPr>
                    </a:p>
                    <a:p>
                      <a:r>
                        <a:rPr lang="en-GB" sz="1200" dirty="0">
                          <a:solidFill>
                            <a:schemeClr val="tx1"/>
                          </a:solidFill>
                        </a:rPr>
                        <a:t>Additionally, substantiating information on the design rate should be made available if needed. </a:t>
                      </a:r>
                      <a:endParaRPr lang="en-NL" sz="1200" dirty="0">
                        <a:solidFill>
                          <a:schemeClr val="tx1"/>
                        </a:solidFill>
                        <a:highlight>
                          <a:srgbClr val="FFFF00"/>
                        </a:highlight>
                      </a:endParaRPr>
                    </a:p>
                  </a:txBody>
                  <a:tcPr/>
                </a:tc>
                <a:extLst>
                  <a:ext uri="{0D108BD9-81ED-4DB2-BD59-A6C34878D82A}">
                    <a16:rowId xmlns:a16="http://schemas.microsoft.com/office/drawing/2014/main" val="28151064"/>
                  </a:ext>
                </a:extLst>
              </a:tr>
              <a:tr h="370840">
                <a:tc>
                  <a:txBody>
                    <a:bodyPr/>
                    <a:lstStyle/>
                    <a:p>
                      <a:r>
                        <a:rPr lang="en-NL" sz="1200" b="1" dirty="0"/>
                        <a:t>Platinum</a:t>
                      </a:r>
                      <a:r>
                        <a:rPr lang="en-NL" sz="1200" dirty="0"/>
                        <a:t> - </a:t>
                      </a:r>
                      <a:r>
                        <a:rPr lang="en-GB" sz="1200" dirty="0"/>
                        <a:t>Monitor cycling rates and quality over time, and demonstrate an increase in either cumulative cycling rate or quality.</a:t>
                      </a:r>
                      <a:endParaRPr lang="en-NL" sz="1200" dirty="0"/>
                    </a:p>
                  </a:txBody>
                  <a:tcPr/>
                </a:tc>
                <a:tc>
                  <a:txBody>
                    <a:bodyPr/>
                    <a:lstStyle/>
                    <a:p>
                      <a:r>
                        <a:rPr lang="en-GB" sz="1200" dirty="0">
                          <a:solidFill>
                            <a:schemeClr val="tx1"/>
                          </a:solidFill>
                        </a:rPr>
                        <a:t>The demonstration of increased rates is aligned with the logic of the Directive, which requires the report of progress for previously formulated targets with each report.</a:t>
                      </a:r>
                      <a:endParaRPr lang="en-NL" sz="1200" dirty="0">
                        <a:solidFill>
                          <a:schemeClr val="tx1"/>
                        </a:solidFill>
                        <a:highlight>
                          <a:srgbClr val="FFFF00"/>
                        </a:highlight>
                      </a:endParaRPr>
                    </a:p>
                  </a:txBody>
                  <a:tcPr/>
                </a:tc>
                <a:extLst>
                  <a:ext uri="{0D108BD9-81ED-4DB2-BD59-A6C34878D82A}">
                    <a16:rowId xmlns:a16="http://schemas.microsoft.com/office/drawing/2014/main" val="3661722415"/>
                  </a:ext>
                </a:extLst>
              </a:tr>
              <a:tr h="370840">
                <a:tc>
                  <a:txBody>
                    <a:bodyPr/>
                    <a:lstStyle/>
                    <a:p>
                      <a:r>
                        <a:rPr lang="en-NL" sz="1200" b="1" dirty="0"/>
                        <a:t>Platinum</a:t>
                      </a:r>
                      <a:r>
                        <a:rPr lang="en-NL" sz="1200" dirty="0"/>
                        <a:t> - </a:t>
                      </a:r>
                      <a:r>
                        <a:rPr lang="en-GB" sz="1200" dirty="0"/>
                        <a:t>Actively cycle a minimum percentage of the product’s materials based on the duration of the product’s use phase.</a:t>
                      </a:r>
                      <a:endParaRPr lang="en-NL" sz="1200" dirty="0"/>
                    </a:p>
                  </a:txBody>
                  <a:tcPr/>
                </a:tc>
                <a:tc>
                  <a:txBody>
                    <a:bodyPr/>
                    <a:lstStyle/>
                    <a:p>
                      <a:r>
                        <a:rPr lang="en-GB" sz="1200" dirty="0"/>
                        <a:t>This can be integrated under the CSRD as a part of ESRS E5, Resource Use and Circular Economy along the policy-action-target-metric logic provided that the impact, risk, or opportunity that a company would address with this action was assessed as material at the company level by the company during its double-materiality assessment. Methodologies used and assumptions applied must be part of the disclosure. </a:t>
                      </a:r>
                    </a:p>
                    <a:p>
                      <a:endParaRPr lang="en-GB" sz="1200" dirty="0"/>
                    </a:p>
                    <a:p>
                      <a:r>
                        <a:rPr lang="en-GB" sz="1200" dirty="0"/>
                        <a:t>Additionally, it will be important to explain the reasoning for the percentage calculation as a part of the disclosure. </a:t>
                      </a:r>
                    </a:p>
                  </a:txBody>
                  <a:tcPr/>
                </a:tc>
                <a:extLst>
                  <a:ext uri="{0D108BD9-81ED-4DB2-BD59-A6C34878D82A}">
                    <a16:rowId xmlns:a16="http://schemas.microsoft.com/office/drawing/2014/main" val="2966892059"/>
                  </a:ext>
                </a:extLst>
              </a:tr>
            </a:tbl>
          </a:graphicData>
        </a:graphic>
      </p:graphicFrame>
    </p:spTree>
    <p:extLst>
      <p:ext uri="{BB962C8B-B14F-4D97-AF65-F5344CB8AC3E}">
        <p14:creationId xmlns:p14="http://schemas.microsoft.com/office/powerpoint/2010/main" val="114373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947409"/>
              </p:ext>
            </p:extLst>
          </p:nvPr>
        </p:nvGraphicFramePr>
        <p:xfrm>
          <a:off x="691503" y="817880"/>
          <a:ext cx="11008932" cy="429768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6.1 Air Emissions Compliance</a:t>
                      </a:r>
                    </a:p>
                    <a:p>
                      <a:endParaRPr lang="en-NL" sz="1200" dirty="0"/>
                    </a:p>
                    <a:p>
                      <a:r>
                        <a:rPr lang="en-GB" sz="1200" b="1" dirty="0"/>
                        <a:t>Bronze</a:t>
                      </a:r>
                      <a:r>
                        <a:rPr lang="en-GB" sz="1200" dirty="0"/>
                        <a:t> - Final manufacturing stage facilities comply with air emissions regulations or guidelines.</a:t>
                      </a:r>
                    </a:p>
                    <a:p>
                      <a:endParaRPr lang="en-GB" sz="1200" dirty="0"/>
                    </a:p>
                    <a:p>
                      <a:endParaRPr lang="en-NL" sz="1200" dirty="0"/>
                    </a:p>
                  </a:txBody>
                  <a:tcPr/>
                </a:tc>
                <a:tc>
                  <a:txBody>
                    <a:bodyPr/>
                    <a:lstStyle/>
                    <a:p>
                      <a:r>
                        <a:rPr lang="en-GB" sz="1200" dirty="0"/>
                        <a:t>The availability of this information can help companies perform due diligence and risk assessments of their operations. This is not a direct requirement under CSRD but could be integrated as a policy disclosure under ESRS E1. This is only possible provided that the impact, risk, or opportunity that a company would address with this action was assessed as material at the company level by the company during its double-materiality assessment. Depending on the materiality of the topic of climate change and air pollution throughout its value chain, companies may want to extend the input for their assessments further down the value chain. </a:t>
                      </a:r>
                    </a:p>
                  </a:txBody>
                  <a:tcPr/>
                </a:tc>
                <a:extLst>
                  <a:ext uri="{0D108BD9-81ED-4DB2-BD59-A6C34878D82A}">
                    <a16:rowId xmlns:a16="http://schemas.microsoft.com/office/drawing/2014/main" val="28151064"/>
                  </a:ext>
                </a:extLst>
              </a:tr>
              <a:tr h="370840">
                <a:tc>
                  <a:txBody>
                    <a:bodyPr/>
                    <a:lstStyle/>
                    <a:p>
                      <a:r>
                        <a:rPr lang="en-NL" sz="1200" b="1" dirty="0"/>
                        <a:t>6.2 Quantifying Greenhouse Gas Emissions</a:t>
                      </a:r>
                    </a:p>
                    <a:p>
                      <a:endParaRPr lang="en-NL" sz="1200" dirty="0"/>
                    </a:p>
                    <a:p>
                      <a:r>
                        <a:rPr lang="en-GB" sz="1200" b="1" dirty="0"/>
                        <a:t>Bronze</a:t>
                      </a:r>
                      <a:r>
                        <a:rPr lang="en-GB" sz="1200" dirty="0"/>
                        <a:t> - Quantify annual electricity use and greenhouse gas emissions associated with the final manufacturing stage of the product.</a:t>
                      </a:r>
                    </a:p>
                  </a:txBody>
                  <a:tcPr/>
                </a:tc>
                <a:tc>
                  <a:txBody>
                    <a:bodyPr/>
                    <a:lstStyle/>
                    <a:p>
                      <a:r>
                        <a:rPr lang="en-GB" sz="1200" dirty="0"/>
                        <a:t>Generally, the quantification of annual electricity use and GHG emissions is aligned with the Directive's disclosure requirements and can be integrated in the disclosures under ESRS E1, Climate Change. However, for CSRD reporting, companies are required to complete this quantification for their entire value chain, not just the final manufacturing stage.</a:t>
                      </a:r>
                    </a:p>
                    <a:p>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The disaggregation of emissions and electricity use under CSRD and C2C Certified® are required by fuel type and location; this disaggregation can also be extended to another chosen categorical distinction if the reporting company finds that disaggregation to be valuable due to different materiality considerations per value chain stage. </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571519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39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645086924"/>
              </p:ext>
            </p:extLst>
          </p:nvPr>
        </p:nvGraphicFramePr>
        <p:xfrm>
          <a:off x="691502" y="817880"/>
          <a:ext cx="11008934" cy="3840480"/>
        </p:xfrm>
        <a:graphic>
          <a:graphicData uri="http://schemas.openxmlformats.org/drawingml/2006/table">
            <a:tbl>
              <a:tblPr firstRow="1" bandRow="1">
                <a:tableStyleId>{7DF18680-E054-41AD-8BC1-D1AEF772440D}</a:tableStyleId>
              </a:tblPr>
              <a:tblGrid>
                <a:gridCol w="5504467">
                  <a:extLst>
                    <a:ext uri="{9D8B030D-6E8A-4147-A177-3AD203B41FA5}">
                      <a16:colId xmlns:a16="http://schemas.microsoft.com/office/drawing/2014/main" val="215615957"/>
                    </a:ext>
                  </a:extLst>
                </a:gridCol>
                <a:gridCol w="5504467">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Silver</a:t>
                      </a:r>
                      <a:r>
                        <a:rPr lang="en-US" sz="1200" dirty="0"/>
                        <a:t> - For construction products and building materials used to construct primary building elements (i.e., products for which life cycle assessment is common practice), quantify the embodied greenhouse gas emissions associated with the product from resource extraction through final manufacturing or end of use, and produce an Environmental Product Declaration (EPD) that has been critically reviewed by a third-party.</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txBody>
                  <a:tcPr/>
                </a:tc>
                <a:tc>
                  <a:txBody>
                    <a:bodyPr/>
                    <a:lstStyle/>
                    <a:p>
                      <a:r>
                        <a:rPr lang="en-GB" sz="1200" dirty="0"/>
                        <a:t>This is aligned with the Directive and can be reported as a company policy under ESRS E1, provided that the impact, risk, or opportunity that a company would address with this action was assessed as material at the company level by the company during its double-materiality assessment. Additionally, so long as it is a material impact category, embodied GHG emissions can also be disclosed as a separate category of GHG emissions in a company overall GHG inventory. This disclosure could then be specifically denoted with the additional substantiating information of EPDs. </a:t>
                      </a:r>
                    </a:p>
                    <a:p>
                      <a:endParaRPr lang="en-GB" sz="1200" dirty="0"/>
                    </a:p>
                    <a:p>
                      <a:r>
                        <a:rPr lang="en-GB" sz="1200" dirty="0"/>
                        <a:t>The Directive requires a general audit from a third-party. Ensuring additional external auditing for sub-elements will make the report more robust for investors of a given company looking for quality ESG performance reporting. </a:t>
                      </a:r>
                    </a:p>
                    <a:p>
                      <a:endParaRPr lang="en-GB" sz="1200" dirty="0"/>
                    </a:p>
                    <a:p>
                      <a:r>
                        <a:rPr lang="en-GB" sz="1200" dirty="0"/>
                        <a:t>Additionally, CSRD requires that companies share for each metric they report whether the measurement of that metric was validated by an external body or assurance provider and, if so, which one. This requirement of a third-party assurance will therein help companies' reporting efforts and assist in building a solid reporting scheme which will hold up to limited and, later, reasonable assurance requirements. </a:t>
                      </a:r>
                      <a:endParaRPr lang="en-NL" sz="1200" dirty="0">
                        <a:highlight>
                          <a:srgbClr val="FFFF00"/>
                        </a:highlight>
                      </a:endParaRPr>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728868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571E003-8C15-5FD8-F7F6-524F4B488203}"/>
              </a:ext>
            </a:extLst>
          </p:cNvPr>
          <p:cNvSpPr/>
          <p:nvPr/>
        </p:nvSpPr>
        <p:spPr>
          <a:xfrm>
            <a:off x="187251" y="5330015"/>
            <a:ext cx="11099409" cy="13914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le 1">
            <a:extLst>
              <a:ext uri="{FF2B5EF4-FFF2-40B4-BE49-F238E27FC236}">
                <a16:creationId xmlns:a16="http://schemas.microsoft.com/office/drawing/2014/main" id="{D9DB1248-406B-DD7C-EE1A-651DA44C70BB}"/>
              </a:ext>
            </a:extLst>
          </p:cNvPr>
          <p:cNvSpPr>
            <a:spLocks noGrp="1"/>
          </p:cNvSpPr>
          <p:nvPr>
            <p:ph type="title"/>
          </p:nvPr>
        </p:nvSpPr>
        <p:spPr/>
        <p:txBody>
          <a:bodyPr/>
          <a:lstStyle/>
          <a:p>
            <a:r>
              <a:rPr lang="en-NL" dirty="0"/>
              <a:t>The scope &amp; timeline</a:t>
            </a:r>
          </a:p>
        </p:txBody>
      </p:sp>
      <p:sp>
        <p:nvSpPr>
          <p:cNvPr id="3" name="Slide Number Placeholder 2">
            <a:extLst>
              <a:ext uri="{FF2B5EF4-FFF2-40B4-BE49-F238E27FC236}">
                <a16:creationId xmlns:a16="http://schemas.microsoft.com/office/drawing/2014/main" id="{4365A8C4-005D-B639-14CD-CCDB8E14A2FD}"/>
              </a:ext>
            </a:extLst>
          </p:cNvPr>
          <p:cNvSpPr>
            <a:spLocks noGrp="1"/>
          </p:cNvSpPr>
          <p:nvPr>
            <p:ph type="sldNum" idx="12"/>
          </p:nvPr>
        </p:nvSpPr>
        <p:spPr>
          <a:xfrm>
            <a:off x="11700435" y="6356349"/>
            <a:ext cx="389573"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smtClean="0"/>
              <a:pPr marL="0" lvl="0" indent="0" algn="ctr" rtl="0">
                <a:spcBef>
                  <a:spcPts val="0"/>
                </a:spcBef>
                <a:spcAft>
                  <a:spcPts val="0"/>
                </a:spcAft>
                <a:buNone/>
              </a:pPr>
              <a:t>4</a:t>
            </a:fld>
            <a:endParaRPr lang="en-US"/>
          </a:p>
        </p:txBody>
      </p:sp>
      <p:grpSp>
        <p:nvGrpSpPr>
          <p:cNvPr id="29" name="Group 28">
            <a:extLst>
              <a:ext uri="{FF2B5EF4-FFF2-40B4-BE49-F238E27FC236}">
                <a16:creationId xmlns:a16="http://schemas.microsoft.com/office/drawing/2014/main" id="{74D442A9-34FD-03F3-F32D-D811C2BF160A}"/>
              </a:ext>
            </a:extLst>
          </p:cNvPr>
          <p:cNvGrpSpPr/>
          <p:nvPr/>
        </p:nvGrpSpPr>
        <p:grpSpPr>
          <a:xfrm>
            <a:off x="555662" y="2618628"/>
            <a:ext cx="11449087" cy="3953165"/>
            <a:chOff x="618977" y="2792240"/>
            <a:chExt cx="11449087" cy="3953165"/>
          </a:xfrm>
        </p:grpSpPr>
        <p:cxnSp>
          <p:nvCxnSpPr>
            <p:cNvPr id="5" name="Straight Arrow Connector 4">
              <a:extLst>
                <a:ext uri="{FF2B5EF4-FFF2-40B4-BE49-F238E27FC236}">
                  <a16:creationId xmlns:a16="http://schemas.microsoft.com/office/drawing/2014/main" id="{A41A239F-545A-197D-8103-40851641E199}"/>
                </a:ext>
              </a:extLst>
            </p:cNvPr>
            <p:cNvCxnSpPr>
              <a:cxnSpLocks/>
            </p:cNvCxnSpPr>
            <p:nvPr/>
          </p:nvCxnSpPr>
          <p:spPr>
            <a:xfrm>
              <a:off x="841389" y="4333001"/>
              <a:ext cx="110570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927ACB5-C8EB-C9B8-1B1B-07CD88704A94}"/>
                </a:ext>
              </a:extLst>
            </p:cNvPr>
            <p:cNvSpPr/>
            <p:nvPr/>
          </p:nvSpPr>
          <p:spPr>
            <a:xfrm>
              <a:off x="7781064" y="4234442"/>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8" name="TextBox 7">
              <a:extLst>
                <a:ext uri="{FF2B5EF4-FFF2-40B4-BE49-F238E27FC236}">
                  <a16:creationId xmlns:a16="http://schemas.microsoft.com/office/drawing/2014/main" id="{B0F3FE2D-E1D9-6627-0F2B-DD77514EE7ED}"/>
                </a:ext>
              </a:extLst>
            </p:cNvPr>
            <p:cNvSpPr txBox="1"/>
            <p:nvPr/>
          </p:nvSpPr>
          <p:spPr>
            <a:xfrm>
              <a:off x="4732949" y="4683302"/>
              <a:ext cx="2713508" cy="2062103"/>
            </a:xfrm>
            <a:prstGeom prst="rect">
              <a:avLst/>
            </a:prstGeom>
            <a:noFill/>
          </p:spPr>
          <p:txBody>
            <a:bodyPr wrap="square" rtlCol="0">
              <a:spAutoFit/>
            </a:bodyPr>
            <a:lstStyle/>
            <a:p>
              <a:r>
                <a:rPr lang="en-NL" sz="1400" b="1" dirty="0">
                  <a:solidFill>
                    <a:schemeClr val="accent1"/>
                  </a:solidFill>
                  <a:latin typeface="Circular Std Book" panose="020B0604020101020102" pitchFamily="34" charset="77"/>
                  <a:cs typeface="Circular Std Book" panose="020B0604020101020102" pitchFamily="34" charset="77"/>
                </a:rPr>
                <a:t>Large companies </a:t>
              </a:r>
              <a:r>
                <a:rPr lang="en-NL" sz="1400" dirty="0">
                  <a:solidFill>
                    <a:schemeClr val="accent1"/>
                  </a:solidFill>
                  <a:latin typeface="Circular Std Book" panose="020B0604020101020102" pitchFamily="34" charset="77"/>
                  <a:cs typeface="Circular Std Book" panose="020B0604020101020102" pitchFamily="34" charset="77"/>
                </a:rPr>
                <a:t>required to report for the 2025 financial year that meet at least 2 of the following requirements:</a:t>
              </a:r>
            </a:p>
            <a:p>
              <a:pPr marL="285750" indent="-285750">
                <a:buFont typeface="Arial" panose="020B0604020202020204" pitchFamily="34" charset="0"/>
                <a:buChar char="•"/>
              </a:pPr>
              <a:r>
                <a:rPr lang="en-NL" sz="1400" dirty="0">
                  <a:solidFill>
                    <a:schemeClr val="accent1"/>
                  </a:solidFill>
                  <a:latin typeface="Circular Std Book" panose="020B0604020101020102" pitchFamily="34" charset="77"/>
                  <a:cs typeface="Circular Std Book" panose="020B0604020101020102" pitchFamily="34" charset="77"/>
                </a:rPr>
                <a:t>€50 million in net turnover</a:t>
              </a:r>
            </a:p>
            <a:p>
              <a:pPr marL="285750" indent="-285750">
                <a:buFont typeface="Arial" panose="020B0604020202020204" pitchFamily="34" charset="0"/>
                <a:buChar char="•"/>
              </a:pPr>
              <a:r>
                <a:rPr lang="en-NL" sz="1400" dirty="0">
                  <a:solidFill>
                    <a:schemeClr val="accent1"/>
                  </a:solidFill>
                  <a:latin typeface="Circular Std Book" panose="020B0604020101020102" pitchFamily="34" charset="77"/>
                  <a:cs typeface="Circular Std Book" panose="020B0604020101020102" pitchFamily="34" charset="77"/>
                </a:rPr>
                <a:t>€25 million in total assets</a:t>
              </a:r>
            </a:p>
            <a:p>
              <a:pPr marL="285750" indent="-285750">
                <a:buFont typeface="Arial" panose="020B0604020202020204" pitchFamily="34" charset="0"/>
                <a:buChar char="•"/>
              </a:pPr>
              <a:r>
                <a:rPr lang="en-NL" sz="1400" dirty="0">
                  <a:solidFill>
                    <a:schemeClr val="accent1"/>
                  </a:solidFill>
                  <a:latin typeface="Circular Std Book" panose="020B0604020101020102" pitchFamily="34" charset="77"/>
                  <a:cs typeface="Circular Std Book" panose="020B0604020101020102" pitchFamily="34" charset="77"/>
                </a:rPr>
                <a:t>250 or more employees</a:t>
              </a: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10" name="Oval 9">
              <a:extLst>
                <a:ext uri="{FF2B5EF4-FFF2-40B4-BE49-F238E27FC236}">
                  <a16:creationId xmlns:a16="http://schemas.microsoft.com/office/drawing/2014/main" id="{022D257C-0247-BB25-5D06-A1143572FA4E}"/>
                </a:ext>
              </a:extLst>
            </p:cNvPr>
            <p:cNvSpPr/>
            <p:nvPr/>
          </p:nvSpPr>
          <p:spPr>
            <a:xfrm>
              <a:off x="5787696" y="4246252"/>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 name="TextBox 12">
              <a:extLst>
                <a:ext uri="{FF2B5EF4-FFF2-40B4-BE49-F238E27FC236}">
                  <a16:creationId xmlns:a16="http://schemas.microsoft.com/office/drawing/2014/main" id="{F92B4D40-C8C7-059C-34E6-2D402AB32F93}"/>
                </a:ext>
              </a:extLst>
            </p:cNvPr>
            <p:cNvSpPr txBox="1"/>
            <p:nvPr/>
          </p:nvSpPr>
          <p:spPr>
            <a:xfrm>
              <a:off x="2612816" y="2792240"/>
              <a:ext cx="2764038" cy="1169551"/>
            </a:xfrm>
            <a:prstGeom prst="rect">
              <a:avLst/>
            </a:prstGeom>
            <a:noFill/>
          </p:spPr>
          <p:txBody>
            <a:bodyPr wrap="square" rtlCol="0">
              <a:spAutoFit/>
            </a:bodyPr>
            <a:lstStyle/>
            <a:p>
              <a:r>
                <a:rPr lang="en-NL" sz="1400" dirty="0">
                  <a:solidFill>
                    <a:schemeClr val="accent1"/>
                  </a:solidFill>
                  <a:latin typeface="Circular Std Book" panose="020B0604020101020102" pitchFamily="34" charset="77"/>
                  <a:cs typeface="Circular Std Book" panose="020B0604020101020102" pitchFamily="34" charset="77"/>
                </a:rPr>
                <a:t>CSRD requirements start for large companies with 500 or more employees already </a:t>
              </a:r>
              <a:r>
                <a:rPr lang="en-NL" sz="1400" b="1" dirty="0">
                  <a:solidFill>
                    <a:schemeClr val="accent1"/>
                  </a:solidFill>
                  <a:latin typeface="Circular Std Book" panose="020B0604020101020102" pitchFamily="34" charset="77"/>
                  <a:cs typeface="Circular Std Book" panose="020B0604020101020102" pitchFamily="34" charset="77"/>
                </a:rPr>
                <a:t>subject to the NFRD </a:t>
              </a:r>
              <a:r>
                <a:rPr lang="en-NL" sz="1400" dirty="0">
                  <a:solidFill>
                    <a:schemeClr val="accent1"/>
                  </a:solidFill>
                  <a:latin typeface="Circular Std Book" panose="020B0604020101020102" pitchFamily="34" charset="77"/>
                  <a:cs typeface="Circular Std Book" panose="020B0604020101020102" pitchFamily="34" charset="77"/>
                </a:rPr>
                <a:t>to report for the 2024 financial year.</a:t>
              </a:r>
            </a:p>
          </p:txBody>
        </p:sp>
        <p:sp>
          <p:nvSpPr>
            <p:cNvPr id="4" name="Oval 3">
              <a:extLst>
                <a:ext uri="{FF2B5EF4-FFF2-40B4-BE49-F238E27FC236}">
                  <a16:creationId xmlns:a16="http://schemas.microsoft.com/office/drawing/2014/main" id="{F42E99DD-0D28-60A8-0EED-57A4109EB34B}"/>
                </a:ext>
              </a:extLst>
            </p:cNvPr>
            <p:cNvSpPr/>
            <p:nvPr/>
          </p:nvSpPr>
          <p:spPr>
            <a:xfrm>
              <a:off x="1800960" y="4243364"/>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extBox 5">
              <a:extLst>
                <a:ext uri="{FF2B5EF4-FFF2-40B4-BE49-F238E27FC236}">
                  <a16:creationId xmlns:a16="http://schemas.microsoft.com/office/drawing/2014/main" id="{57272C37-238E-3927-B549-BBA0CD885908}"/>
                </a:ext>
              </a:extLst>
            </p:cNvPr>
            <p:cNvSpPr txBox="1"/>
            <p:nvPr/>
          </p:nvSpPr>
          <p:spPr>
            <a:xfrm>
              <a:off x="618977" y="3412360"/>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January </a:t>
              </a:r>
            </a:p>
            <a:p>
              <a:pPr algn="ctr"/>
              <a:r>
                <a:rPr lang="en-NL" sz="2000" dirty="0">
                  <a:solidFill>
                    <a:schemeClr val="tx2"/>
                  </a:solidFill>
                  <a:latin typeface="Circular Std Book" panose="020B0604020101020102" pitchFamily="34" charset="77"/>
                  <a:cs typeface="Circular Std Book" panose="020B0604020101020102" pitchFamily="34" charset="77"/>
                </a:rPr>
                <a:t>2023</a:t>
              </a:r>
            </a:p>
          </p:txBody>
        </p:sp>
        <p:sp>
          <p:nvSpPr>
            <p:cNvPr id="14" name="TextBox 13">
              <a:extLst>
                <a:ext uri="{FF2B5EF4-FFF2-40B4-BE49-F238E27FC236}">
                  <a16:creationId xmlns:a16="http://schemas.microsoft.com/office/drawing/2014/main" id="{9EE255D1-9AB5-315C-C06D-2863B9408EC6}"/>
                </a:ext>
              </a:extLst>
            </p:cNvPr>
            <p:cNvSpPr txBox="1"/>
            <p:nvPr/>
          </p:nvSpPr>
          <p:spPr>
            <a:xfrm>
              <a:off x="1168866" y="4691357"/>
              <a:ext cx="2137877" cy="954107"/>
            </a:xfrm>
            <a:prstGeom prst="rect">
              <a:avLst/>
            </a:prstGeom>
            <a:noFill/>
          </p:spPr>
          <p:txBody>
            <a:bodyPr wrap="square" rtlCol="0">
              <a:spAutoFit/>
            </a:bodyPr>
            <a:lstStyle/>
            <a:p>
              <a:r>
                <a:rPr lang="en-NL" sz="1400" dirty="0">
                  <a:solidFill>
                    <a:schemeClr val="accent1"/>
                  </a:solidFill>
                  <a:latin typeface="Circular Std Book" panose="020B0604020101020102" pitchFamily="34" charset="77"/>
                  <a:cs typeface="Circular Std Book" panose="020B0604020101020102" pitchFamily="34" charset="77"/>
                </a:rPr>
                <a:t>The Corporate Sustainability Reporting Directive (CSRD) entered into force.</a:t>
              </a:r>
            </a:p>
          </p:txBody>
        </p:sp>
        <p:sp>
          <p:nvSpPr>
            <p:cNvPr id="16" name="Oval 15">
              <a:extLst>
                <a:ext uri="{FF2B5EF4-FFF2-40B4-BE49-F238E27FC236}">
                  <a16:creationId xmlns:a16="http://schemas.microsoft.com/office/drawing/2014/main" id="{3D3CFD10-3CCC-DFB2-D79A-D092FC425CE2}"/>
                </a:ext>
              </a:extLst>
            </p:cNvPr>
            <p:cNvSpPr/>
            <p:nvPr/>
          </p:nvSpPr>
          <p:spPr>
            <a:xfrm>
              <a:off x="3794328" y="4246252"/>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TextBox 10">
              <a:extLst>
                <a:ext uri="{FF2B5EF4-FFF2-40B4-BE49-F238E27FC236}">
                  <a16:creationId xmlns:a16="http://schemas.microsoft.com/office/drawing/2014/main" id="{735256D7-1814-2620-D1E5-11D49438268B}"/>
                </a:ext>
              </a:extLst>
            </p:cNvPr>
            <p:cNvSpPr txBox="1"/>
            <p:nvPr/>
          </p:nvSpPr>
          <p:spPr>
            <a:xfrm>
              <a:off x="2595072" y="4535020"/>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From </a:t>
              </a:r>
            </a:p>
            <a:p>
              <a:pPr algn="ctr"/>
              <a:r>
                <a:rPr lang="en-NL" sz="2000" dirty="0">
                  <a:solidFill>
                    <a:schemeClr val="tx2"/>
                  </a:solidFill>
                  <a:latin typeface="Circular Std Book" panose="020B0604020101020102" pitchFamily="34" charset="77"/>
                  <a:cs typeface="Circular Std Book" panose="020B0604020101020102" pitchFamily="34" charset="77"/>
                </a:rPr>
                <a:t>2025</a:t>
              </a:r>
            </a:p>
          </p:txBody>
        </p:sp>
        <p:sp>
          <p:nvSpPr>
            <p:cNvPr id="18" name="TextBox 17">
              <a:extLst>
                <a:ext uri="{FF2B5EF4-FFF2-40B4-BE49-F238E27FC236}">
                  <a16:creationId xmlns:a16="http://schemas.microsoft.com/office/drawing/2014/main" id="{517F15D1-90D0-6177-4138-9831DED68A2E}"/>
                </a:ext>
              </a:extLst>
            </p:cNvPr>
            <p:cNvSpPr txBox="1"/>
            <p:nvPr/>
          </p:nvSpPr>
          <p:spPr>
            <a:xfrm>
              <a:off x="4635170" y="3412360"/>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From </a:t>
              </a:r>
            </a:p>
            <a:p>
              <a:pPr algn="ctr"/>
              <a:r>
                <a:rPr lang="en-NL" sz="2000" dirty="0">
                  <a:solidFill>
                    <a:schemeClr val="tx2"/>
                  </a:solidFill>
                  <a:latin typeface="Circular Std Book" panose="020B0604020101020102" pitchFamily="34" charset="77"/>
                  <a:cs typeface="Circular Std Book" panose="020B0604020101020102" pitchFamily="34" charset="77"/>
                </a:rPr>
                <a:t>2026</a:t>
              </a:r>
            </a:p>
          </p:txBody>
        </p:sp>
        <p:sp>
          <p:nvSpPr>
            <p:cNvPr id="19" name="TextBox 18">
              <a:extLst>
                <a:ext uri="{FF2B5EF4-FFF2-40B4-BE49-F238E27FC236}">
                  <a16:creationId xmlns:a16="http://schemas.microsoft.com/office/drawing/2014/main" id="{E4D20D08-2BD6-E51F-8787-1405E189DDC3}"/>
                </a:ext>
              </a:extLst>
            </p:cNvPr>
            <p:cNvSpPr txBox="1"/>
            <p:nvPr/>
          </p:nvSpPr>
          <p:spPr>
            <a:xfrm>
              <a:off x="6581808" y="4507522"/>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 From </a:t>
              </a:r>
            </a:p>
            <a:p>
              <a:pPr algn="ctr"/>
              <a:r>
                <a:rPr lang="en-NL" sz="2000" dirty="0">
                  <a:solidFill>
                    <a:schemeClr val="tx2"/>
                  </a:solidFill>
                  <a:latin typeface="Circular Std Book" panose="020B0604020101020102" pitchFamily="34" charset="77"/>
                  <a:cs typeface="Circular Std Book" panose="020B0604020101020102" pitchFamily="34" charset="77"/>
                </a:rPr>
                <a:t>2027</a:t>
              </a:r>
            </a:p>
          </p:txBody>
        </p:sp>
        <p:sp>
          <p:nvSpPr>
            <p:cNvPr id="22" name="Oval 21">
              <a:extLst>
                <a:ext uri="{FF2B5EF4-FFF2-40B4-BE49-F238E27FC236}">
                  <a16:creationId xmlns:a16="http://schemas.microsoft.com/office/drawing/2014/main" id="{DF200C62-CF80-7197-1A7B-E525ABA55618}"/>
                </a:ext>
              </a:extLst>
            </p:cNvPr>
            <p:cNvSpPr/>
            <p:nvPr/>
          </p:nvSpPr>
          <p:spPr>
            <a:xfrm>
              <a:off x="10520276" y="4228784"/>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3" name="TextBox 22">
              <a:extLst>
                <a:ext uri="{FF2B5EF4-FFF2-40B4-BE49-F238E27FC236}">
                  <a16:creationId xmlns:a16="http://schemas.microsoft.com/office/drawing/2014/main" id="{794FF2DE-BEB6-7F4B-E29B-DC1FA94AB812}"/>
                </a:ext>
              </a:extLst>
            </p:cNvPr>
            <p:cNvSpPr txBox="1"/>
            <p:nvPr/>
          </p:nvSpPr>
          <p:spPr>
            <a:xfrm>
              <a:off x="9321020" y="3423649"/>
              <a:ext cx="2557848" cy="707886"/>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From </a:t>
              </a:r>
            </a:p>
            <a:p>
              <a:pPr algn="ctr"/>
              <a:r>
                <a:rPr lang="en-NL" sz="2000" dirty="0">
                  <a:solidFill>
                    <a:schemeClr val="tx2"/>
                  </a:solidFill>
                  <a:latin typeface="Circular Std Book" panose="020B0604020101020102" pitchFamily="34" charset="77"/>
                  <a:cs typeface="Circular Std Book" panose="020B0604020101020102" pitchFamily="34" charset="77"/>
                </a:rPr>
                <a:t>2029</a:t>
              </a:r>
            </a:p>
          </p:txBody>
        </p:sp>
        <p:sp>
          <p:nvSpPr>
            <p:cNvPr id="25" name="TextBox 24">
              <a:extLst>
                <a:ext uri="{FF2B5EF4-FFF2-40B4-BE49-F238E27FC236}">
                  <a16:creationId xmlns:a16="http://schemas.microsoft.com/office/drawing/2014/main" id="{660CDA6F-012F-B4B3-F93E-29E76B19EC8F}"/>
                </a:ext>
              </a:extLst>
            </p:cNvPr>
            <p:cNvSpPr txBox="1"/>
            <p:nvPr/>
          </p:nvSpPr>
          <p:spPr>
            <a:xfrm>
              <a:off x="6583751" y="3212905"/>
              <a:ext cx="3122063" cy="738664"/>
            </a:xfrm>
            <a:prstGeom prst="rect">
              <a:avLst/>
            </a:prstGeom>
            <a:noFill/>
          </p:spPr>
          <p:txBody>
            <a:bodyPr wrap="square" rtlCol="0">
              <a:spAutoFit/>
            </a:bodyPr>
            <a:lstStyle/>
            <a:p>
              <a:r>
                <a:rPr lang="en-NL" sz="1400" b="1" dirty="0">
                  <a:solidFill>
                    <a:schemeClr val="accent1"/>
                  </a:solidFill>
                  <a:latin typeface="Circular Std Book" panose="020B0604020101020102" pitchFamily="34" charset="77"/>
                  <a:cs typeface="Circular Std Book" panose="020B0604020101020102" pitchFamily="34" charset="77"/>
                </a:rPr>
                <a:t>Listed Small and Medium-Sized Entreprises (SMEs) </a:t>
              </a:r>
              <a:r>
                <a:rPr lang="en-NL" sz="1400" dirty="0">
                  <a:solidFill>
                    <a:schemeClr val="accent1"/>
                  </a:solidFill>
                  <a:latin typeface="Circular Std Book" panose="020B0604020101020102" pitchFamily="34" charset="77"/>
                  <a:cs typeface="Circular Std Book" panose="020B0604020101020102" pitchFamily="34" charset="77"/>
                </a:rPr>
                <a:t>required to report for the 2026 financial year.</a:t>
              </a:r>
            </a:p>
          </p:txBody>
        </p:sp>
        <p:sp>
          <p:nvSpPr>
            <p:cNvPr id="26" name="TextBox 25">
              <a:extLst>
                <a:ext uri="{FF2B5EF4-FFF2-40B4-BE49-F238E27FC236}">
                  <a16:creationId xmlns:a16="http://schemas.microsoft.com/office/drawing/2014/main" id="{78385880-F8B2-7603-220E-946E75F7CD95}"/>
                </a:ext>
              </a:extLst>
            </p:cNvPr>
            <p:cNvSpPr txBox="1"/>
            <p:nvPr/>
          </p:nvSpPr>
          <p:spPr>
            <a:xfrm>
              <a:off x="9705814" y="4639965"/>
              <a:ext cx="2362250" cy="1600438"/>
            </a:xfrm>
            <a:prstGeom prst="rect">
              <a:avLst/>
            </a:prstGeom>
            <a:noFill/>
          </p:spPr>
          <p:txBody>
            <a:bodyPr wrap="square" rtlCol="0">
              <a:spAutoFit/>
            </a:bodyPr>
            <a:lstStyle/>
            <a:p>
              <a:r>
                <a:rPr lang="en-NL" sz="1400" b="1" dirty="0">
                  <a:solidFill>
                    <a:schemeClr val="accent1"/>
                  </a:solidFill>
                  <a:latin typeface="Circular Std Book" panose="020B0604020101020102" pitchFamily="34" charset="77"/>
                  <a:cs typeface="Circular Std Book" panose="020B0604020101020102" pitchFamily="34" charset="77"/>
                </a:rPr>
                <a:t>Non-EU companies </a:t>
              </a:r>
              <a:r>
                <a:rPr lang="en-NL" sz="1400" dirty="0">
                  <a:solidFill>
                    <a:schemeClr val="accent1"/>
                  </a:solidFill>
                  <a:latin typeface="Circular Std Book" panose="020B0604020101020102" pitchFamily="34" charset="77"/>
                  <a:cs typeface="Circular Std Book" panose="020B0604020101020102" pitchFamily="34" charset="77"/>
                </a:rPr>
                <a:t>required to report for their 2028 financial year with net turnover above €150 million in the EU and if  they have one subsidiary or branch in the EU.</a:t>
              </a:r>
            </a:p>
          </p:txBody>
        </p:sp>
      </p:grpSp>
    </p:spTree>
    <p:extLst>
      <p:ext uri="{BB962C8B-B14F-4D97-AF65-F5344CB8AC3E}">
        <p14:creationId xmlns:p14="http://schemas.microsoft.com/office/powerpoint/2010/main" val="21613395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636529569"/>
              </p:ext>
            </p:extLst>
          </p:nvPr>
        </p:nvGraphicFramePr>
        <p:xfrm>
          <a:off x="691503" y="817880"/>
          <a:ext cx="11008932" cy="530352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465909">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6.2 Quantifying Greenhouse Gas Emissions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Gold </a:t>
                      </a:r>
                      <a:r>
                        <a:rPr lang="en-US" sz="1200" dirty="0"/>
                        <a:t>- For other product types (</a:t>
                      </a:r>
                      <a:r>
                        <a:rPr lang="en-US" sz="1200" dirty="0" err="1"/>
                        <a:t>i.e</a:t>
                      </a:r>
                      <a:r>
                        <a:rPr lang="en-US" sz="1200" dirty="0"/>
                        <a:t>, other than construction products and building materials used to construct primary building elements), quantify the embodied greenhouse gas emissions associated with the product from resource extraction through final manufacturing or end of use and, if self-reported, conduct an internal review.</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t>For CSRD, GHG emissions must be calculated for the product's entire value chain and can be included in the disclosures under ESRS E1, Climate Change. Embodied greenhouse gas emissions could be included in this section as a dedicated subcategory in the GHG emission tables, provided that this distinction would share material information on the company's overall impacts. Additionally, so long as this quantification is not a requirement under other relevant legislation (such as the ESPR), companies can disclose the (planned) completion of this step as an action under a climate mitigation company policy. This action should be followed up with other actions planned that utilise the output of the quantification of GHG emissions, provided that the impact, risk, or opportunity that a company would address with this action was assessed as material at the company level by the company during its double-materiality assessment. It will also be important to qualify the scope of this policy. </a:t>
                      </a:r>
                    </a:p>
                    <a:p>
                      <a:endParaRPr lang="en-GB" sz="1200" dirty="0"/>
                    </a:p>
                    <a:p>
                      <a:r>
                        <a:rPr lang="en-GB" sz="1200" dirty="0"/>
                        <a:t>If emissions are quantified using a specific standard or methodology, this must be disclosed under CSRD. </a:t>
                      </a:r>
                    </a:p>
                    <a:p>
                      <a:endParaRPr lang="en-GB" sz="1200" dirty="0"/>
                    </a:p>
                    <a:p>
                      <a:r>
                        <a:rPr lang="en-GB" sz="1200" dirty="0"/>
                        <a:t>It is important to keep in mind that internal reviews are likely to be insufficient in the long term. </a:t>
                      </a:r>
                    </a:p>
                    <a:p>
                      <a:endParaRPr lang="en-GB" sz="1200" dirty="0"/>
                    </a:p>
                    <a:p>
                      <a:r>
                        <a:rPr lang="en-GB" sz="1200" dirty="0"/>
                        <a:t>Additionally, CSRD requires that companies share for each metric they report whether the measurement of that metric was validated by an external body or assurance provider and, if so, which one. This requirement of a third-party assurance will therein help companies' reporting efforts and assist in building a solid reporting scheme which will hold up to limited and, later, reasonable assurance requirements.</a:t>
                      </a:r>
                      <a:endParaRPr lang="en-NL" sz="1200" dirty="0">
                        <a:highlight>
                          <a:srgbClr val="FFFF00"/>
                        </a:highlight>
                      </a:endParaRPr>
                    </a:p>
                  </a:txBody>
                  <a:tcPr/>
                </a:tc>
                <a:extLst>
                  <a:ext uri="{0D108BD9-81ED-4DB2-BD59-A6C34878D82A}">
                    <a16:rowId xmlns:a16="http://schemas.microsoft.com/office/drawing/2014/main" val="375183065"/>
                  </a:ext>
                </a:extLst>
              </a:tr>
            </a:tbl>
          </a:graphicData>
        </a:graphic>
      </p:graphicFrame>
    </p:spTree>
    <p:extLst>
      <p:ext uri="{BB962C8B-B14F-4D97-AF65-F5344CB8AC3E}">
        <p14:creationId xmlns:p14="http://schemas.microsoft.com/office/powerpoint/2010/main" val="1912497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445026796"/>
              </p:ext>
            </p:extLst>
          </p:nvPr>
        </p:nvGraphicFramePr>
        <p:xfrm>
          <a:off x="691503" y="817880"/>
          <a:ext cx="11008932" cy="466344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NL" sz="1200" b="1" dirty="0"/>
                        <a:t>6.3 Clean Air &amp; Climate Protection Strategy</a:t>
                      </a:r>
                    </a:p>
                    <a:p>
                      <a:endParaRPr lang="en-NL" sz="1200" dirty="0"/>
                    </a:p>
                    <a:p>
                      <a:r>
                        <a:rPr lang="en-GB" sz="1200" b="1" dirty="0"/>
                        <a:t>Bronze</a:t>
                      </a:r>
                      <a:r>
                        <a:rPr lang="en-GB" sz="1200" dirty="0"/>
                        <a:t> - Develop a Clean Air &amp; Climate Protection strategy. </a:t>
                      </a:r>
                    </a:p>
                    <a:p>
                      <a:endParaRPr lang="en-GB" sz="1200" dirty="0"/>
                    </a:p>
                  </a:txBody>
                  <a:tcPr/>
                </a:tc>
                <a:tc>
                  <a:txBody>
                    <a:bodyPr/>
                    <a:lstStyle/>
                    <a:p>
                      <a:r>
                        <a:rPr lang="en-GB" sz="1200" dirty="0"/>
                        <a:t>This is aligned with the Directive and can be reported as a company action under ESRS E1, associated with an appropriate company policy, provided that the impact, risk, or opportunity that a company would address with this action and policy was assessed as material at the company level by the company during its double-materiality assessment. This action should also be framed further with targets and defined metrics. </a:t>
                      </a:r>
                    </a:p>
                    <a:p>
                      <a:endParaRPr lang="en-GB" sz="1200" dirty="0"/>
                    </a:p>
                    <a:p>
                      <a:r>
                        <a:rPr lang="en-GB" sz="1200" dirty="0"/>
                        <a:t>The Directive requires a general audit from a third-party. Ensuring additional external auditing for sub-elements will make the report more robust for investors of a given company looking for quality ESG performance reporting. </a:t>
                      </a:r>
                    </a:p>
                    <a:p>
                      <a:endParaRPr lang="en-GB" sz="1200" dirty="0"/>
                    </a:p>
                    <a:p>
                      <a:r>
                        <a:rPr lang="en-GB" sz="1200" dirty="0"/>
                        <a:t>Additionally, CSRD requires that companies share for each metric they report whether the measurement of that metric was validated by an external body or assurance provider and, if so, which one. This requirement of a third-party assurance will therein help companies' reporting efforts and assist in building a solid reporting scheme which will hold up to limited, and later, reasonable assurance  requirements.</a:t>
                      </a:r>
                      <a:endParaRPr lang="en-NL" sz="1200" dirty="0">
                        <a:highlight>
                          <a:srgbClr val="FFFF00"/>
                        </a:highlight>
                      </a:endParaRPr>
                    </a:p>
                  </a:txBody>
                  <a:tcPr/>
                </a:tc>
                <a:extLst>
                  <a:ext uri="{0D108BD9-81ED-4DB2-BD59-A6C34878D82A}">
                    <a16:rowId xmlns:a16="http://schemas.microsoft.com/office/drawing/2014/main" val="28151064"/>
                  </a:ext>
                </a:extLst>
              </a:tr>
              <a:tr h="370840">
                <a:tc>
                  <a:txBody>
                    <a:bodyPr/>
                    <a:lstStyle/>
                    <a:p>
                      <a:r>
                        <a:rPr lang="en-GB" sz="1200" dirty="0"/>
                        <a:t>Report on progress made towards achieving the Clean Air &amp; Climate Protection strategy at each </a:t>
                      </a:r>
                      <a:r>
                        <a:rPr lang="en-GB" sz="1200" b="1" dirty="0"/>
                        <a:t>recertification</a:t>
                      </a:r>
                      <a:r>
                        <a:rPr lang="en-GB" sz="1200" dirty="0"/>
                        <a:t>.</a:t>
                      </a:r>
                      <a:endParaRPr lang="en-NL" sz="1200" dirty="0"/>
                    </a:p>
                  </a:txBody>
                  <a:tcPr/>
                </a:tc>
                <a:tc>
                  <a:txBody>
                    <a:bodyPr/>
                    <a:lstStyle/>
                    <a:p>
                      <a:r>
                        <a:rPr lang="en-GB" sz="1200" dirty="0"/>
                        <a:t>This is aligned with CSRD's requirement to disclose the performance on previously indicated, and newly introduced, metrics with each report. </a:t>
                      </a:r>
                    </a:p>
                    <a:p>
                      <a:endParaRPr lang="en-GB" sz="1200" dirty="0"/>
                    </a:p>
                    <a:p>
                      <a:r>
                        <a:rPr lang="en-GB" sz="1200" dirty="0"/>
                        <a:t>The CSRD does not introduce an obligation to progress compared to C2C Certified® requirement.</a:t>
                      </a:r>
                      <a:endParaRPr lang="en-NL" sz="1200" dirty="0"/>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785069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271532292"/>
              </p:ext>
            </p:extLst>
          </p:nvPr>
        </p:nvGraphicFramePr>
        <p:xfrm>
          <a:off x="691503" y="817880"/>
          <a:ext cx="11008932" cy="530352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GHG Emissions in Final Manufacturing - Targets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Bronze</a:t>
                      </a:r>
                      <a:r>
                        <a:rPr lang="en-NL" sz="1200" dirty="0"/>
                        <a:t> - </a:t>
                      </a:r>
                      <a:r>
                        <a:rPr lang="en-GB" sz="1200" dirty="0"/>
                        <a:t>For the final manufacturing stage of the product, procure or produce renewable electricity and/or address greenhouse gas emissions, achieving 5%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final manufacturing stage of the product, procure or produce renewable electricity and/or address greenhouse gas emissions, achieving 20% target(s)* for electricity and other greenhouse gas emissions sources. Alternatively, meet the embodied emissions target (25%) required for all products at the Gold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the final manufacturing stage of the product, procure or produce renewable electricity and/or address greenhouse gas emissions, achieving 50%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the final manufacturing stage of the product, procure or produce renewable electricity and/or address greenhouse gas emissions, achieving &gt; 100% target(s)* for electricity and other greenhouse gas emissions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target(s) may be met via a variety of methods. Depending on the achievement level, these include renewable electricity procurement, on-site renewable electricity production and use, performance improvements (i.e., greenhouse gas intensity reduction), absolute emissions reductions, use of eligible bioenergy sources, purchase of carbon </a:t>
                      </a:r>
                      <a:r>
                        <a:rPr lang="en-GB" sz="1200" b="0" dirty="0"/>
                        <a:t>offsets (i.e., carbon credits), </a:t>
                      </a:r>
                      <a:r>
                        <a:rPr lang="en-GB" sz="1200" dirty="0"/>
                        <a:t>and/or financial donations and investments. </a:t>
                      </a:r>
                      <a:endParaRPr lang="en-NL" sz="1200" dirty="0"/>
                    </a:p>
                  </a:txBody>
                  <a:tcPr/>
                </a:tc>
                <a:tc>
                  <a:txBody>
                    <a:bodyPr/>
                    <a:lstStyle/>
                    <a:p>
                      <a:r>
                        <a:rPr lang="en-GB" sz="1200" dirty="0"/>
                        <a:t>A 5/20/50% reduction target could be integrated into a CSRD report if this is framed according to the policy-action target-metric axis, provided that the impact, risk, or opportunity that a company would address with this action and policy was assessed as material at the company level by the company during its double-materiality assessment. This would need to be included under the disclosures of ESRS E1 and clearly delimit the scope of the target.</a:t>
                      </a:r>
                    </a:p>
                    <a:p>
                      <a:endParaRPr lang="en-GB" sz="1200" dirty="0"/>
                    </a:p>
                    <a:p>
                      <a:r>
                        <a:rPr lang="en-GB" sz="1200" dirty="0"/>
                        <a:t>Additionally, it is important to note that CSRD formulates requirements for incorporating offsets into companies' GHG reporting and makes clear distinctions between carbon offsets and purchased carbon credits which explicitly forbid the use of removals, carbon credits or avoided emissions to reach a given GHG reduction target. </a:t>
                      </a:r>
                    </a:p>
                    <a:p>
                      <a:endParaRPr lang="en-GB" sz="1200" dirty="0"/>
                    </a:p>
                    <a:p>
                      <a:endParaRPr lang="en-GB" sz="1200" dirty="0"/>
                    </a:p>
                  </a:txBody>
                  <a:tcPr/>
                </a:tc>
                <a:extLst>
                  <a:ext uri="{0D108BD9-81ED-4DB2-BD59-A6C34878D82A}">
                    <a16:rowId xmlns:a16="http://schemas.microsoft.com/office/drawing/2014/main" val="3344156601"/>
                  </a:ext>
                </a:extLst>
              </a:tr>
            </a:tbl>
          </a:graphicData>
        </a:graphic>
      </p:graphicFrame>
    </p:spTree>
    <p:extLst>
      <p:ext uri="{BB962C8B-B14F-4D97-AF65-F5344CB8AC3E}">
        <p14:creationId xmlns:p14="http://schemas.microsoft.com/office/powerpoint/2010/main" val="11579871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404508232"/>
              </p:ext>
            </p:extLst>
          </p:nvPr>
        </p:nvGraphicFramePr>
        <p:xfrm>
          <a:off x="691503" y="817880"/>
          <a:ext cx="11008932" cy="557784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Renewable Energy Targets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Renewable Electricity Targets: Gold &amp; Platinum</a:t>
                      </a:r>
                      <a:endParaRPr lang="en-NL" sz="1200" b="1" dirty="0"/>
                    </a:p>
                  </a:txBody>
                  <a:tcPr/>
                </a:tc>
                <a:tc>
                  <a:txBody>
                    <a:bodyPr/>
                    <a:lstStyle/>
                    <a:p>
                      <a:r>
                        <a:rPr lang="en-GB" sz="1200" dirty="0"/>
                        <a:t>This can be integrated into a CSRD report along the policy-action-target-metric dimensions within ESRS E1, provided that the impact, risk, or opportunity that a company would address with this action and policy was assessed as material at the company level by the company during its double-materiality assessment. </a:t>
                      </a:r>
                    </a:p>
                    <a:p>
                      <a:endParaRPr lang="en-GB" sz="1200" dirty="0"/>
                    </a:p>
                    <a:p>
                      <a:r>
                        <a:rPr lang="en-GB" sz="1200" dirty="0"/>
                        <a:t>It will be important to clarify the specifics of the calculation methods and assumptions used to determine the communicated targets and track the company's performance in meeting them. Additionally, it is worth noting that CSRD required that companies disclose for each metric and target reported on whether it has been reviewed and approved by a third-party. </a:t>
                      </a:r>
                    </a:p>
                    <a:p>
                      <a:endParaRPr lang="en-GB" sz="1200" dirty="0"/>
                    </a:p>
                    <a:p>
                      <a:r>
                        <a:rPr lang="en-GB" sz="1200" dirty="0"/>
                        <a:t>This third-party review will ultimately help companies ensure that they can continue to comply with the Directive's requirements as general practice moves from limited to reasonable assurance.</a:t>
                      </a:r>
                      <a:endParaRPr lang="en-NL" sz="1200" dirty="0">
                        <a:highlight>
                          <a:srgbClr val="FFFF00"/>
                        </a:highlight>
                      </a:endParaRP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Meeting the Carbon Offset Targets</a:t>
                      </a: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Carbon offsets may be used to address both direct and indirect greenhouse gas emissions. For example, this includes emissions produced on site from burning fuels and emissions resulting from the generation of purchased electricity or steam off site. </a:t>
                      </a:r>
                      <a:endParaRPr lang="en-NL" sz="1200" b="0" dirty="0"/>
                    </a:p>
                  </a:txBody>
                  <a:tcPr/>
                </a:tc>
                <a:tc>
                  <a:txBody>
                    <a:bodyPr/>
                    <a:lstStyle/>
                    <a:p>
                      <a:r>
                        <a:rPr lang="en-GB" sz="1200" dirty="0"/>
                        <a:t>It is important to note that CSRD formulates requirements for incorporating offsets into companies' GHG reporting and makes clear distinctions between carbon offsets and purchased carbon credits which explicitly forbid the use of removals, carbon credits or avoided emissions to reach a given GHG reduction target.</a:t>
                      </a:r>
                    </a:p>
                    <a:p>
                      <a:endParaRPr lang="en-GB" sz="1200" dirty="0">
                        <a:highlight>
                          <a:srgbClr val="FFFF00"/>
                        </a:highligh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It is also important to note that this C2C Certified® requirement does not allow for companies to meet their reduction targets by purchasing carbon offsets, but it allows them to purchase some % to address overall greenhouse gas emissions. If the carbon offsets are integrated into CSRD reporting, they must be separated from the reporting on scope 1, 2, and 3 emissions by being displayed in the dedicated section E1-7. Carbon offsets may not be integrated into the calculation of scope 1, 2 or 3 emissions.</a:t>
                      </a:r>
                      <a:endParaRPr lang="en-GB" sz="1200" dirty="0">
                        <a:highlight>
                          <a:srgbClr val="FFFF00"/>
                        </a:highlight>
                      </a:endParaRP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4040912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673863874"/>
              </p:ext>
            </p:extLst>
          </p:nvPr>
        </p:nvGraphicFramePr>
        <p:xfrm>
          <a:off x="691503" y="817880"/>
          <a:ext cx="11008932" cy="393192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Accounting for Bioenergy and Achieving the Bioenergy Credit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If bioenergy is produced or used on site, or green gas certificates are used to achieve the Bioenergy Credit, conditions must be met.</a:t>
                      </a:r>
                      <a:endParaRPr lang="en-NL" sz="12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It is important to note that CSRD formulates requirements for incorporating offsets into companies' GHG reporting and makes clear distinctions between carbon offsets and purchased carbon credits which explicitly forbid the use of removals, carbon credits or avoided emissions to reach a given GHG reduction target. </a:t>
                      </a:r>
                      <a:r>
                        <a:rPr lang="en-GB" sz="1200" dirty="0">
                          <a:solidFill>
                            <a:schemeClr val="tx1"/>
                          </a:solidFill>
                        </a:rPr>
                        <a:t>The category of GHG removals also includes bioenergy production with carbon capture and storage. Companies may not reach GHG reduction targets by means of including GHG removals, carbon credits or avoided emissions.</a:t>
                      </a: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6.4 Using Renewable Electricity and Addressing Greenhouse Gas Emissions in Final Manufacturing -  Achieving the Performance Improvement Credit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For the Bronze through Gold levels</a:t>
                      </a:r>
                      <a:r>
                        <a:rPr lang="en-GB" sz="1200" b="0" dirty="0"/>
                        <a:t>, the renewable electricity and/or greenhouse gas emissions targets may be reduced when performance improvement(s) resulting from energy conservation and efficiency projects have been demonstrated and verified by a qualified third party. The performance improvement credit may be applied to (1) purchased electricity in terms of kWh or equivalent and direct emissions separately, or (2) combined scope 1 and 2 emissions.</a:t>
                      </a:r>
                      <a:endParaRPr lang="en-NL" sz="1200" b="0" dirty="0"/>
                    </a:p>
                  </a:txBody>
                  <a:tcPr/>
                </a:tc>
                <a:tc>
                  <a:txBody>
                    <a:bodyPr/>
                    <a:lstStyle/>
                    <a:p>
                      <a:r>
                        <a:rPr lang="en-GB" sz="1200" dirty="0"/>
                        <a:t>Generally, under CSRD, reduction targets and offset/credit targets are treated as separate topics and are not to be aggregated under the same target-setting ambitions. While target revision is allowed, this must be fully justified with the newly issued relevant report. </a:t>
                      </a:r>
                    </a:p>
                    <a:p>
                      <a:endParaRPr lang="en-GB" sz="1200" dirty="0"/>
                    </a:p>
                    <a:p>
                      <a:r>
                        <a:rPr lang="en-GB" sz="1200" dirty="0"/>
                        <a:t>CSRD requires that companies share for each metric and target they report whether the measurement of that metric was validated by an external body or assurance provider and, if so, which one. This requirement of third-party assurance will help companies' reporting efforts and assist in building a solid reporting scheme that will hold up to limited and later reasonable assurance requirements.</a:t>
                      </a:r>
                      <a:endParaRPr lang="en-NL" sz="1200" dirty="0">
                        <a:highlight>
                          <a:srgbClr val="FFFF00"/>
                        </a:highlight>
                      </a:endParaRP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29144451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795320059"/>
              </p:ext>
            </p:extLst>
          </p:nvPr>
        </p:nvGraphicFramePr>
        <p:xfrm>
          <a:off x="691501" y="817880"/>
          <a:ext cx="11008934" cy="5212080"/>
        </p:xfrm>
        <a:graphic>
          <a:graphicData uri="http://schemas.openxmlformats.org/drawingml/2006/table">
            <a:tbl>
              <a:tblPr firstRow="1" bandRow="1">
                <a:tableStyleId>{7DF18680-E054-41AD-8BC1-D1AEF772440D}</a:tableStyleId>
              </a:tblPr>
              <a:tblGrid>
                <a:gridCol w="5504467">
                  <a:extLst>
                    <a:ext uri="{9D8B030D-6E8A-4147-A177-3AD203B41FA5}">
                      <a16:colId xmlns:a16="http://schemas.microsoft.com/office/drawing/2014/main" val="215615957"/>
                    </a:ext>
                  </a:extLst>
                </a:gridCol>
                <a:gridCol w="5504467">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6.5 Energy Efficiency During Product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For products that use energy during the use phase (e.g., appliances) or that greatly impact the energy efficiency of buildings (e.g., windows, insulation), obtain a certification and/or label using a C2CPII-recognized energy efficiency standard, labelling program, or similar, if available.</a:t>
                      </a:r>
                      <a:endParaRPr lang="en-NL" sz="1200" b="0" dirty="0"/>
                    </a:p>
                  </a:txBody>
                  <a:tcPr/>
                </a:tc>
                <a:tc>
                  <a:txBody>
                    <a:bodyPr/>
                    <a:lstStyle/>
                    <a:p>
                      <a:r>
                        <a:rPr lang="en-GB" sz="1200" dirty="0"/>
                        <a:t>This can be integrated into ESRS E1 along the policy-action-target-metric axis,  so long as the use stage for these products emerges as a hotspot at the aggregated company level.</a:t>
                      </a: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6.6 Transparency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b="0" dirty="0"/>
                        <a:t>- Make greenhouse gas emissions data for the applicant company, all final manufacturing stage facilities, or the final manufacturing stage of the product available to stakeholders. </a:t>
                      </a:r>
                      <a:endParaRPr lang="en-NL" sz="1200" b="0" dirty="0"/>
                    </a:p>
                  </a:txBody>
                  <a:tcPr/>
                </a:tc>
                <a:tc>
                  <a:txBody>
                    <a:bodyPr/>
                    <a:lstStyle/>
                    <a:p>
                      <a:r>
                        <a:rPr lang="en-GB" sz="1200" dirty="0"/>
                        <a:t>This is aligned with the Directive, where this is one of the key disclosure requirements. </a:t>
                      </a:r>
                    </a:p>
                    <a:p>
                      <a:endParaRPr lang="en-GB" sz="1200" dirty="0"/>
                    </a:p>
                    <a:p>
                      <a:r>
                        <a:rPr lang="en-GB" sz="1200" dirty="0"/>
                        <a:t>CSRD requires reporting of GHG emissions in a disaggregated fashion for scope 1, scope 2, and scope 3 emissions. Further disaggregation is possible and left up to the discretion of the undertaking completing the report. </a:t>
                      </a:r>
                      <a:endParaRPr lang="en-NL" sz="1200" dirty="0">
                        <a:highlight>
                          <a:srgbClr val="FFFF00"/>
                        </a:highlight>
                      </a:endParaRPr>
                    </a:p>
                  </a:txBody>
                  <a:tcPr/>
                </a:tc>
                <a:extLst>
                  <a:ext uri="{0D108BD9-81ED-4DB2-BD59-A6C34878D82A}">
                    <a16:rowId xmlns:a16="http://schemas.microsoft.com/office/drawing/2014/main" val="4857793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 </a:t>
                      </a:r>
                      <a:r>
                        <a:rPr lang="en-NL" sz="1200" b="0" dirty="0"/>
                        <a:t>- </a:t>
                      </a:r>
                      <a:r>
                        <a:rPr lang="en-GB" sz="1200" b="0" dirty="0"/>
                        <a:t>For construction products and building materials used to construct the primary building elements (i.e., product types for which life cycle assessment is common practice), make an Environmental Product Declaration (EPD) available to stakeholders.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product types other than construction products and building materials used to construct the primary building elements, make an Environmental Product Declaration (EPD) available to stakeholders.</a:t>
                      </a:r>
                    </a:p>
                  </a:txBody>
                  <a:tcPr/>
                </a:tc>
                <a:tc>
                  <a:txBody>
                    <a:bodyPr/>
                    <a:lstStyle/>
                    <a:p>
                      <a:r>
                        <a:rPr lang="en-GB" sz="1200" dirty="0"/>
                        <a:t>This may become a disclosure requirement under the sector-specific ESRS and can be integrated into a general sustainability statement under ESRS E5 or ESRS E1 as a company policy and action, provided that the impact, risk, or opportunity that a company would address with this action and policy was assessed as material at the company level by the company during its double-materiality assessment. </a:t>
                      </a:r>
                    </a:p>
                  </a:txBody>
                  <a:tcPr/>
                </a:tc>
                <a:extLst>
                  <a:ext uri="{0D108BD9-81ED-4DB2-BD59-A6C34878D82A}">
                    <a16:rowId xmlns:a16="http://schemas.microsoft.com/office/drawing/2014/main" val="563798597"/>
                  </a:ext>
                </a:extLst>
              </a:tr>
              <a:tr h="370840">
                <a:tc>
                  <a:txBody>
                    <a:bodyPr/>
                    <a:lstStyle/>
                    <a:p>
                      <a:r>
                        <a:rPr lang="en-GB" sz="1200" b="1" dirty="0"/>
                        <a:t>Gold </a:t>
                      </a:r>
                      <a:r>
                        <a:rPr lang="en-GB" sz="1200" dirty="0"/>
                        <a:t>- For product types other than construction products and building materials used to construct the primary building elements, make embodied greenhouse gas emissions data for the product available to stakeholders.</a:t>
                      </a:r>
                    </a:p>
                  </a:txBody>
                  <a:tcPr/>
                </a:tc>
                <a:tc>
                  <a:txBody>
                    <a:bodyPr/>
                    <a:lstStyle/>
                    <a:p>
                      <a:r>
                        <a:rPr lang="en-GB" sz="1200" dirty="0"/>
                        <a:t>This requirement could be met simply by sharing this information through the CSRD report, so long as this topic emerges as material through the company's  double materiality assessment.</a:t>
                      </a:r>
                      <a:endParaRPr lang="en-NL" sz="1200" dirty="0"/>
                    </a:p>
                  </a:txBody>
                  <a:tcPr/>
                </a:tc>
                <a:extLst>
                  <a:ext uri="{0D108BD9-81ED-4DB2-BD59-A6C34878D82A}">
                    <a16:rowId xmlns:a16="http://schemas.microsoft.com/office/drawing/2014/main" val="2052837097"/>
                  </a:ext>
                </a:extLst>
              </a:tr>
            </a:tbl>
          </a:graphicData>
        </a:graphic>
      </p:graphicFrame>
    </p:spTree>
    <p:extLst>
      <p:ext uri="{BB962C8B-B14F-4D97-AF65-F5344CB8AC3E}">
        <p14:creationId xmlns:p14="http://schemas.microsoft.com/office/powerpoint/2010/main" val="71932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762317717"/>
              </p:ext>
            </p:extLst>
          </p:nvPr>
        </p:nvGraphicFramePr>
        <p:xfrm>
          <a:off x="691503" y="817880"/>
          <a:ext cx="11008932" cy="3383280"/>
        </p:xfrm>
        <a:graphic>
          <a:graphicData uri="http://schemas.openxmlformats.org/drawingml/2006/table">
            <a:tbl>
              <a:tblPr firstRow="1" bandRow="1">
                <a:tableStyleId>{7DF18680-E054-41AD-8BC1-D1AEF772440D}</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CLEAN AIR &amp; CLIMATE PROTECTION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6.7 Using Blowing Agents with Low or No Global Warming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blowing agents used to manufacture foam materials, use blowing agents with low to no global warming potential (GWP) and no ozone depletion potential (ODP).</a:t>
                      </a:r>
                    </a:p>
                  </a:txBody>
                  <a:tcPr/>
                </a:tc>
                <a:tc>
                  <a:txBody>
                    <a:bodyPr/>
                    <a:lstStyle/>
                    <a:p>
                      <a:r>
                        <a:rPr lang="en-GB" sz="1200" dirty="0"/>
                        <a:t>This can be included along the policy-action-target-metric axis under ESRS E1 or ESRS E2, provided that the impact, risk, or opportunity that a company would address with this action and policy was assessed as material at the company level by the company during its double-materiality assessment. </a:t>
                      </a:r>
                    </a:p>
                  </a:txBody>
                  <a:tcPr/>
                </a:tc>
                <a:extLst>
                  <a:ext uri="{0D108BD9-81ED-4DB2-BD59-A6C34878D82A}">
                    <a16:rowId xmlns:a16="http://schemas.microsoft.com/office/drawing/2014/main" val="37681586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6.8 Addressing Embodied Greenhouse Gas Emissions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Offset or otherwise address 25% of embodied greenhouse gas emissions attributable to the product from resource extraction through final manufacturing or through end of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Offset or otherwise address 100% of embodied greenhouse gas emissions attributable to the product from resource extraction through final manufacturing or through end of use.</a:t>
                      </a:r>
                      <a:endParaRPr lang="en-NL" sz="1200" dirty="0"/>
                    </a:p>
                  </a:txBody>
                  <a:tcPr/>
                </a:tc>
                <a:tc>
                  <a:txBody>
                    <a:bodyPr/>
                    <a:lstStyle/>
                    <a:p>
                      <a:r>
                        <a:rPr lang="en-GB" sz="1200" dirty="0"/>
                        <a:t>This is permissible, so long as these offsets are reported separately from GHG emission. This can be integrated into CSRD reports along the policy-action-target-metric dimension so long as the disclosure clearly indicates the scope of the action performed and provided that the impact, risk, or opportunity that a company would address with this action and policy was assessed as material at the company level by the company during its double-materiality assessment. </a:t>
                      </a:r>
                    </a:p>
                  </a:txBody>
                  <a:tcPr/>
                </a:tc>
                <a:extLst>
                  <a:ext uri="{0D108BD9-81ED-4DB2-BD59-A6C34878D82A}">
                    <a16:rowId xmlns:a16="http://schemas.microsoft.com/office/drawing/2014/main" val="2784867440"/>
                  </a:ext>
                </a:extLst>
              </a:tr>
            </a:tbl>
          </a:graphicData>
        </a:graphic>
      </p:graphicFrame>
    </p:spTree>
    <p:extLst>
      <p:ext uri="{BB962C8B-B14F-4D97-AF65-F5344CB8AC3E}">
        <p14:creationId xmlns:p14="http://schemas.microsoft.com/office/powerpoint/2010/main" val="38610996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589177420"/>
              </p:ext>
            </p:extLst>
          </p:nvPr>
        </p:nvGraphicFramePr>
        <p:xfrm>
          <a:off x="691503" y="817880"/>
          <a:ext cx="11008932" cy="320040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7.1 Characterizing Local and Product Relevant Water and Soil Issues</a:t>
                      </a:r>
                    </a:p>
                    <a:p>
                      <a:endParaRPr lang="en-GB" sz="1200" dirty="0"/>
                    </a:p>
                    <a:p>
                      <a:r>
                        <a:rPr lang="en-GB" sz="1200" b="1" dirty="0"/>
                        <a:t>Bronze</a:t>
                      </a:r>
                      <a:r>
                        <a:rPr lang="en-GB" sz="1200" dirty="0"/>
                        <a:t> - Characterize water and soil related issues for all final manufacturing stage facilities and issues relevant to the product.</a:t>
                      </a:r>
                      <a:endParaRPr lang="en-NL" sz="1200" dirty="0"/>
                    </a:p>
                  </a:txBody>
                  <a:tcPr/>
                </a:tc>
                <a:tc>
                  <a:txBody>
                    <a:bodyPr/>
                    <a:lstStyle/>
                    <a:p>
                      <a:r>
                        <a:rPr lang="en-GB" sz="1200" dirty="0">
                          <a:solidFill>
                            <a:schemeClr val="tx1"/>
                          </a:solidFill>
                        </a:rPr>
                        <a:t>This is aligned with the Directive's requirements under ESRS E3, as companies will have to consider any actual or potential impacts as regards Water Use and Marine Resources for their entire operations during the double materiality assessment. The same will also have to be done for risks. This assessment is to be performed at the watershed-level. </a:t>
                      </a:r>
                      <a:endParaRPr lang="en-NL" sz="1200" dirty="0">
                        <a:solidFill>
                          <a:schemeClr val="tx1"/>
                        </a:solidFill>
                      </a:endParaRPr>
                    </a:p>
                  </a:txBody>
                  <a:tcPr/>
                </a:tc>
                <a:extLst>
                  <a:ext uri="{0D108BD9-81ED-4DB2-BD59-A6C34878D82A}">
                    <a16:rowId xmlns:a16="http://schemas.microsoft.com/office/drawing/2014/main" val="28151064"/>
                  </a:ext>
                </a:extLst>
              </a:tr>
              <a:tr h="370840">
                <a:tc>
                  <a:txBody>
                    <a:bodyPr/>
                    <a:lstStyle/>
                    <a:p>
                      <a:r>
                        <a:rPr lang="en-GB" sz="1200" b="1" dirty="0"/>
                        <a:t>Silver </a:t>
                      </a:r>
                      <a:r>
                        <a:rPr lang="en-GB" sz="1200" dirty="0"/>
                        <a:t>- Characterize water and soil related issues at select tier 1 supplier facilities.</a:t>
                      </a:r>
                      <a:endParaRPr lang="en-NL" sz="1200" dirty="0"/>
                    </a:p>
                  </a:txBody>
                  <a:tcPr/>
                </a:tc>
                <a:tc>
                  <a:txBody>
                    <a:bodyPr/>
                    <a:lstStyle/>
                    <a:p>
                      <a:r>
                        <a:rPr lang="en-GB" sz="1200" dirty="0"/>
                        <a:t>This is aligned with the Directive, it also requires that companies identify material issues (such as risks through physical risks or dependencies) in its value chain. The CSRD requirement, however, extends beyond Tier 1. Nonetheless, the outcome of this assessment could be integrated into CSRD reports under ESRS E3, ESRS E2, and, insofar as health-related factors are considered, ESRS S1, ESRS S2, S3 and S4.</a:t>
                      </a:r>
                    </a:p>
                    <a:p>
                      <a:endParaRPr lang="en-GB" sz="1200" dirty="0"/>
                    </a:p>
                    <a:p>
                      <a:r>
                        <a:rPr lang="en-GB" sz="1200" dirty="0"/>
                        <a:t>In this disclosure, the characterization approach followed will need to be disclosed, too, as will any relevant methodologies used, and assumptions applied in the process.</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258500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215907789"/>
              </p:ext>
            </p:extLst>
          </p:nvPr>
        </p:nvGraphicFramePr>
        <p:xfrm>
          <a:off x="691503" y="817880"/>
          <a:ext cx="11008932" cy="374904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7.2 Effluent Quality Compliance </a:t>
                      </a:r>
                    </a:p>
                    <a:p>
                      <a:endParaRPr lang="en-GB" sz="1200" b="1" dirty="0"/>
                    </a:p>
                    <a:p>
                      <a:r>
                        <a:rPr lang="en-GB" sz="1200" b="1" dirty="0"/>
                        <a:t>Bronze </a:t>
                      </a:r>
                      <a:r>
                        <a:rPr lang="en-GB" sz="1200" dirty="0"/>
                        <a:t>- For the final manufacturing stage, treat effluent (either on or off site) prior to discharge to the environment and adhere to effluent quality regulations or guidelines.</a:t>
                      </a:r>
                      <a:endParaRPr lang="en-NL" sz="1200" dirty="0"/>
                    </a:p>
                  </a:txBody>
                  <a:tcPr/>
                </a:tc>
                <a:tc>
                  <a:txBody>
                    <a:bodyPr/>
                    <a:lstStyle/>
                    <a:p>
                      <a:r>
                        <a:rPr lang="en-GB" sz="1200" dirty="0"/>
                        <a:t>This can be included in the disclosures of a sustainability statement under ESRS E2, Pollution, or ESRS E3, Water Use and Marine Resources as a policy along the policy-action-target-metric axis so long as the topic of pollution related to effluent discharges emerges as a material topic through the materiality assessment. Additionally, this information will help companies perform their materiality assessments as they will be in a better position to assess the risks embedded in their value chains.</a:t>
                      </a:r>
                    </a:p>
                    <a:p>
                      <a:endParaRPr lang="en-GB" sz="1200" dirty="0"/>
                    </a:p>
                    <a:p>
                      <a:r>
                        <a:rPr lang="en-GB" sz="1200" dirty="0"/>
                        <a:t>Proper documentation should be referenced in the disclosure and at least made available upon request. </a:t>
                      </a:r>
                    </a:p>
                  </a:txBody>
                  <a:tcPr/>
                </a:tc>
                <a:extLst>
                  <a:ext uri="{0D108BD9-81ED-4DB2-BD59-A6C34878D82A}">
                    <a16:rowId xmlns:a16="http://schemas.microsoft.com/office/drawing/2014/main" val="2099755370"/>
                  </a:ext>
                </a:extLst>
              </a:tr>
              <a:tr h="370840">
                <a:tc>
                  <a:txBody>
                    <a:bodyPr/>
                    <a:lstStyle/>
                    <a:p>
                      <a:r>
                        <a:rPr lang="en-NL" sz="1200" b="1" dirty="0"/>
                        <a:t>Bronze</a:t>
                      </a:r>
                      <a:r>
                        <a:rPr lang="en-NL" sz="1200" dirty="0"/>
                        <a:t> - </a:t>
                      </a:r>
                      <a:r>
                        <a:rPr lang="en-GB" sz="1200" dirty="0"/>
                        <a:t>For off-site, independently operated effluent treatment facilities (if any), request data that will demonstrate if the facility is complying with all applicable laws and regulations. </a:t>
                      </a:r>
                      <a:endParaRPr lang="en-NL" sz="1200" dirty="0"/>
                    </a:p>
                  </a:txBody>
                  <a:tcPr/>
                </a:tc>
                <a:tc>
                  <a:txBody>
                    <a:bodyPr/>
                    <a:lstStyle/>
                    <a:p>
                      <a:r>
                        <a:rPr lang="en-GB" sz="1200" dirty="0"/>
                        <a:t>This is aligned with the CSRD's approach of making a reasonable effort to attain secondary data needed for reporting purposes. This will be relevant to the extent that the topic of effluent and pollution emerged as a material impact category during the materiality assessment phase and to the extent that the company formulated a policy to address this impact topic which scopes in the relevant steps in the value chain and requires primary information to be tracked. </a:t>
                      </a:r>
                    </a:p>
                  </a:txBody>
                  <a:tcPr/>
                </a:tc>
                <a:extLst>
                  <a:ext uri="{0D108BD9-81ED-4DB2-BD59-A6C34878D82A}">
                    <a16:rowId xmlns:a16="http://schemas.microsoft.com/office/drawing/2014/main" val="3273652978"/>
                  </a:ext>
                </a:extLst>
              </a:tr>
            </a:tbl>
          </a:graphicData>
        </a:graphic>
      </p:graphicFrame>
    </p:spTree>
    <p:extLst>
      <p:ext uri="{BB962C8B-B14F-4D97-AF65-F5344CB8AC3E}">
        <p14:creationId xmlns:p14="http://schemas.microsoft.com/office/powerpoint/2010/main" val="2009096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49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98851869"/>
              </p:ext>
            </p:extLst>
          </p:nvPr>
        </p:nvGraphicFramePr>
        <p:xfrm>
          <a:off x="691503" y="817880"/>
          <a:ext cx="11008932" cy="457200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7.2 Effluent Quality Compliance</a:t>
                      </a:r>
                      <a:endParaRPr lang="en-NL" sz="1200" b="1" dirty="0"/>
                    </a:p>
                    <a:p>
                      <a:endParaRPr lang="en-NL" sz="1200" b="1" dirty="0"/>
                    </a:p>
                    <a:p>
                      <a:r>
                        <a:rPr lang="en-NL" sz="1200" b="1" dirty="0"/>
                        <a:t>Silver</a:t>
                      </a:r>
                      <a:r>
                        <a:rPr lang="en-NL" sz="1200" dirty="0"/>
                        <a:t> - </a:t>
                      </a:r>
                      <a:r>
                        <a:rPr lang="en-GB" sz="1200" dirty="0"/>
                        <a:t>For privately owned, off-site, independently operated effluent treatment facilities (if any), treat effluent prior to discharge to the environment and adhere to effluent quality guidelines or regulations.</a:t>
                      </a:r>
                      <a:endParaRPr lang="en-NL" sz="1200" dirty="0"/>
                    </a:p>
                  </a:txBody>
                  <a:tcPr/>
                </a:tc>
                <a:tc>
                  <a:txBody>
                    <a:bodyPr/>
                    <a:lstStyle/>
                    <a:p>
                      <a:r>
                        <a:rPr lang="en-GB" sz="1200" dirty="0"/>
                        <a:t>This will be relevant for CSRD reporting to the extent that the topic of effluent and pollution emerged as a material impact category during the materiality assessment phase. </a:t>
                      </a:r>
                    </a:p>
                    <a:p>
                      <a:endParaRPr lang="en-GB" sz="1200" dirty="0"/>
                    </a:p>
                    <a:p>
                      <a:r>
                        <a:rPr lang="en-GB" sz="1200" dirty="0"/>
                        <a:t>Additionally, the scope of the company's formulated response policy to address this impact topic will be relevant; does it scope in these facilities? If yes. then the information collected here can be included in CSRD reports along the policy-action-target-metric axis. Here, it will also be important to share any methods used and assumptions applied.</a:t>
                      </a:r>
                    </a:p>
                  </a:txBody>
                  <a:tcPr/>
                </a:tc>
                <a:extLst>
                  <a:ext uri="{0D108BD9-81ED-4DB2-BD59-A6C34878D82A}">
                    <a16:rowId xmlns:a16="http://schemas.microsoft.com/office/drawing/2014/main" val="3960881332"/>
                  </a:ext>
                </a:extLst>
              </a:tr>
              <a:tr h="370840">
                <a:tc>
                  <a:txBody>
                    <a:bodyPr/>
                    <a:lstStyle/>
                    <a:p>
                      <a:r>
                        <a:rPr lang="en-GB" sz="1200" b="1" dirty="0"/>
                        <a:t>Silver </a:t>
                      </a:r>
                      <a:r>
                        <a:rPr lang="en-GB" sz="1200" dirty="0"/>
                        <a:t>- Alternatively, if privately owned, off-site, treatment facilities are out of compliance, create a strategy to address the issue and report on progress at recertification. </a:t>
                      </a:r>
                      <a:endParaRPr lang="en-NL" sz="1200" dirty="0"/>
                    </a:p>
                  </a:txBody>
                  <a:tcPr/>
                </a:tc>
                <a:tc>
                  <a:txBody>
                    <a:bodyPr/>
                    <a:lstStyle/>
                    <a:p>
                      <a:r>
                        <a:rPr lang="en-GB" sz="1200" dirty="0"/>
                        <a:t>This approach is generally aligned with the Directive and can be integrated into a company's CSRD report along the policy, action, target, metric axis.  </a:t>
                      </a:r>
                    </a:p>
                    <a:p>
                      <a:endParaRPr lang="en-GB" sz="1200" dirty="0"/>
                    </a:p>
                    <a:p>
                      <a:r>
                        <a:rPr lang="en-GB" sz="1200" dirty="0"/>
                        <a:t>It will be important here to tie this also to time-bound targets. </a:t>
                      </a:r>
                    </a:p>
                  </a:txBody>
                  <a:tcPr/>
                </a:tc>
                <a:extLst>
                  <a:ext uri="{0D108BD9-81ED-4DB2-BD59-A6C34878D82A}">
                    <a16:rowId xmlns:a16="http://schemas.microsoft.com/office/drawing/2014/main" val="1551372514"/>
                  </a:ext>
                </a:extLst>
              </a:tr>
              <a:tr h="370840">
                <a:tc>
                  <a:txBody>
                    <a:bodyPr/>
                    <a:lstStyle/>
                    <a:p>
                      <a:r>
                        <a:rPr lang="en-GB" sz="1200" b="1" dirty="0"/>
                        <a:t>Gold </a:t>
                      </a:r>
                      <a:r>
                        <a:rPr lang="en-GB" sz="1200" dirty="0"/>
                        <a:t>- For government owned, off-site, independently operated effluent treatment facilities (if any), treat effluent prior to discharge to the environment and adhere to effluent quality guidelines or regulations. </a:t>
                      </a:r>
                      <a:endParaRPr lang="en-NL" sz="1200" dirty="0"/>
                    </a:p>
                  </a:txBody>
                  <a:tcPr/>
                </a:tc>
                <a:tc>
                  <a:txBody>
                    <a:bodyPr/>
                    <a:lstStyle/>
                    <a:p>
                      <a:r>
                        <a:rPr lang="en-GB" sz="1200" dirty="0"/>
                        <a:t>This will be relevant for CSRD reporting to the extent that the topic of effluent and pollution emerged as a material impact category during the materiality assessment phase. Collecting this information would actually help companies complete their materiality assessments themselves. </a:t>
                      </a:r>
                    </a:p>
                    <a:p>
                      <a:endParaRPr lang="en-GB" sz="1200" dirty="0"/>
                    </a:p>
                    <a:p>
                      <a:r>
                        <a:rPr lang="en-GB" sz="1200" dirty="0"/>
                        <a:t>Additionally, companies could integrate this in to their CSRD reporting, if the topic emerges as material for its operations through, for </a:t>
                      </a:r>
                      <a:r>
                        <a:rPr lang="en-GB" sz="1200" dirty="0">
                          <a:solidFill>
                            <a:schemeClr val="tx1"/>
                          </a:solidFill>
                        </a:rPr>
                        <a:t>instance a </a:t>
                      </a:r>
                      <a:r>
                        <a:rPr lang="en-GB" sz="1200" dirty="0" err="1">
                          <a:solidFill>
                            <a:schemeClr val="tx1"/>
                          </a:solidFill>
                        </a:rPr>
                        <a:t>sina</a:t>
                      </a:r>
                      <a:r>
                        <a:rPr lang="en-GB" sz="1200" dirty="0">
                          <a:solidFill>
                            <a:schemeClr val="tx1"/>
                          </a:solidFill>
                        </a:rPr>
                        <a:t> qua none clause. </a:t>
                      </a:r>
                    </a:p>
                  </a:txBody>
                  <a:tcPr/>
                </a:tc>
                <a:extLst>
                  <a:ext uri="{0D108BD9-81ED-4DB2-BD59-A6C34878D82A}">
                    <a16:rowId xmlns:a16="http://schemas.microsoft.com/office/drawing/2014/main" val="3789983932"/>
                  </a:ext>
                </a:extLst>
              </a:tr>
            </a:tbl>
          </a:graphicData>
        </a:graphic>
      </p:graphicFrame>
    </p:spTree>
    <p:extLst>
      <p:ext uri="{BB962C8B-B14F-4D97-AF65-F5344CB8AC3E}">
        <p14:creationId xmlns:p14="http://schemas.microsoft.com/office/powerpoint/2010/main" val="265896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A2BA30-D264-7946-A2F0-C99B2FFBF60A}"/>
              </a:ext>
            </a:extLst>
          </p:cNvPr>
          <p:cNvSpPr>
            <a:spLocks noGrp="1"/>
          </p:cNvSpPr>
          <p:nvPr>
            <p:ph type="sldNum" sz="quarter" idx="12"/>
          </p:nvPr>
        </p:nvSpPr>
        <p:spPr/>
        <p:txBody>
          <a:bodyPr/>
          <a:lstStyle/>
          <a:p>
            <a:fld id="{A6B50053-EC5D-F648-9B13-092A20055004}" type="slidenum">
              <a:rPr lang="en-US" smtClean="0"/>
              <a:pPr/>
              <a:t>5</a:t>
            </a:fld>
            <a:endParaRPr lang="en-US" dirty="0"/>
          </a:p>
        </p:txBody>
      </p:sp>
      <p:sp>
        <p:nvSpPr>
          <p:cNvPr id="3" name="Title 2">
            <a:extLst>
              <a:ext uri="{FF2B5EF4-FFF2-40B4-BE49-F238E27FC236}">
                <a16:creationId xmlns:a16="http://schemas.microsoft.com/office/drawing/2014/main" id="{A7734041-72ED-538F-0B4B-42CEDD6D32CB}"/>
              </a:ext>
            </a:extLst>
          </p:cNvPr>
          <p:cNvSpPr>
            <a:spLocks noGrp="1"/>
          </p:cNvSpPr>
          <p:nvPr>
            <p:ph type="title"/>
          </p:nvPr>
        </p:nvSpPr>
        <p:spPr/>
        <p:txBody>
          <a:bodyPr/>
          <a:lstStyle/>
          <a:p>
            <a:r>
              <a:rPr lang="en-NL" dirty="0"/>
              <a:t>D</a:t>
            </a:r>
            <a:r>
              <a:rPr lang="en-GB" dirty="0"/>
              <a:t>o</a:t>
            </a:r>
            <a:r>
              <a:rPr lang="en-NL" dirty="0"/>
              <a:t>uble materiality</a:t>
            </a:r>
          </a:p>
        </p:txBody>
      </p:sp>
      <p:sp>
        <p:nvSpPr>
          <p:cNvPr id="4" name="Text Placeholder 3">
            <a:extLst>
              <a:ext uri="{FF2B5EF4-FFF2-40B4-BE49-F238E27FC236}">
                <a16:creationId xmlns:a16="http://schemas.microsoft.com/office/drawing/2014/main" id="{6A0DE0DD-7596-F1AE-465E-4D7F30660D12}"/>
              </a:ext>
            </a:extLst>
          </p:cNvPr>
          <p:cNvSpPr>
            <a:spLocks noGrp="1"/>
          </p:cNvSpPr>
          <p:nvPr>
            <p:ph type="body" idx="1"/>
          </p:nvPr>
        </p:nvSpPr>
        <p:spPr>
          <a:xfrm>
            <a:off x="838199" y="2323575"/>
            <a:ext cx="7375359" cy="4157745"/>
          </a:xfrm>
        </p:spPr>
        <p:txBody>
          <a:bodyPr>
            <a:normAutofit/>
          </a:bodyPr>
          <a:lstStyle/>
          <a:p>
            <a:pPr>
              <a:buClr>
                <a:schemeClr val="tx2"/>
              </a:buClr>
            </a:pPr>
            <a:r>
              <a:rPr lang="en-GB" dirty="0">
                <a:solidFill>
                  <a:schemeClr val="accent1"/>
                </a:solidFill>
              </a:rPr>
              <a:t>One of the first steps in completing a sustainability statement that complies with CSRD and the ESRS is to perform a </a:t>
            </a:r>
            <a:r>
              <a:rPr lang="en-GB" b="1" dirty="0">
                <a:solidFill>
                  <a:schemeClr val="tx2"/>
                </a:solidFill>
              </a:rPr>
              <a:t>Double-Materiality Assessment</a:t>
            </a:r>
            <a:r>
              <a:rPr lang="en-GB" dirty="0">
                <a:solidFill>
                  <a:schemeClr val="accent1"/>
                </a:solidFill>
              </a:rPr>
              <a:t>. This involves identifying the material impacts, risks, and opportunities of a company's operations and up-and-downstream value chain from the perspective of impact and financial materiality. The ESRS provide a starting list of issues to consider in the Double-Materiality in AR. 16 of Appendix A to ESRS 1.</a:t>
            </a:r>
            <a:br>
              <a:rPr lang="en-GB" dirty="0">
                <a:solidFill>
                  <a:schemeClr val="accent1"/>
                </a:solidFill>
              </a:rPr>
            </a:br>
            <a:endParaRPr lang="en-GB" dirty="0">
              <a:solidFill>
                <a:schemeClr val="accent1"/>
              </a:solidFill>
            </a:endParaRPr>
          </a:p>
          <a:p>
            <a:pPr>
              <a:buClr>
                <a:schemeClr val="tx2"/>
              </a:buClr>
            </a:pPr>
            <a:r>
              <a:rPr lang="en-GB" dirty="0">
                <a:solidFill>
                  <a:schemeClr val="accent1"/>
                </a:solidFill>
              </a:rPr>
              <a:t>In its CSRD report, a company must </a:t>
            </a:r>
            <a:r>
              <a:rPr lang="en-GB" b="1" dirty="0">
                <a:solidFill>
                  <a:schemeClr val="tx2"/>
                </a:solidFill>
              </a:rPr>
              <a:t>discuss all matters identified as material </a:t>
            </a:r>
            <a:r>
              <a:rPr lang="en-GB" dirty="0">
                <a:solidFill>
                  <a:schemeClr val="accent1"/>
                </a:solidFill>
              </a:rPr>
              <a:t>from either or both materiality perspectives. </a:t>
            </a:r>
            <a:endParaRPr lang="en-GB" dirty="0">
              <a:solidFill>
                <a:schemeClr val="accent4"/>
              </a:solidFill>
            </a:endParaRPr>
          </a:p>
          <a:p>
            <a:pPr>
              <a:buClr>
                <a:schemeClr val="tx2"/>
              </a:buClr>
            </a:pPr>
            <a:endParaRPr lang="en-GB" dirty="0">
              <a:solidFill>
                <a:schemeClr val="accent1"/>
              </a:solidFill>
            </a:endParaRPr>
          </a:p>
          <a:p>
            <a:pPr>
              <a:buClr>
                <a:schemeClr val="tx2"/>
              </a:buClr>
            </a:pPr>
            <a:endParaRPr lang="en-NL" dirty="0"/>
          </a:p>
        </p:txBody>
      </p:sp>
      <p:pic>
        <p:nvPicPr>
          <p:cNvPr id="5" name="Picture 2" descr="CSRD en de rol voor het MKB - Van Voorst Consult">
            <a:extLst>
              <a:ext uri="{FF2B5EF4-FFF2-40B4-BE49-F238E27FC236}">
                <a16:creationId xmlns:a16="http://schemas.microsoft.com/office/drawing/2014/main" id="{001A31B8-6D95-5670-2A3F-64BA5BE70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5590" y="245014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074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194107285"/>
              </p:ext>
            </p:extLst>
          </p:nvPr>
        </p:nvGraphicFramePr>
        <p:xfrm>
          <a:off x="691503" y="817880"/>
          <a:ext cx="11008932" cy="301752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7.2 Effluent Quality Compliance</a:t>
                      </a:r>
                      <a:endParaRPr lang="en-NL" sz="1200" b="1" dirty="0"/>
                    </a:p>
                    <a:p>
                      <a:endParaRPr lang="en-NL" sz="1200" b="1" dirty="0"/>
                    </a:p>
                    <a:p>
                      <a:r>
                        <a:rPr lang="en-NL" sz="1200" b="1" dirty="0"/>
                        <a:t>Gold</a:t>
                      </a:r>
                      <a:r>
                        <a:rPr lang="en-NL" sz="1200" dirty="0"/>
                        <a:t> - </a:t>
                      </a:r>
                      <a:r>
                        <a:rPr lang="en-GB" sz="1200" dirty="0"/>
                        <a:t>Alternatively, if government owned off-site treatment facilities are out of compliance, create a strategy to address the issue. .</a:t>
                      </a:r>
                      <a:endParaRPr lang="en-NL" sz="1200" dirty="0"/>
                    </a:p>
                  </a:txBody>
                  <a:tcPr/>
                </a:tc>
                <a:tc>
                  <a:txBody>
                    <a:bodyPr/>
                    <a:lstStyle/>
                    <a:p>
                      <a:r>
                        <a:rPr lang="en-GB" sz="1200" dirty="0"/>
                        <a:t>This approach is generally aligned with the Directive and can be integrated into a company's CSRD report along the policy, action, target, metric axis.  </a:t>
                      </a:r>
                    </a:p>
                    <a:p>
                      <a:endParaRPr lang="en-GB" sz="1200" dirty="0"/>
                    </a:p>
                    <a:p>
                      <a:r>
                        <a:rPr lang="en-GB" sz="1200" dirty="0"/>
                        <a:t>It will be important here to tie this also to time-bound targets. </a:t>
                      </a:r>
                    </a:p>
                  </a:txBody>
                  <a:tcPr/>
                </a:tc>
                <a:extLst>
                  <a:ext uri="{0D108BD9-81ED-4DB2-BD59-A6C34878D82A}">
                    <a16:rowId xmlns:a16="http://schemas.microsoft.com/office/drawing/2014/main" val="3960881332"/>
                  </a:ext>
                </a:extLst>
              </a:tr>
              <a:tr h="370840">
                <a:tc>
                  <a:txBody>
                    <a:bodyPr/>
                    <a:lstStyle/>
                    <a:p>
                      <a:r>
                        <a:rPr lang="en-GB" sz="1200" b="1" dirty="0"/>
                        <a:t>7.3 Quantifying Water Use</a:t>
                      </a:r>
                    </a:p>
                    <a:p>
                      <a:endParaRPr lang="en-GB" sz="1200" b="1" dirty="0"/>
                    </a:p>
                    <a:p>
                      <a:r>
                        <a:rPr lang="en-NL" sz="1200" b="1" dirty="0"/>
                        <a:t>Bronze </a:t>
                      </a:r>
                      <a:r>
                        <a:rPr lang="en-NL" sz="1200" dirty="0"/>
                        <a:t>- </a:t>
                      </a:r>
                      <a:r>
                        <a:rPr lang="en-GB" sz="1200" dirty="0"/>
                        <a:t>Quantify annual water withdrawals, discharge, and consumption for all final manufacturing stage facilities. </a:t>
                      </a:r>
                      <a:endParaRPr lang="en-NL" sz="1200" dirty="0"/>
                    </a:p>
                  </a:txBody>
                  <a:tcPr/>
                </a:tc>
                <a:tc>
                  <a:txBody>
                    <a:bodyPr/>
                    <a:lstStyle/>
                    <a:p>
                      <a:r>
                        <a:rPr lang="en-GB" sz="1200" dirty="0"/>
                        <a:t>Generally, this is aligned with the Directive's requirements under ESRS E3, Water Use and Marine Resources, which also requires the quantification of water withdrawals and consumption per year broken down in different ways. </a:t>
                      </a:r>
                    </a:p>
                    <a:p>
                      <a:endParaRPr lang="en-GB" sz="1200" dirty="0"/>
                    </a:p>
                    <a:p>
                      <a:r>
                        <a:rPr lang="en-GB" sz="1200" dirty="0"/>
                        <a:t>Discharge of pollutants, quantified at least per pollutant, into water, the air and soil is required by the Directive under ESRS E2, Pollution. However, this is applicable to the operations owned by the reporting company, i.e. not necessarily (only) the final manufacturing stage of the product.</a:t>
                      </a:r>
                    </a:p>
                  </a:txBody>
                  <a:tcPr/>
                </a:tc>
                <a:extLst>
                  <a:ext uri="{0D108BD9-81ED-4DB2-BD59-A6C34878D82A}">
                    <a16:rowId xmlns:a16="http://schemas.microsoft.com/office/drawing/2014/main" val="1551372514"/>
                  </a:ext>
                </a:extLst>
              </a:tr>
            </a:tbl>
          </a:graphicData>
        </a:graphic>
      </p:graphicFrame>
    </p:spTree>
    <p:extLst>
      <p:ext uri="{BB962C8B-B14F-4D97-AF65-F5344CB8AC3E}">
        <p14:creationId xmlns:p14="http://schemas.microsoft.com/office/powerpoint/2010/main" val="3292911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366474454"/>
              </p:ext>
            </p:extLst>
          </p:nvPr>
        </p:nvGraphicFramePr>
        <p:xfrm>
          <a:off x="691503" y="817880"/>
          <a:ext cx="11008932" cy="347472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7.4 Providing Drinking Water, Sanitation, and Hygiene </a:t>
                      </a:r>
                    </a:p>
                    <a:p>
                      <a:endParaRPr lang="en-NL" sz="1200" b="1" dirty="0"/>
                    </a:p>
                    <a:p>
                      <a:r>
                        <a:rPr lang="en-NL" sz="1200" b="1" dirty="0"/>
                        <a:t>Bronze </a:t>
                      </a:r>
                      <a:r>
                        <a:rPr lang="en-NL" sz="1200" dirty="0"/>
                        <a:t>- </a:t>
                      </a:r>
                      <a:r>
                        <a:rPr lang="en-GB" sz="1200" dirty="0"/>
                        <a:t>Provide potable drinking water, adequate sanitation, and hygiene to all workers at all final manufacturing stage facilities.</a:t>
                      </a:r>
                      <a:endParaRPr lang="en-NL" sz="1200" dirty="0"/>
                    </a:p>
                  </a:txBody>
                  <a:tcPr/>
                </a:tc>
                <a:tc>
                  <a:txBody>
                    <a:bodyPr/>
                    <a:lstStyle/>
                    <a:p>
                      <a:r>
                        <a:rPr lang="en-GB" sz="1200" dirty="0"/>
                        <a:t>Generally aligned with the specified topics under ESRS S2, Workers in the Value Chain and ESRS S1, Own Workforce. In particular, ESRS S2, Workers in the Value Chain, requires that companies disclose the alignment of their policies with the UN Guiding Principles on Business and Human Rights and other relevant international bills of human and labour rights. </a:t>
                      </a:r>
                    </a:p>
                    <a:p>
                      <a:endParaRPr lang="en-GB" sz="1200" dirty="0"/>
                    </a:p>
                    <a:p>
                      <a:r>
                        <a:rPr lang="en-GB" sz="1200" dirty="0"/>
                        <a:t>The inclusion of more concrete policies related to specific aspects included in these international declarations and bills on human and labour rights can provide a route to compliance with this requirement. When including this information based on the C2C Certified® criteria along the policy-action-target-metric axis of CSRD in a CSRD report, it will be important that companies ensure that the aspects focused on in the C2C Certified® criteria are also material to their particular value chain and operations. </a:t>
                      </a:r>
                    </a:p>
                    <a:p>
                      <a:endParaRPr lang="en-GB" sz="1200" dirty="0"/>
                    </a:p>
                    <a:p>
                      <a:r>
                        <a:rPr lang="en-GB" sz="1200" dirty="0"/>
                        <a:t>It is also worth noting that the CSRD reporting structure also requires companies to disclose which metrics and targets they report were verified by third parties. </a:t>
                      </a:r>
                    </a:p>
                  </a:txBody>
                  <a:tcPr/>
                </a:tc>
                <a:extLst>
                  <a:ext uri="{0D108BD9-81ED-4DB2-BD59-A6C34878D82A}">
                    <a16:rowId xmlns:a16="http://schemas.microsoft.com/office/drawing/2014/main" val="3789983932"/>
                  </a:ext>
                </a:extLst>
              </a:tr>
            </a:tbl>
          </a:graphicData>
        </a:graphic>
      </p:graphicFrame>
    </p:spTree>
    <p:extLst>
      <p:ext uri="{BB962C8B-B14F-4D97-AF65-F5344CB8AC3E}">
        <p14:creationId xmlns:p14="http://schemas.microsoft.com/office/powerpoint/2010/main" val="1643030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296474616"/>
              </p:ext>
            </p:extLst>
          </p:nvPr>
        </p:nvGraphicFramePr>
        <p:xfrm>
          <a:off x="691503" y="817880"/>
          <a:ext cx="11008932" cy="393192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7.5 Water &amp; Soil Stewardship Strategy </a:t>
                      </a:r>
                    </a:p>
                    <a:p>
                      <a:endParaRPr lang="en-GB" sz="1200" b="1" dirty="0"/>
                    </a:p>
                    <a:p>
                      <a:r>
                        <a:rPr lang="en-GB" sz="1200" b="1" dirty="0"/>
                        <a:t>Bronze </a:t>
                      </a:r>
                      <a:r>
                        <a:rPr lang="en-GB" sz="1200" dirty="0"/>
                        <a:t>- Develop a strategy for achieving the Silver level water and soil conservation requirements.</a:t>
                      </a:r>
                    </a:p>
                    <a:p>
                      <a:endParaRPr lang="en-GB" sz="1200" dirty="0"/>
                    </a:p>
                    <a:p>
                      <a:r>
                        <a:rPr lang="en-GB" sz="1200" b="1" dirty="0"/>
                        <a:t>Silver </a:t>
                      </a:r>
                      <a:r>
                        <a:rPr lang="en-GB" sz="1200" dirty="0"/>
                        <a:t>- Develop a strategy for achieving the Gold level water and soil conservation requirements.</a:t>
                      </a:r>
                      <a:endParaRPr lang="en-NL" sz="1200" dirty="0"/>
                    </a:p>
                  </a:txBody>
                  <a:tcPr/>
                </a:tc>
                <a:tc>
                  <a:txBody>
                    <a:bodyPr/>
                    <a:lstStyle/>
                    <a:p>
                      <a:r>
                        <a:rPr lang="en-GB" sz="1200" dirty="0"/>
                        <a:t>If the materiality assessment performed by the company completing its report assesses these topics to be material, this can be integrated into the disclosures under ESRS E2, Pollution, ESRS E3, Water Use and Marine Resources, ESRS E4, Biodiversity and Ecosystems, ESRS S2, Workers in the Value Chain, and ESRS S3, Affected Communities. </a:t>
                      </a:r>
                    </a:p>
                    <a:p>
                      <a:endParaRPr lang="en-GB" sz="1200" dirty="0"/>
                    </a:p>
                    <a:p>
                      <a:r>
                        <a:rPr lang="en-GB" sz="1200" dirty="0"/>
                        <a:t>The strategy should be framed along the policy-action-target-metric axis to ensure that it can be integrated into the disclosures of a sustainability statement. To make it more tangible, these should be time-bound. </a:t>
                      </a:r>
                    </a:p>
                    <a:p>
                      <a:endParaRPr lang="en-GB" sz="1200" dirty="0"/>
                    </a:p>
                    <a:p>
                      <a:r>
                        <a:rPr lang="en-GB" sz="1200" dirty="0"/>
                        <a:t>Finally, it is worth noting that the CSRD reporting requirements also stipulate that companies have to disclose which of the targets they have set were verified by a third-party verifier. </a:t>
                      </a:r>
                    </a:p>
                  </a:txBody>
                  <a:tcPr/>
                </a:tc>
                <a:extLst>
                  <a:ext uri="{0D108BD9-81ED-4DB2-BD59-A6C34878D82A}">
                    <a16:rowId xmlns:a16="http://schemas.microsoft.com/office/drawing/2014/main" val="1986289512"/>
                  </a:ext>
                </a:extLst>
              </a:tr>
              <a:tr h="370840">
                <a:tc>
                  <a:txBody>
                    <a:bodyPr/>
                    <a:lstStyle/>
                    <a:p>
                      <a:r>
                        <a:rPr lang="en-GB" sz="1200" dirty="0"/>
                        <a:t>Report on progress made toward achieving the Bronze/Silver level water and soil conservation strategy at each </a:t>
                      </a:r>
                      <a:r>
                        <a:rPr lang="en-GB" sz="1200" b="1" dirty="0"/>
                        <a:t>recertification</a:t>
                      </a:r>
                      <a:r>
                        <a:rPr lang="en-GB" sz="1200" dirty="0"/>
                        <a:t>.</a:t>
                      </a:r>
                      <a:endParaRPr lang="en-NL" sz="1200" dirty="0"/>
                    </a:p>
                  </a:txBody>
                  <a:tcPr/>
                </a:tc>
                <a:tc>
                  <a:txBody>
                    <a:bodyPr/>
                    <a:lstStyle/>
                    <a:p>
                      <a:r>
                        <a:rPr lang="en-GB" sz="1200" dirty="0"/>
                        <a:t>This is aligned with the Directive's principles of reporting on progress </a:t>
                      </a:r>
                      <a:r>
                        <a:rPr lang="en-GB" sz="1200" dirty="0">
                          <a:solidFill>
                            <a:schemeClr val="tx1"/>
                          </a:solidFill>
                        </a:rPr>
                        <a:t>made regarding any and all targets set in a previous report or reporting context. </a:t>
                      </a:r>
                    </a:p>
                    <a:p>
                      <a:endParaRPr lang="en-GB" sz="1200" dirty="0">
                        <a:solidFill>
                          <a:schemeClr val="tx1"/>
                        </a:solidFill>
                      </a:endParaRPr>
                    </a:p>
                    <a:p>
                      <a:r>
                        <a:rPr lang="en-GB" sz="1200" dirty="0">
                          <a:solidFill>
                            <a:schemeClr val="tx1"/>
                          </a:solidFill>
                        </a:rPr>
                        <a:t>This needs to be included </a:t>
                      </a:r>
                      <a:r>
                        <a:rPr lang="en-GB" sz="1200" dirty="0">
                          <a:solidFill>
                            <a:schemeClr val="accent4"/>
                          </a:solidFill>
                        </a:rPr>
                        <a:t>i</a:t>
                      </a:r>
                      <a:r>
                        <a:rPr lang="en-GB" sz="1200" dirty="0"/>
                        <a:t>n their annual sustainability statements. </a:t>
                      </a:r>
                    </a:p>
                  </a:txBody>
                  <a:tcPr/>
                </a:tc>
                <a:extLst>
                  <a:ext uri="{0D108BD9-81ED-4DB2-BD59-A6C34878D82A}">
                    <a16:rowId xmlns:a16="http://schemas.microsoft.com/office/drawing/2014/main" val="1508628647"/>
                  </a:ext>
                </a:extLst>
              </a:tr>
            </a:tbl>
          </a:graphicData>
        </a:graphic>
      </p:graphicFrame>
    </p:spTree>
    <p:extLst>
      <p:ext uri="{BB962C8B-B14F-4D97-AF65-F5344CB8AC3E}">
        <p14:creationId xmlns:p14="http://schemas.microsoft.com/office/powerpoint/2010/main" val="22521939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295522580"/>
              </p:ext>
            </p:extLst>
          </p:nvPr>
        </p:nvGraphicFramePr>
        <p:xfrm>
          <a:off x="691503" y="817880"/>
          <a:ext cx="11008932" cy="347472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r>
                        <a:rPr lang="en-GB" sz="1200" b="1" dirty="0"/>
                        <a:t>7.6 Water and Soil Conservation </a:t>
                      </a:r>
                    </a:p>
                    <a:p>
                      <a:endParaRPr lang="en-GB" sz="1200" dirty="0"/>
                    </a:p>
                    <a:p>
                      <a:r>
                        <a:rPr lang="en-GB" sz="1200" b="1" dirty="0"/>
                        <a:t>Silver</a:t>
                      </a:r>
                      <a:r>
                        <a:rPr lang="en-GB" sz="1200" dirty="0"/>
                        <a:t> - Implement at least one conservation technology or best practice at: (a.) All final manufacturing stage facilities with high volume processes in stressed locations, and/or (b.) All final manufacturing stage facilities with pollutant intense processes, and</a:t>
                      </a:r>
                    </a:p>
                    <a:p>
                      <a:endParaRPr lang="en-GB" sz="1200" dirty="0"/>
                    </a:p>
                    <a:p>
                      <a:r>
                        <a:rPr lang="en-GB" sz="1200" dirty="0"/>
                        <a:t>Take at least one additional action to conserve water and/or soil at final manufacturing stage facilities or in the supply chain.</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 - </a:t>
                      </a:r>
                      <a:r>
                        <a:rPr lang="en-GB" sz="1200" dirty="0"/>
                        <a:t>1. Implement conservation technologies or best practices at all final manufacturing stage facilities with high volume or pollutant intense processes, and/or in stressed locations. </a:t>
                      </a:r>
                    </a:p>
                    <a:p>
                      <a:endParaRPr lang="en-NL" sz="1200" dirty="0"/>
                    </a:p>
                  </a:txBody>
                  <a:tcPr/>
                </a:tc>
                <a:tc>
                  <a:txBody>
                    <a:bodyPr/>
                    <a:lstStyle/>
                    <a:p>
                      <a:r>
                        <a:rPr lang="en-GB" sz="1200" dirty="0"/>
                        <a:t>Depending on the best practice or technology implemented, it can be integrated as an action under a policy umbrella with, ideally, attached targets and metrics, in a CSRD sustainability statement. Any of the following categories could likely be applicable depending on the outcome of the company's materiality assessment: </a:t>
                      </a:r>
                    </a:p>
                    <a:p>
                      <a:r>
                        <a:rPr lang="en-GB" sz="1200" dirty="0"/>
                        <a:t>- ESRS E2, Pollution;</a:t>
                      </a:r>
                    </a:p>
                    <a:p>
                      <a:r>
                        <a:rPr lang="en-GB" sz="1200" dirty="0"/>
                        <a:t>- ESRS E3, Water Use and Marine Resources;</a:t>
                      </a:r>
                    </a:p>
                    <a:p>
                      <a:r>
                        <a:rPr lang="en-GB" sz="1200" dirty="0"/>
                        <a:t>- ESRS E4, Biodiversity and Ecosystems;</a:t>
                      </a:r>
                    </a:p>
                    <a:p>
                      <a:r>
                        <a:rPr lang="en-GB" sz="1200" dirty="0"/>
                        <a:t>- ESRS E5, Resource Use and Circular Economy;</a:t>
                      </a:r>
                    </a:p>
                    <a:p>
                      <a:r>
                        <a:rPr lang="en-GB" sz="1200" dirty="0"/>
                        <a:t>- ESRS S1, Own Workers;</a:t>
                      </a:r>
                    </a:p>
                    <a:p>
                      <a:r>
                        <a:rPr lang="en-GB" sz="1200" dirty="0"/>
                        <a:t>- ESRS S2, Workers in the Value Chain;</a:t>
                      </a:r>
                    </a:p>
                    <a:p>
                      <a:r>
                        <a:rPr lang="en-GB" sz="1200" dirty="0"/>
                        <a:t>- ESRS S3, Affected Communities.</a:t>
                      </a:r>
                    </a:p>
                    <a:p>
                      <a:endParaRPr lang="en-GB" sz="1200" dirty="0"/>
                    </a:p>
                    <a:p>
                      <a:r>
                        <a:rPr lang="en-GB" sz="1200" dirty="0"/>
                        <a:t>As a part of this disclosure, it will be important to denote the scope of the implemented technology or best practice and clarify how any relevant thresholds were defined.  This method must also be accessible for the reader of a CSRD report. </a:t>
                      </a:r>
                    </a:p>
                  </a:txBody>
                  <a:tcPr/>
                </a:tc>
                <a:extLst>
                  <a:ext uri="{0D108BD9-81ED-4DB2-BD59-A6C34878D82A}">
                    <a16:rowId xmlns:a16="http://schemas.microsoft.com/office/drawing/2014/main" val="2099755370"/>
                  </a:ext>
                </a:extLst>
              </a:tr>
            </a:tbl>
          </a:graphicData>
        </a:graphic>
      </p:graphicFrame>
    </p:spTree>
    <p:extLst>
      <p:ext uri="{BB962C8B-B14F-4D97-AF65-F5344CB8AC3E}">
        <p14:creationId xmlns:p14="http://schemas.microsoft.com/office/powerpoint/2010/main" val="3127828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886138658"/>
              </p:ext>
            </p:extLst>
          </p:nvPr>
        </p:nvGraphicFramePr>
        <p:xfrm>
          <a:off x="691503" y="817880"/>
          <a:ext cx="11008932" cy="466344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7.7 Assessing and Optimizing Product Relevant Chemicals in Effluent and Sludge</a:t>
                      </a:r>
                    </a:p>
                    <a:p>
                      <a:endParaRPr lang="en-GB" sz="1200" dirty="0"/>
                    </a:p>
                    <a:p>
                      <a:r>
                        <a:rPr lang="en-GB" sz="1200" b="1" dirty="0"/>
                        <a:t>Bronze</a:t>
                      </a:r>
                      <a:r>
                        <a:rPr lang="en-GB" sz="1200" dirty="0"/>
                        <a:t> - All product relevant chemicals entering effluent or sludge during the final manufacturing stage comply with leading chemical regulations, as defined by the applicable Bronze level regulatory restrictions in the Cradle to Cradle Certified® Restricted Substances reference document.</a:t>
                      </a:r>
                    </a:p>
                    <a:p>
                      <a:endParaRPr lang="en-GB" sz="1200" dirty="0"/>
                    </a:p>
                    <a:p>
                      <a:r>
                        <a:rPr lang="en-GB" sz="1200" dirty="0"/>
                        <a:t>Alternatively, for textile chemical formulations, comply with the Zero Discharge of Hazardous Chemicals (ZDHC) Manufacturing Restricted Substances List (MRSL) or equivalent.</a:t>
                      </a:r>
                    </a:p>
                  </a:txBody>
                  <a:tcPr/>
                </a:tc>
                <a:tc>
                  <a:txBody>
                    <a:bodyPr/>
                    <a:lstStyle/>
                    <a:p>
                      <a:r>
                        <a:rPr lang="en-GB" sz="1200" dirty="0"/>
                        <a:t>This can be integrated into the CSRD sustainability statement as a policy along the policy-action-target-metric axis under ESRS E2, Pollution. It will be essential to reference relevant standards used, clarify any assumptions applied, etc. </a:t>
                      </a:r>
                    </a:p>
                  </a:txBody>
                  <a:tcPr/>
                </a:tc>
                <a:extLst>
                  <a:ext uri="{0D108BD9-81ED-4DB2-BD59-A6C34878D82A}">
                    <a16:rowId xmlns:a16="http://schemas.microsoft.com/office/drawing/2014/main" val="485779348"/>
                  </a:ext>
                </a:extLst>
              </a:tr>
              <a:tr h="370840">
                <a:tc>
                  <a:txBody>
                    <a:bodyPr/>
                    <a:lstStyle/>
                    <a:p>
                      <a:r>
                        <a:rPr lang="en-NL" sz="1200" b="1" dirty="0"/>
                        <a:t>Silver </a:t>
                      </a:r>
                      <a:r>
                        <a:rPr lang="en-NL" sz="1200" dirty="0"/>
                        <a:t>- </a:t>
                      </a:r>
                      <a:r>
                        <a:rPr lang="en-GB" sz="1200" dirty="0"/>
                        <a:t>Define and assess product relevant process chemicals entering effluent or sludge during the final manufacturing stage and develop a strategy for optimization. </a:t>
                      </a:r>
                      <a:endParaRPr lang="en-NL" sz="1200" dirty="0"/>
                    </a:p>
                  </a:txBody>
                  <a:tcPr/>
                </a:tc>
                <a:tc>
                  <a:txBody>
                    <a:bodyPr/>
                    <a:lstStyle/>
                    <a:p>
                      <a:r>
                        <a:rPr lang="en-GB" sz="1200" dirty="0"/>
                        <a:t>This is aligned with the Directive's general approach, formalised with the requirement to define impacts for ESRS E2, Pollution, quantitively, per substance entering into the environment. </a:t>
                      </a:r>
                    </a:p>
                    <a:p>
                      <a:endParaRPr lang="en-GB" sz="1200" dirty="0"/>
                    </a:p>
                    <a:p>
                      <a:r>
                        <a:rPr lang="en-GB" sz="1200" dirty="0"/>
                        <a:t>The strategy for optimisation can be included in the disclosures along the policy-action-target-metric axis, like the definition and assessment of all relevant process chemicals, provided that these aspects were assessed as material.</a:t>
                      </a:r>
                    </a:p>
                    <a:p>
                      <a:endParaRPr lang="en-GB" sz="1200" dirty="0"/>
                    </a:p>
                    <a:p>
                      <a:r>
                        <a:rPr lang="en-GB" sz="1200" dirty="0"/>
                        <a:t>It will be important that companies are transparent on thresholds and definitions used, methods applied, assumptions relied on, etc. They may, for instance, require additional information on how the relevant processes to include were decided upon. </a:t>
                      </a:r>
                    </a:p>
                  </a:txBody>
                  <a:tcPr/>
                </a:tc>
                <a:extLst>
                  <a:ext uri="{0D108BD9-81ED-4DB2-BD59-A6C34878D82A}">
                    <a16:rowId xmlns:a16="http://schemas.microsoft.com/office/drawing/2014/main" val="3850042441"/>
                  </a:ext>
                </a:extLst>
              </a:tr>
            </a:tbl>
          </a:graphicData>
        </a:graphic>
      </p:graphicFrame>
    </p:spTree>
    <p:extLst>
      <p:ext uri="{BB962C8B-B14F-4D97-AF65-F5344CB8AC3E}">
        <p14:creationId xmlns:p14="http://schemas.microsoft.com/office/powerpoint/2010/main" val="9170661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071820382"/>
              </p:ext>
            </p:extLst>
          </p:nvPr>
        </p:nvGraphicFramePr>
        <p:xfrm>
          <a:off x="691503" y="817880"/>
          <a:ext cx="11008932" cy="393192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7.7 Assessing and Optimizing Product Relevant Chemicals in Effluent and Sludge</a:t>
                      </a:r>
                    </a:p>
                    <a:p>
                      <a:endParaRPr lang="en-GB" sz="1200" dirty="0"/>
                    </a:p>
                    <a:p>
                      <a:r>
                        <a:rPr lang="en-GB" sz="1200" b="1" dirty="0"/>
                        <a:t>Gold</a:t>
                      </a:r>
                      <a:r>
                        <a:rPr lang="en-GB" sz="1200" dirty="0"/>
                        <a:t> - Define and assess all product relevant chemicals entering effluent or sludge during the final manufacturing stage.</a:t>
                      </a:r>
                      <a:endParaRPr lang="en-NL" sz="1200" dirty="0"/>
                    </a:p>
                  </a:txBody>
                  <a:tcPr/>
                </a:tc>
                <a:tc>
                  <a:txBody>
                    <a:bodyPr/>
                    <a:lstStyle/>
                    <a:p>
                      <a:r>
                        <a:rPr lang="en-GB" sz="1200" dirty="0"/>
                        <a:t>This is aligned with the Directive's general approach, formalised with the requirement to define impacts for ESRS E2, Pollution, quantitively, per substance entering into the environment. </a:t>
                      </a:r>
                    </a:p>
                    <a:p>
                      <a:endParaRPr lang="en-GB" sz="1200" dirty="0"/>
                    </a:p>
                    <a:p>
                      <a:r>
                        <a:rPr lang="en-GB" sz="1200" dirty="0"/>
                        <a:t>The strategy for optimisation can be included in the disclosures along the policy-action-target-metric axis, like the definition and assessment of all relevant process chemicals, provided that these subjects were assessed to be material for the company's operations. Having performed this assessment will also better enable companies to complete their materiality assessment in having a better idea of their impacts on, for instance, water and soil health. </a:t>
                      </a:r>
                    </a:p>
                    <a:p>
                      <a:endParaRPr lang="en-GB" sz="1200" dirty="0"/>
                    </a:p>
                    <a:p>
                      <a:r>
                        <a:rPr lang="en-GB" sz="1200" dirty="0"/>
                        <a:t>In disclosing this information, companies will also have to share methods used and assumptions applied.</a:t>
                      </a:r>
                    </a:p>
                  </a:txBody>
                  <a:tcPr/>
                </a:tc>
                <a:extLst>
                  <a:ext uri="{0D108BD9-81ED-4DB2-BD59-A6C34878D82A}">
                    <a16:rowId xmlns:a16="http://schemas.microsoft.com/office/drawing/2014/main" val="33441566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 </a:t>
                      </a:r>
                      <a:r>
                        <a:rPr lang="en-NL" sz="1200" dirty="0"/>
                        <a:t>- </a:t>
                      </a:r>
                      <a:r>
                        <a:rPr lang="en-GB" sz="1200" dirty="0"/>
                        <a:t>Ensure that any product relevant chemicals released with effluent or sludge during the final manufacturing stage are compatible with human and environmental health according to C2C Certified® Material Health Assessment Methodology, allowing only a, b, and c assessed chemicals within effluent and sludge.</a:t>
                      </a:r>
                      <a:endParaRPr lang="en-NL" sz="1200" dirty="0"/>
                    </a:p>
                  </a:txBody>
                  <a:tcPr/>
                </a:tc>
                <a:tc>
                  <a:txBody>
                    <a:bodyPr/>
                    <a:lstStyle/>
                    <a:p>
                      <a:r>
                        <a:rPr lang="en-GB" sz="1200" dirty="0"/>
                        <a:t>It can be integrated into the disclosures of a CSRD sustainability statement under ESRS E2, Pollution, ESRS S2, Workers in the Value Chain, or ESRS S3, Affected Communities, provided that the topics were assessed as material. In making this disclosure, companies would also have to share the methods they used. </a:t>
                      </a:r>
                    </a:p>
                  </a:txBody>
                  <a:tcPr/>
                </a:tc>
                <a:extLst>
                  <a:ext uri="{0D108BD9-81ED-4DB2-BD59-A6C34878D82A}">
                    <a16:rowId xmlns:a16="http://schemas.microsoft.com/office/drawing/2014/main" val="1102852277"/>
                  </a:ext>
                </a:extLst>
              </a:tr>
            </a:tbl>
          </a:graphicData>
        </a:graphic>
      </p:graphicFrame>
    </p:spTree>
    <p:extLst>
      <p:ext uri="{BB962C8B-B14F-4D97-AF65-F5344CB8AC3E}">
        <p14:creationId xmlns:p14="http://schemas.microsoft.com/office/powerpoint/2010/main" val="34638763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93131576"/>
              </p:ext>
            </p:extLst>
          </p:nvPr>
        </p:nvGraphicFramePr>
        <p:xfrm>
          <a:off x="691503" y="817880"/>
          <a:ext cx="11008932" cy="429768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7.7 Assessing and Optimizing Product Relevant Chemicals in Effluent and Sludge</a:t>
                      </a: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Define and assess all product-relevant chemicals entering effluent or sludge at select supplier facilities.</a:t>
                      </a:r>
                      <a:endParaRPr lang="en-NL" sz="1200" dirty="0"/>
                    </a:p>
                  </a:txBody>
                  <a:tcPr/>
                </a:tc>
                <a:tc>
                  <a:txBody>
                    <a:bodyPr/>
                    <a:lstStyle/>
                    <a:p>
                      <a:r>
                        <a:rPr lang="en-GB" sz="1200" dirty="0"/>
                        <a:t>It can be integrated into the disclosures of a CSRD sustainability statement under ESRS E2, Pollution, ESRS S2, Workers in the Value Chain, or ESRS S3, Affected Communities, provided that the topics were assessed as material. Companies would also have to share the methods they used in making this disclosure. Here, it is also important to determine how the selected supplier facilities were selected and clearly outline the scope of the assessments performed. </a:t>
                      </a:r>
                    </a:p>
                    <a:p>
                      <a:endParaRPr lang="en-GB" sz="1200" dirty="0"/>
                    </a:p>
                    <a:p>
                      <a:r>
                        <a:rPr lang="en-GB" sz="1200" dirty="0"/>
                        <a:t>The CSRD Directive applied to the entire value chain. </a:t>
                      </a:r>
                    </a:p>
                    <a:p>
                      <a:endParaRPr lang="en-GB" sz="1200" dirty="0"/>
                    </a:p>
                    <a:p>
                      <a:r>
                        <a:rPr lang="en-GB" sz="1200" dirty="0"/>
                        <a:t>Additionally, It would need to be clarified what "product relevant chemicals" are, and that this relevance is reflected in the company's double materiality assessment, i.e. that the process relevant chemicals are also relevant from a materiality perspective under CSRD. </a:t>
                      </a:r>
                    </a:p>
                  </a:txBody>
                  <a:tcPr/>
                </a:tc>
                <a:extLst>
                  <a:ext uri="{0D108BD9-81ED-4DB2-BD59-A6C34878D82A}">
                    <a16:rowId xmlns:a16="http://schemas.microsoft.com/office/drawing/2014/main" val="28151064"/>
                  </a:ext>
                </a:extLst>
              </a:tr>
              <a:tr h="370840">
                <a:tc>
                  <a:txBody>
                    <a:bodyPr/>
                    <a:lstStyle/>
                    <a:p>
                      <a:r>
                        <a:rPr lang="en-NL" sz="1200" b="1" dirty="0"/>
                        <a:t>Platinum</a:t>
                      </a:r>
                      <a:r>
                        <a:rPr lang="en-NL" sz="1200" dirty="0"/>
                        <a:t> - </a:t>
                      </a:r>
                      <a:r>
                        <a:rPr lang="en-GB" sz="1200" dirty="0"/>
                        <a:t>Ensure that any product-relevant chemicals released with effluent or sludge at select supplier facilities are compatible with human and environmental health according to the Cradle to Cradle Certified Material Health Assessment Methodology, allowing only a, b, and c assessed chemicals within effluent and sludge.</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can be integrated into the CSRD sustainability statement as a part of ESRS E2, Pollution, ESRS E4, Biodiversity and Ecosystems, or ESRS S3, Affected Communities. It would be most appropriate to include this under the umbrella of a policy as a more concrete action associated with clear, time-bound metric-specific targets. This disclosure would have to be accompanied by a reference to the methodology used and assumptions applied in the process. </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34622555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204687058"/>
              </p:ext>
            </p:extLst>
          </p:nvPr>
        </p:nvGraphicFramePr>
        <p:xfrm>
          <a:off x="691503" y="817880"/>
          <a:ext cx="11008932" cy="402336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7.8 Transparency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Make water use data for final manufacturing stage facilities available to stakeholders.</a:t>
                      </a:r>
                      <a:endParaRPr lang="en-NL" sz="1200" dirty="0"/>
                    </a:p>
                  </a:txBody>
                  <a:tcPr/>
                </a:tc>
                <a:tc>
                  <a:txBody>
                    <a:bodyPr/>
                    <a:lstStyle/>
                    <a:p>
                      <a:r>
                        <a:rPr lang="en-GB" sz="1200" dirty="0"/>
                        <a:t>Water use is not a part of the reporting required by CSRD. However, if a company assessed this topic to be material due to, for instance, biodiversity impacts, this disclosure could also be included as a performance metric under ESRS E5, for example. This should be grouped within a policy-action-target-metric axis. </a:t>
                      </a:r>
                    </a:p>
                  </a:txBody>
                  <a:tcPr/>
                </a:tc>
                <a:extLst>
                  <a:ext uri="{0D108BD9-81ED-4DB2-BD59-A6C34878D82A}">
                    <a16:rowId xmlns:a16="http://schemas.microsoft.com/office/drawing/2014/main" val="28151064"/>
                  </a:ext>
                </a:extLst>
              </a:tr>
              <a:tr h="370840">
                <a:tc>
                  <a:txBody>
                    <a:bodyPr/>
                    <a:lstStyle/>
                    <a:p>
                      <a:r>
                        <a:rPr lang="en-NL" sz="1200" b="1" dirty="0"/>
                        <a:t>Platinum</a:t>
                      </a:r>
                      <a:r>
                        <a:rPr lang="en-NL" sz="1200" dirty="0"/>
                        <a:t> - </a:t>
                      </a:r>
                      <a:r>
                        <a:rPr lang="en-GB" sz="1200" dirty="0"/>
                        <a:t>Make effluent quality data for the final manufacturing stage facilities available to stakeholders.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not a directly required disclosure under CSRD. If this matter has been assessed as material for the company's operations, this can be included as a company action in CSRD reports under ESRS E2. </a:t>
                      </a:r>
                    </a:p>
                  </a:txBody>
                  <a:tcPr/>
                </a:tc>
                <a:extLst>
                  <a:ext uri="{0D108BD9-81ED-4DB2-BD59-A6C34878D82A}">
                    <a16:rowId xmlns:a16="http://schemas.microsoft.com/office/drawing/2014/main" val="485779348"/>
                  </a:ext>
                </a:extLst>
              </a:tr>
              <a:tr h="370840">
                <a:tc>
                  <a:txBody>
                    <a:bodyPr/>
                    <a:lstStyle/>
                    <a:p>
                      <a:r>
                        <a:rPr lang="en-GB" sz="1200" b="1" dirty="0"/>
                        <a:t>7.9 Positive Impact Project</a:t>
                      </a:r>
                    </a:p>
                    <a:p>
                      <a:endParaRPr lang="en-GB" sz="1200" dirty="0"/>
                    </a:p>
                    <a:p>
                      <a:r>
                        <a:rPr lang="en-GB" sz="1200" b="1" dirty="0"/>
                        <a:t>Gold </a:t>
                      </a:r>
                      <a:r>
                        <a:rPr lang="en-GB" sz="1200" dirty="0"/>
                        <a:t>- Implement a project that will positively impact local and/or product relevant water or soil issues.</a:t>
                      </a:r>
                    </a:p>
                    <a:p>
                      <a:endParaRPr lang="en-GB" sz="1200" dirty="0"/>
                    </a:p>
                    <a:p>
                      <a:r>
                        <a:rPr lang="en-GB" sz="1200" b="1" dirty="0"/>
                        <a:t>Platinum </a:t>
                      </a:r>
                      <a:r>
                        <a:rPr lang="en-GB" sz="1200" dirty="0"/>
                        <a:t>- Demonstrate the impact of the positive impact project using quantitative metric(s).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can be integrated into a sustainability statement along the policy-action-target-metric axis within the disclosure categories ESRS E2, Pollution, ESRS E3, Water Use and Marine Resources, or any other relevant category. The basic condition that has to be met first, is that the company assessed water and soil-related issues to be addressed with the project as material to the company's operations.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disclosure will have to clearly outline the project's scope and identify under what policy and with what metric it was implemented. If the project involves multiple stakeholders, then the company's role in the project has to be identified, and the other participating stakeholders mentioned, too. </a:t>
                      </a:r>
                    </a:p>
                  </a:txBody>
                  <a:tcPr/>
                </a:tc>
                <a:extLst>
                  <a:ext uri="{0D108BD9-81ED-4DB2-BD59-A6C34878D82A}">
                    <a16:rowId xmlns:a16="http://schemas.microsoft.com/office/drawing/2014/main" val="1234769017"/>
                  </a:ext>
                </a:extLst>
              </a:tr>
            </a:tbl>
          </a:graphicData>
        </a:graphic>
      </p:graphicFrame>
    </p:spTree>
    <p:extLst>
      <p:ext uri="{BB962C8B-B14F-4D97-AF65-F5344CB8AC3E}">
        <p14:creationId xmlns:p14="http://schemas.microsoft.com/office/powerpoint/2010/main" val="15248033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702433195"/>
              </p:ext>
            </p:extLst>
          </p:nvPr>
        </p:nvGraphicFramePr>
        <p:xfrm>
          <a:off x="691503" y="817880"/>
          <a:ext cx="11008932" cy="3200400"/>
        </p:xfrm>
        <a:graphic>
          <a:graphicData uri="http://schemas.openxmlformats.org/drawingml/2006/table">
            <a:tbl>
              <a:tblPr firstRow="1" bandRow="1">
                <a:tableStyleId>{5C22544A-7EE6-4342-B048-85BDC9FD1C3A}</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WATER &amp; SOIL STEWARDSHIP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7.10 Optimizing Effluent and Sludge Quality at the Facility-Level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 </a:t>
                      </a:r>
                      <a:r>
                        <a:rPr lang="en-GB" sz="1200" dirty="0"/>
                        <a:t>- For the final manufacturing stage facilities, establish a comprehensive effluent and sludge quality management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t>This can be included in the disclosures of a CSRD sustainability statement as a part of ESRS E2, pollution along the policy-action-target-metric axis, provided that the topic of effluent and sludge was identified as a material issue in the company's operations. </a:t>
                      </a:r>
                    </a:p>
                    <a:p>
                      <a:endParaRPr lang="en-GB" sz="1200" dirty="0"/>
                    </a:p>
                    <a:p>
                      <a:r>
                        <a:rPr lang="en-GB" sz="1200" dirty="0"/>
                        <a:t>Any methods or assumptions applied in this process must be integrated into the disclosure. </a:t>
                      </a:r>
                    </a:p>
                  </a:txBody>
                  <a:tcPr/>
                </a:tc>
                <a:extLst>
                  <a:ext uri="{0D108BD9-81ED-4DB2-BD59-A6C34878D82A}">
                    <a16:rowId xmlns:a16="http://schemas.microsoft.com/office/drawing/2014/main" val="28151064"/>
                  </a:ext>
                </a:extLst>
              </a:tr>
              <a:tr h="370840">
                <a:tc>
                  <a:txBody>
                    <a:bodyPr/>
                    <a:lstStyle/>
                    <a:p>
                      <a:r>
                        <a:rPr lang="en-NL" sz="1200" b="1" dirty="0"/>
                        <a:t>Platinum</a:t>
                      </a:r>
                      <a:r>
                        <a:rPr lang="en-NL" sz="1200" dirty="0"/>
                        <a:t> - </a:t>
                      </a:r>
                      <a:r>
                        <a:rPr lang="en-GB" sz="1200" dirty="0"/>
                        <a:t>For the final manufacturing stage facilities, optimize the effluent and sludge produced as a result of all manufacturing processes used at the facility.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Provided that this is a matter assessed as material to the company's operations, this can be integrated into the disclosures of a CSRD sustainability statement along the policy-action-target-metric axis. It will be key to clearly outline the scope of these policies and 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Any assumptions used or methods relied upon, etc. will have to be clearly outlined and/or referenced as a part of this disclosure.</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39074842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59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139964604"/>
              </p:ext>
            </p:extLst>
          </p:nvPr>
        </p:nvGraphicFramePr>
        <p:xfrm>
          <a:off x="691503" y="817880"/>
          <a:ext cx="10811384" cy="557784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8.1 Human Rights Policy</a:t>
                      </a:r>
                    </a:p>
                    <a:p>
                      <a:endParaRPr lang="en-GB" sz="1200" dirty="0"/>
                    </a:p>
                    <a:p>
                      <a:r>
                        <a:rPr lang="en-GB" sz="1200" b="1" dirty="0"/>
                        <a:t>Bronze </a:t>
                      </a:r>
                      <a:r>
                        <a:rPr lang="en-GB" sz="1200" dirty="0"/>
                        <a:t>- Commit to respect human rights, as enshrined in municipal law and internationally recognized human rights standards, through company policy. </a:t>
                      </a:r>
                      <a:endParaRPr lang="en-NL" sz="1200" dirty="0"/>
                    </a:p>
                  </a:txBody>
                  <a:tcPr/>
                </a:tc>
                <a:tc>
                  <a:txBody>
                    <a:bodyPr/>
                    <a:lstStyle/>
                    <a:p>
                      <a:r>
                        <a:rPr lang="en-GB" sz="1200" dirty="0"/>
                        <a:t>This is aligned with the CSRD requirements, which include the company sharing how it is aligned with relevant international human and labour rights. It is important to note that CSRD does not introduce any behavioural requirements but does provide several topics related to working conditions that companies have to assess their actual and potential impacts for. These are differentiated into matters related to their own workforce and matters related to workers in the value chain.</a:t>
                      </a:r>
                    </a:p>
                    <a:p>
                      <a:endParaRPr lang="en-GB" sz="1200" dirty="0"/>
                    </a:p>
                    <a:p>
                      <a:r>
                        <a:rPr lang="en-GB" sz="1200" dirty="0"/>
                        <a:t>Depending on the outcome of the company's materiality assessment, some of the commitments and actions outlined as a part of the C2C Certified® standard's requirements may also be integrated into companies' CSRD reports.</a:t>
                      </a:r>
                    </a:p>
                  </a:txBody>
                  <a:tcPr/>
                </a:tc>
                <a:extLst>
                  <a:ext uri="{0D108BD9-81ED-4DB2-BD59-A6C34878D82A}">
                    <a16:rowId xmlns:a16="http://schemas.microsoft.com/office/drawing/2014/main" val="28151064"/>
                  </a:ext>
                </a:extLst>
              </a:tr>
              <a:tr h="370840">
                <a:tc>
                  <a:txBody>
                    <a:bodyPr/>
                    <a:lstStyle/>
                    <a:p>
                      <a:r>
                        <a:rPr lang="en-GB" sz="1200" b="1" dirty="0"/>
                        <a:t>8.2 Assessing Risks and Opportunities</a:t>
                      </a:r>
                    </a:p>
                    <a:p>
                      <a:endParaRPr lang="en-GB" sz="1200" b="1" dirty="0"/>
                    </a:p>
                    <a:p>
                      <a:r>
                        <a:rPr lang="en-GB" sz="1200" b="1" dirty="0"/>
                        <a:t>Bronze </a:t>
                      </a:r>
                      <a:r>
                        <a:rPr lang="en-GB" sz="1200" dirty="0"/>
                        <a:t>- Assess human rights risks and identify opportunities for improvement for the applicant company, including all final manufacturing stage facilities, and tier 1 suppliers.</a:t>
                      </a:r>
                      <a:endParaRPr lang="en-NL" sz="1200" dirty="0"/>
                    </a:p>
                  </a:txBody>
                  <a:tcPr/>
                </a:tc>
                <a:tc>
                  <a:txBody>
                    <a:bodyPr/>
                    <a:lstStyle/>
                    <a:p>
                      <a:r>
                        <a:rPr lang="en-GB" sz="1200" dirty="0"/>
                        <a:t>This is aligned with the CSRD steps of the Double Materiality assessment and required identification of material impacts and risks. It is important to note that CSRD, in the context of potential social impacts associated with companies' operations, gives precedence to the severity of those impacts over their likelihood. This is aligned with C2C Certified® and C2C Certified® also requires that certain issues always be considered high risks.</a:t>
                      </a:r>
                    </a:p>
                    <a:p>
                      <a:endParaRPr lang="en-GB" sz="1200" dirty="0"/>
                    </a:p>
                    <a:p>
                      <a:r>
                        <a:rPr lang="en-GB" sz="1200" dirty="0"/>
                        <a:t>To ensure compliance with CSRD, it is recommended to include direct references to relevant documents to consider (i.e. International Bill of Human Rights and other core UN human rights conventions, including the UN Convention on the Rights of Persons with Disabilities, the UN Declaration on the Rights of Indigenous Peoples, the International Labour Organization’s Declaration on Fundamental Principles and Rights at Work and the fundamental conventions of the International Labour Organization, the European Convention for the protection of Human Rights and Fundamental Freedoms, the European Social Charter, and the Charter of Fundamental Rights of the European Union).</a:t>
                      </a:r>
                    </a:p>
                  </a:txBody>
                  <a:tcPr/>
                </a:tc>
                <a:extLst>
                  <a:ext uri="{0D108BD9-81ED-4DB2-BD59-A6C34878D82A}">
                    <a16:rowId xmlns:a16="http://schemas.microsoft.com/office/drawing/2014/main" val="485779348"/>
                  </a:ext>
                </a:extLst>
              </a:tr>
            </a:tbl>
          </a:graphicData>
        </a:graphic>
      </p:graphicFrame>
    </p:spTree>
    <p:extLst>
      <p:ext uri="{BB962C8B-B14F-4D97-AF65-F5344CB8AC3E}">
        <p14:creationId xmlns:p14="http://schemas.microsoft.com/office/powerpoint/2010/main" val="1419464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E90B7-B2E4-5263-ACDF-9EE68AA0C4EA}"/>
              </a:ext>
            </a:extLst>
          </p:cNvPr>
          <p:cNvSpPr>
            <a:spLocks noGrp="1"/>
          </p:cNvSpPr>
          <p:nvPr>
            <p:ph type="sldNum" sz="quarter" idx="12"/>
          </p:nvPr>
        </p:nvSpPr>
        <p:spPr/>
        <p:txBody>
          <a:bodyPr/>
          <a:lstStyle/>
          <a:p>
            <a:fld id="{A6B50053-EC5D-F648-9B13-092A20055004}" type="slidenum">
              <a:rPr lang="en-US" smtClean="0"/>
              <a:pPr/>
              <a:t>6</a:t>
            </a:fld>
            <a:endParaRPr lang="en-US" dirty="0"/>
          </a:p>
        </p:txBody>
      </p:sp>
      <p:sp>
        <p:nvSpPr>
          <p:cNvPr id="5" name="Title 4">
            <a:extLst>
              <a:ext uri="{FF2B5EF4-FFF2-40B4-BE49-F238E27FC236}">
                <a16:creationId xmlns:a16="http://schemas.microsoft.com/office/drawing/2014/main" id="{F090F477-9DFC-AC6E-5962-1944F1082FD9}"/>
              </a:ext>
            </a:extLst>
          </p:cNvPr>
          <p:cNvSpPr>
            <a:spLocks noGrp="1"/>
          </p:cNvSpPr>
          <p:nvPr>
            <p:ph type="title"/>
          </p:nvPr>
        </p:nvSpPr>
        <p:spPr>
          <a:xfrm>
            <a:off x="886327" y="1425742"/>
            <a:ext cx="10006262" cy="3685674"/>
          </a:xfrm>
        </p:spPr>
        <p:txBody>
          <a:bodyPr>
            <a:normAutofit fontScale="90000"/>
          </a:bodyPr>
          <a:lstStyle/>
          <a:p>
            <a:br>
              <a:rPr lang="en-GB" dirty="0"/>
            </a:br>
            <a:r>
              <a:rPr lang="en-GB" sz="4400" dirty="0"/>
              <a:t>This document explains in detail how C2C Certified® helps gather the right information to disclose about a company’s Environmental, Social, and Governance (ESG) practices under the CSRD.</a:t>
            </a:r>
            <a:br>
              <a:rPr lang="en-GB" dirty="0"/>
            </a:br>
            <a:endParaRPr lang="en-NL" dirty="0"/>
          </a:p>
        </p:txBody>
      </p:sp>
    </p:spTree>
    <p:extLst>
      <p:ext uri="{BB962C8B-B14F-4D97-AF65-F5344CB8AC3E}">
        <p14:creationId xmlns:p14="http://schemas.microsoft.com/office/powerpoint/2010/main" val="451973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277097245"/>
              </p:ext>
            </p:extLst>
          </p:nvPr>
        </p:nvGraphicFramePr>
        <p:xfrm>
          <a:off x="691503" y="817880"/>
          <a:ext cx="10811384" cy="512064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8.2 Assessing Risks and Opportunities</a:t>
                      </a:r>
                    </a:p>
                    <a:p>
                      <a:endParaRPr lang="en-GB" sz="1200" b="1" dirty="0"/>
                    </a:p>
                    <a:p>
                      <a:r>
                        <a:rPr lang="en-GB" sz="1200" b="1" dirty="0"/>
                        <a:t>Bronze </a:t>
                      </a:r>
                      <a:r>
                        <a:rPr lang="en-GB" sz="1200" dirty="0"/>
                        <a:t>- Demonstrate ongoing efforts to improve visibility and assess risks within the certified product’s supply chain (i.e., beyond tier 1).</a:t>
                      </a:r>
                      <a:endParaRPr lang="en-NL" sz="1200" dirty="0"/>
                    </a:p>
                  </a:txBody>
                  <a:tcPr/>
                </a:tc>
                <a:tc>
                  <a:txBody>
                    <a:bodyPr/>
                    <a:lstStyle/>
                    <a:p>
                      <a:r>
                        <a:rPr lang="en-GB" sz="1200" dirty="0">
                          <a:solidFill>
                            <a:schemeClr val="tx1"/>
                          </a:solidFill>
                        </a:rPr>
                        <a:t>This is partially aligned with the Directive’s requirement, but it would need to be extended to the entire value chain. The requirements of CSRD and CSDDD which both require that upstream (and downstream) activities in the value chain are mapped to identify impacts and risks. </a:t>
                      </a:r>
                    </a:p>
                  </a:txBody>
                  <a:tcPr/>
                </a:tc>
                <a:extLst>
                  <a:ext uri="{0D108BD9-81ED-4DB2-BD59-A6C34878D82A}">
                    <a16:rowId xmlns:a16="http://schemas.microsoft.com/office/drawing/2014/main" val="28151064"/>
                  </a:ext>
                </a:extLst>
              </a:tr>
              <a:tr h="370840">
                <a:tc>
                  <a:txBody>
                    <a:bodyPr/>
                    <a:lstStyle/>
                    <a:p>
                      <a:r>
                        <a:rPr lang="en-NL" sz="1200" b="1" dirty="0"/>
                        <a:t>Gold </a:t>
                      </a:r>
                      <a:r>
                        <a:rPr lang="en-NL" sz="1200" dirty="0"/>
                        <a:t>- </a:t>
                      </a:r>
                      <a:r>
                        <a:rPr lang="en-GB" sz="1200" dirty="0"/>
                        <a:t>Assess human rights risks and identify opportunities for improvement associated with the product’s components and raw materials (regardless of supply chain tier).</a:t>
                      </a:r>
                      <a:endParaRPr lang="en-NL" sz="1200" dirty="0"/>
                    </a:p>
                  </a:txBody>
                  <a:tcPr/>
                </a:tc>
                <a:tc>
                  <a:txBody>
                    <a:bodyPr/>
                    <a:lstStyle/>
                    <a:p>
                      <a:r>
                        <a:rPr lang="en-GB" sz="1200" dirty="0"/>
                        <a:t>This is required as a part of the materiality assessment and identification of risks as pertains ESRS S2, Workers in the Value Chain. This part of the CSRD reporting process requires identifying risks and opportunities in the company's value chain. Whether the outcome of the assessment for C2C Certified® can be integrated into a company's CSRD report depends on how material these product-specific risks and opportunities are in the company's overall operations. </a:t>
                      </a:r>
                      <a:endParaRPr lang="en-NL" sz="1200" dirty="0"/>
                    </a:p>
                  </a:txBody>
                  <a:tcPr/>
                </a:tc>
                <a:extLst>
                  <a:ext uri="{0D108BD9-81ED-4DB2-BD59-A6C34878D82A}">
                    <a16:rowId xmlns:a16="http://schemas.microsoft.com/office/drawing/2014/main" val="485779348"/>
                  </a:ext>
                </a:extLst>
              </a:tr>
              <a:tr h="370840">
                <a:tc>
                  <a:txBody>
                    <a:bodyPr/>
                    <a:lstStyle/>
                    <a:p>
                      <a:r>
                        <a:rPr lang="en-GB" sz="1200" b="1" dirty="0"/>
                        <a:t>8.3 Monitor and Verify Performance </a:t>
                      </a:r>
                    </a:p>
                    <a:p>
                      <a:endParaRPr lang="en-GB" sz="1200" b="1" dirty="0"/>
                    </a:p>
                    <a:p>
                      <a:r>
                        <a:rPr lang="en-GB" sz="1200" b="1" dirty="0"/>
                        <a:t>Bronze </a:t>
                      </a:r>
                      <a:r>
                        <a:rPr lang="en-GB" sz="1200" dirty="0"/>
                        <a:t>- For final manufacturing stage facilities, measure performance against the human rights policy and confirm the completion of corrective actions associated with issues of high concern including child </a:t>
                      </a:r>
                      <a:r>
                        <a:rPr lang="en-GB" sz="1200" dirty="0" err="1"/>
                        <a:t>labor</a:t>
                      </a:r>
                      <a:r>
                        <a:rPr lang="en-GB" sz="1200" dirty="0"/>
                        <a:t>, forced </a:t>
                      </a:r>
                      <a:r>
                        <a:rPr lang="en-GB" sz="1200" dirty="0" err="1"/>
                        <a:t>labor</a:t>
                      </a:r>
                      <a:r>
                        <a:rPr lang="en-GB" sz="1200" dirty="0"/>
                        <a:t>, corruption/bribery, and immediate threats to life and safety. </a:t>
                      </a:r>
                      <a:endParaRPr lang="en-NL" sz="1200" dirty="0"/>
                    </a:p>
                  </a:txBody>
                  <a:tcPr/>
                </a:tc>
                <a:tc>
                  <a:txBody>
                    <a:bodyPr/>
                    <a:lstStyle/>
                    <a:p>
                      <a:r>
                        <a:rPr lang="en-GB" sz="1200" dirty="0"/>
                        <a:t>This can be included as a part of the CSRD sustainability statement under ESRS S2, Workers in the Value Chain, and ESRS S3, Affected Communities, and ESRS G1, Governance along the policy-action-target-metric axis. It will be important in particular to denote the scope of this action. </a:t>
                      </a:r>
                    </a:p>
                    <a:p>
                      <a:endParaRPr lang="en-GB" sz="1200" dirty="0"/>
                    </a:p>
                    <a:p>
                      <a:endParaRPr lang="en-NL" sz="1200" dirty="0"/>
                    </a:p>
                  </a:txBody>
                  <a:tcPr/>
                </a:tc>
                <a:extLst>
                  <a:ext uri="{0D108BD9-81ED-4DB2-BD59-A6C34878D82A}">
                    <a16:rowId xmlns:a16="http://schemas.microsoft.com/office/drawing/2014/main" val="3344156601"/>
                  </a:ext>
                </a:extLst>
              </a:tr>
              <a:tr h="370840">
                <a:tc>
                  <a:txBody>
                    <a:bodyPr/>
                    <a:lstStyle/>
                    <a:p>
                      <a:r>
                        <a:rPr lang="en-NL" sz="1200" b="1" dirty="0"/>
                        <a:t>Bronze</a:t>
                      </a:r>
                      <a:r>
                        <a:rPr lang="en-NL" sz="1200" dirty="0"/>
                        <a:t> - </a:t>
                      </a:r>
                      <a:r>
                        <a:rPr lang="en-GB" sz="1200" dirty="0"/>
                        <a:t>For any poor performance issues identified outside of 'Issues of Hight Concern', plan corrective actions.</a:t>
                      </a:r>
                      <a:endParaRPr lang="en-NL" sz="1200" dirty="0"/>
                    </a:p>
                  </a:txBody>
                  <a:tcPr/>
                </a:tc>
                <a:tc>
                  <a:txBody>
                    <a:bodyPr/>
                    <a:lstStyle/>
                    <a:p>
                      <a:r>
                        <a:rPr lang="en-GB" sz="1200" dirty="0"/>
                        <a:t>These corrective actions could be integrated into a CSRD sustainability statement according to the policy-action-target-metric logic of the CSRD, if the issue to be addressed with the corrective actions in question is material to the company's operations.</a:t>
                      </a:r>
                      <a:endParaRPr lang="en-NL" sz="1200" dirty="0"/>
                    </a:p>
                  </a:txBody>
                  <a:tcPr/>
                </a:tc>
                <a:extLst>
                  <a:ext uri="{0D108BD9-81ED-4DB2-BD59-A6C34878D82A}">
                    <a16:rowId xmlns:a16="http://schemas.microsoft.com/office/drawing/2014/main" val="1297406677"/>
                  </a:ext>
                </a:extLst>
              </a:tr>
              <a:tr h="370840">
                <a:tc>
                  <a:txBody>
                    <a:bodyPr/>
                    <a:lstStyle/>
                    <a:p>
                      <a:r>
                        <a:rPr lang="en-GB" sz="1200" dirty="0"/>
                        <a:t>At </a:t>
                      </a:r>
                      <a:r>
                        <a:rPr lang="en-GB" sz="1200" b="1" dirty="0"/>
                        <a:t>recertification</a:t>
                      </a:r>
                      <a:r>
                        <a:rPr lang="en-GB" sz="1200" dirty="0"/>
                        <a:t>, demonstrate progress on addressing poor performance issues.</a:t>
                      </a:r>
                      <a:endParaRPr lang="en-NL" sz="1200" dirty="0"/>
                    </a:p>
                  </a:txBody>
                  <a:tcPr/>
                </a:tc>
                <a:tc>
                  <a:txBody>
                    <a:bodyPr/>
                    <a:lstStyle/>
                    <a:p>
                      <a:r>
                        <a:rPr lang="en-GB" sz="1200" dirty="0"/>
                        <a:t>This is aligned with the logic CSRD, which requires demonstration of progress with each reporting period. </a:t>
                      </a:r>
                      <a:endParaRPr lang="en-NL" sz="1200" dirty="0"/>
                    </a:p>
                  </a:txBody>
                  <a:tcPr/>
                </a:tc>
                <a:extLst>
                  <a:ext uri="{0D108BD9-81ED-4DB2-BD59-A6C34878D82A}">
                    <a16:rowId xmlns:a16="http://schemas.microsoft.com/office/drawing/2014/main" val="1792017990"/>
                  </a:ext>
                </a:extLst>
              </a:tr>
            </a:tbl>
          </a:graphicData>
        </a:graphic>
      </p:graphicFrame>
    </p:spTree>
    <p:extLst>
      <p:ext uri="{BB962C8B-B14F-4D97-AF65-F5344CB8AC3E}">
        <p14:creationId xmlns:p14="http://schemas.microsoft.com/office/powerpoint/2010/main" val="2677289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329683186"/>
              </p:ext>
            </p:extLst>
          </p:nvPr>
        </p:nvGraphicFramePr>
        <p:xfrm>
          <a:off x="691503" y="817880"/>
          <a:ext cx="10811384" cy="594360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8.3 Monitor and Verify Performance </a:t>
                      </a:r>
                      <a:endParaRPr lang="en-NL" sz="1200" b="1" dirty="0"/>
                    </a:p>
                    <a:p>
                      <a:endParaRPr lang="en-NL" sz="1200" b="1" dirty="0"/>
                    </a:p>
                    <a:p>
                      <a:r>
                        <a:rPr lang="en-NL" sz="1200" b="1" dirty="0"/>
                        <a:t>Silver </a:t>
                      </a:r>
                      <a:r>
                        <a:rPr lang="en-NL" sz="1200" dirty="0"/>
                        <a:t>- </a:t>
                      </a:r>
                      <a:r>
                        <a:rPr lang="en-GB" sz="1200" dirty="0"/>
                        <a:t>Request data measuring performance against the human rights policy from all high-risk tier 1 suppliers. </a:t>
                      </a:r>
                      <a:endParaRPr lang="en-NL" sz="1200" dirty="0"/>
                    </a:p>
                  </a:txBody>
                  <a:tcPr/>
                </a:tc>
                <a:tc>
                  <a:txBody>
                    <a:bodyPr/>
                    <a:lstStyle/>
                    <a:p>
                      <a:r>
                        <a:rPr lang="en-GB" sz="1200" dirty="0"/>
                        <a:t>This is aligned with the logic of CSRD reporting, which requires the availability of and reliance on primary data to track the implementation of actions to improve upon material issues in an undertaking's operations. </a:t>
                      </a:r>
                    </a:p>
                    <a:p>
                      <a:endParaRPr lang="en-GB" sz="1200" dirty="0"/>
                    </a:p>
                    <a:p>
                      <a:r>
                        <a:rPr lang="en-GB" sz="1200" dirty="0"/>
                        <a:t>Making an explicit request to relevant suppliers to attain this primary data is a route to ensuring that companies can comply with the data quality requirements of CSRD.</a:t>
                      </a:r>
                      <a:endParaRPr lang="en-NL" sz="1200" dirty="0"/>
                    </a:p>
                  </a:txBody>
                  <a:tcPr/>
                </a:tc>
                <a:extLst>
                  <a:ext uri="{0D108BD9-81ED-4DB2-BD59-A6C34878D82A}">
                    <a16:rowId xmlns:a16="http://schemas.microsoft.com/office/drawing/2014/main" val="28151064"/>
                  </a:ext>
                </a:extLst>
              </a:tr>
              <a:tr h="370840">
                <a:tc>
                  <a:txBody>
                    <a:bodyPr/>
                    <a:lstStyle/>
                    <a:p>
                      <a:r>
                        <a:rPr lang="en-GB" sz="1200" dirty="0"/>
                        <a:t>At </a:t>
                      </a:r>
                      <a:r>
                        <a:rPr lang="en-GB" sz="1200" b="1" dirty="0"/>
                        <a:t>recertification</a:t>
                      </a:r>
                      <a:r>
                        <a:rPr lang="en-GB" sz="1200" dirty="0"/>
                        <a:t>, demonstrate continued efforts to obtain performance data and evidence of tracking corrective actions that may be necessary at tier 1 supplier locations.</a:t>
                      </a:r>
                      <a:endParaRPr lang="en-NL" sz="1200" dirty="0"/>
                    </a:p>
                  </a:txBody>
                  <a:tcPr/>
                </a:tc>
                <a:tc>
                  <a:txBody>
                    <a:bodyPr/>
                    <a:lstStyle/>
                    <a:p>
                      <a:r>
                        <a:rPr lang="en-GB" sz="1200" dirty="0"/>
                        <a:t>This is aligned with the principles of CSRD, which require continuation from report to report submitted. </a:t>
                      </a:r>
                      <a:endParaRPr lang="en-NL" sz="1200" dirty="0"/>
                    </a:p>
                  </a:txBody>
                  <a:tcPr/>
                </a:tc>
                <a:extLst>
                  <a:ext uri="{0D108BD9-81ED-4DB2-BD59-A6C34878D82A}">
                    <a16:rowId xmlns:a16="http://schemas.microsoft.com/office/drawing/2014/main" val="4857793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 </a:t>
                      </a:r>
                      <a:r>
                        <a:rPr lang="en-NL" sz="1200" dirty="0"/>
                        <a:t>- </a:t>
                      </a:r>
                      <a:r>
                        <a:rPr lang="en-GB" sz="1200" dirty="0"/>
                        <a:t>For components and raw materials associated with high risk of child </a:t>
                      </a:r>
                      <a:r>
                        <a:rPr lang="en-GB" sz="1200" dirty="0" err="1"/>
                        <a:t>labor</a:t>
                      </a:r>
                      <a:r>
                        <a:rPr lang="en-GB" sz="1200" dirty="0"/>
                        <a:t>, forced </a:t>
                      </a:r>
                      <a:r>
                        <a:rPr lang="en-GB" sz="1200" dirty="0" err="1"/>
                        <a:t>labor</a:t>
                      </a:r>
                      <a:r>
                        <a:rPr lang="en-GB" sz="1200" dirty="0"/>
                        <a:t>, or support of conflict, specify or certify to a C2CPII-recognized certification (if available) or equivalent that includes performance requirements aligned with the human rights policy.</a:t>
                      </a:r>
                      <a:endParaRPr lang="en-NL" sz="1200" dirty="0"/>
                    </a:p>
                  </a:txBody>
                  <a:tcPr/>
                </a:tc>
                <a:tc>
                  <a:txBody>
                    <a:bodyPr/>
                    <a:lstStyle/>
                    <a:p>
                      <a:r>
                        <a:rPr lang="en-GB" sz="1200" dirty="0"/>
                        <a:t>This can be integrated into the sustainability statement with appropriate policy-action-target-metric disclosures as part of the requirements under ESRS S2, Workers in the Value Chain. If the topic was assessed as material through the company's materiality assessment, this inclusion can be made. </a:t>
                      </a:r>
                    </a:p>
                    <a:p>
                      <a:endParaRPr lang="en-GB" sz="1200" dirty="0"/>
                    </a:p>
                    <a:p>
                      <a:r>
                        <a:rPr lang="en-GB" sz="1200" dirty="0"/>
                        <a:t>If this is included, the disclosure also has to clarify the scope of the implemented action and policy and make reference to any methods, standards, etc. used in the process. </a:t>
                      </a:r>
                      <a:endParaRPr lang="en-NL" sz="1200" dirty="0"/>
                    </a:p>
                  </a:txBody>
                  <a:tcPr/>
                </a:tc>
                <a:extLst>
                  <a:ext uri="{0D108BD9-81ED-4DB2-BD59-A6C34878D82A}">
                    <a16:rowId xmlns:a16="http://schemas.microsoft.com/office/drawing/2014/main" val="3344156601"/>
                  </a:ext>
                </a:extLst>
              </a:tr>
              <a:tr h="370840">
                <a:tc>
                  <a:txBody>
                    <a:bodyPr/>
                    <a:lstStyle/>
                    <a:p>
                      <a:r>
                        <a:rPr lang="en-GB" sz="1200" b="1" dirty="0"/>
                        <a:t>8.4 Strategy for Policy Implementation </a:t>
                      </a:r>
                    </a:p>
                    <a:p>
                      <a:endParaRPr lang="en-GB" sz="1200" b="1" dirty="0"/>
                    </a:p>
                    <a:p>
                      <a:r>
                        <a:rPr lang="en-GB" sz="1200" b="1" dirty="0"/>
                        <a:t>Bronze </a:t>
                      </a:r>
                      <a:r>
                        <a:rPr lang="en-GB" sz="1200" dirty="0"/>
                        <a:t>- Develop a strategy for implementing the human rights policy. </a:t>
                      </a:r>
                    </a:p>
                  </a:txBody>
                  <a:tcPr/>
                </a:tc>
                <a:tc>
                  <a:txBody>
                    <a:bodyPr/>
                    <a:lstStyle/>
                    <a:p>
                      <a:r>
                        <a:rPr lang="en-GB" sz="1200" dirty="0"/>
                        <a:t>This is aligned with the logic of CSRD and can be integrated into a sustainability statement as part of ESRS S1, S2, or S3. The strategy needs to be framed according to the policy-action-target-metric logic of CSRD and can only be included in the CSRD report if the topics it addresses are assessed as material in the company's double-materiality assessment. </a:t>
                      </a:r>
                    </a:p>
                    <a:p>
                      <a:endParaRPr lang="en-GB" sz="1200" dirty="0"/>
                    </a:p>
                    <a:p>
                      <a:r>
                        <a:rPr lang="en-GB" sz="1200" dirty="0"/>
                        <a:t>The strategy would also need to clearly outline the scope of the policies, actions, and targets set. The ESRS S1 and S2 provide some examples of policies that companies can implement to address material social issues in their value chain in the Annex.</a:t>
                      </a:r>
                      <a:endParaRPr lang="en-NL" sz="1200" dirty="0"/>
                    </a:p>
                  </a:txBody>
                  <a:tcPr/>
                </a:tc>
                <a:extLst>
                  <a:ext uri="{0D108BD9-81ED-4DB2-BD59-A6C34878D82A}">
                    <a16:rowId xmlns:a16="http://schemas.microsoft.com/office/drawing/2014/main" val="1297406677"/>
                  </a:ext>
                </a:extLst>
              </a:tr>
            </a:tbl>
          </a:graphicData>
        </a:graphic>
      </p:graphicFrame>
    </p:spTree>
    <p:extLst>
      <p:ext uri="{BB962C8B-B14F-4D97-AF65-F5344CB8AC3E}">
        <p14:creationId xmlns:p14="http://schemas.microsoft.com/office/powerpoint/2010/main" val="5016260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876452021"/>
              </p:ext>
            </p:extLst>
          </p:nvPr>
        </p:nvGraphicFramePr>
        <p:xfrm>
          <a:off x="691503" y="822569"/>
          <a:ext cx="10811384" cy="484632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8.4 Strategy for Policy Implementation </a:t>
                      </a:r>
                    </a:p>
                    <a:p>
                      <a:endParaRPr lang="en-GB" sz="1200" b="1" dirty="0"/>
                    </a:p>
                    <a:p>
                      <a:r>
                        <a:rPr lang="en-GB" sz="1200" dirty="0"/>
                        <a:t>Report on implementation progress for the human rights policy at each </a:t>
                      </a:r>
                      <a:r>
                        <a:rPr lang="en-GB" sz="1200" b="1" dirty="0"/>
                        <a:t>recertification</a:t>
                      </a:r>
                      <a:r>
                        <a:rPr lang="en-GB" sz="1200" dirty="0"/>
                        <a:t>.</a:t>
                      </a:r>
                      <a:endParaRPr lang="en-NL" sz="1200" dirty="0"/>
                    </a:p>
                  </a:txBody>
                  <a:tcPr/>
                </a:tc>
                <a:tc>
                  <a:txBody>
                    <a:bodyPr/>
                    <a:lstStyle/>
                    <a:p>
                      <a:r>
                        <a:rPr lang="en-GB" sz="1200" dirty="0"/>
                        <a:t>This is aligned with the principles of CSRD, which require continuation from report to report submitted. </a:t>
                      </a:r>
                      <a:endParaRPr lang="en-NL" sz="1200" dirty="0"/>
                    </a:p>
                  </a:txBody>
                  <a:tcPr/>
                </a:tc>
                <a:extLst>
                  <a:ext uri="{0D108BD9-81ED-4DB2-BD59-A6C34878D82A}">
                    <a16:rowId xmlns:a16="http://schemas.microsoft.com/office/drawing/2014/main" val="28151064"/>
                  </a:ext>
                </a:extLst>
              </a:tr>
              <a:tr h="370840">
                <a:tc>
                  <a:txBody>
                    <a:bodyPr/>
                    <a:lstStyle/>
                    <a:p>
                      <a:r>
                        <a:rPr lang="en-GB" sz="1200" b="1" dirty="0"/>
                        <a:t>8.5 Demonstrating Commitment</a:t>
                      </a:r>
                    </a:p>
                    <a:p>
                      <a:endParaRPr lang="en-GB" sz="1200" b="1" dirty="0"/>
                    </a:p>
                    <a:p>
                      <a:r>
                        <a:rPr lang="en-GB" sz="1200" b="1" dirty="0"/>
                        <a:t>Bronze </a:t>
                      </a:r>
                      <a:r>
                        <a:rPr lang="en-GB" sz="1200" dirty="0"/>
                        <a:t>- Demonstrate commitment and support for establishing and maintaining a culture whereby employees and business partners are able to achieve high levels of social performance.</a:t>
                      </a:r>
                      <a:endParaRPr lang="en-NL" sz="1200" dirty="0"/>
                    </a:p>
                  </a:txBody>
                  <a:tcPr/>
                </a:tc>
                <a:tc>
                  <a:txBody>
                    <a:bodyPr/>
                    <a:lstStyle/>
                    <a:p>
                      <a:r>
                        <a:rPr lang="en-GB" sz="1200" dirty="0"/>
                        <a:t>This can be integrated into the sustainability statement's disclosures required under ESRS G1 if the subject addressed through the commitment and/or policy was assessed to be material by the reporting company during its materiality assessment.</a:t>
                      </a:r>
                      <a:endParaRPr lang="en-NL" sz="1200" dirty="0"/>
                    </a:p>
                  </a:txBody>
                  <a:tcPr/>
                </a:tc>
                <a:extLst>
                  <a:ext uri="{0D108BD9-81ED-4DB2-BD59-A6C34878D82A}">
                    <a16:rowId xmlns:a16="http://schemas.microsoft.com/office/drawing/2014/main" val="4857793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8.6 Management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Implement a management system that supports achievement of the human rights policy commitments within company operations. </a:t>
                      </a:r>
                      <a:endParaRPr lang="en-NL" sz="1200" dirty="0"/>
                    </a:p>
                  </a:txBody>
                  <a:tcPr/>
                </a:tc>
                <a:tc>
                  <a:txBody>
                    <a:bodyPr/>
                    <a:lstStyle/>
                    <a:p>
                      <a:r>
                        <a:rPr lang="en-GB" sz="1200" dirty="0"/>
                        <a:t>The Directive generally requires that companies report on how the implementation of the policies and actions they outline in their sustainability statements. Aside from the required information outlined in the C2C Certified® requirements, the CSRD disclosures also must include an explanation of the relevant budget allocation if the required investment is substantial.</a:t>
                      </a:r>
                    </a:p>
                    <a:p>
                      <a:endParaRPr lang="en-GB" sz="1200" dirty="0"/>
                    </a:p>
                    <a:p>
                      <a:r>
                        <a:rPr lang="en-GB" sz="1200" dirty="0"/>
                        <a:t>This information is required under ESRS 2, MDR-P and MDR-A</a:t>
                      </a:r>
                      <a:endParaRPr lang="en-NL" sz="1200" dirty="0"/>
                    </a:p>
                  </a:txBody>
                  <a:tcPr/>
                </a:tc>
                <a:extLst>
                  <a:ext uri="{0D108BD9-81ED-4DB2-BD59-A6C34878D82A}">
                    <a16:rowId xmlns:a16="http://schemas.microsoft.com/office/drawing/2014/main" val="3344156601"/>
                  </a:ext>
                </a:extLst>
              </a:tr>
              <a:tr h="370840">
                <a:tc>
                  <a:txBody>
                    <a:bodyPr/>
                    <a:lstStyle/>
                    <a:p>
                      <a:r>
                        <a:rPr lang="en-GB" sz="1200" b="1" dirty="0"/>
                        <a:t>Gold </a:t>
                      </a:r>
                      <a:r>
                        <a:rPr lang="en-GB" sz="1200" dirty="0"/>
                        <a:t>- Implement a responsible sourcing management system that supports achievement of the human rights policy commitments within the product’s supply chain.</a:t>
                      </a:r>
                      <a:endParaRPr lang="en-NL" sz="1200" dirty="0"/>
                    </a:p>
                  </a:txBody>
                  <a:tcPr/>
                </a:tc>
                <a:tc>
                  <a:txBody>
                    <a:bodyPr/>
                    <a:lstStyle/>
                    <a:p>
                      <a:r>
                        <a:rPr lang="en-GB" sz="1200" dirty="0"/>
                        <a:t>Depending on the outcome of the reporting company's materiality assessment, this can be included in the company's sustainability statement along the policy-action-target-metric axis. Under CSRD, this would require a clear explanation of the policy content and also an explanation of the material impacts, risks or opportunities that it addresses. The scope of the policy would also need to be clearly understandable.</a:t>
                      </a:r>
                      <a:endParaRPr lang="en-NL" sz="1200" dirty="0"/>
                    </a:p>
                  </a:txBody>
                  <a:tcPr/>
                </a:tc>
                <a:extLst>
                  <a:ext uri="{0D108BD9-81ED-4DB2-BD59-A6C34878D82A}">
                    <a16:rowId xmlns:a16="http://schemas.microsoft.com/office/drawing/2014/main" val="1297406677"/>
                  </a:ext>
                </a:extLst>
              </a:tr>
            </a:tbl>
          </a:graphicData>
        </a:graphic>
      </p:graphicFrame>
    </p:spTree>
    <p:extLst>
      <p:ext uri="{BB962C8B-B14F-4D97-AF65-F5344CB8AC3E}">
        <p14:creationId xmlns:p14="http://schemas.microsoft.com/office/powerpoint/2010/main" val="39468696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415194937"/>
              </p:ext>
            </p:extLst>
          </p:nvPr>
        </p:nvGraphicFramePr>
        <p:xfrm>
          <a:off x="691503" y="817880"/>
          <a:ext cx="10811384" cy="512064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8.7 Grievance Mechanisms</a:t>
                      </a:r>
                    </a:p>
                    <a:p>
                      <a:endParaRPr lang="en-GB" sz="1200" b="1" dirty="0"/>
                    </a:p>
                    <a:p>
                      <a:r>
                        <a:rPr lang="en-GB" sz="1200" b="1" dirty="0"/>
                        <a:t>Silver </a:t>
                      </a:r>
                      <a:r>
                        <a:rPr lang="en-GB" sz="1200" dirty="0"/>
                        <a:t>- Provide a grievance mechanism that permits company employees and other stakeholders to obtain redress for negative human rights impacts. For any contract final manufacturing stage facilities, request that a grievance mechanism be made available.</a:t>
                      </a:r>
                      <a:endParaRPr lang="en-NL" sz="1200" dirty="0"/>
                    </a:p>
                  </a:txBody>
                  <a:tcPr/>
                </a:tc>
                <a:tc>
                  <a:txBody>
                    <a:bodyPr/>
                    <a:lstStyle/>
                    <a:p>
                      <a:r>
                        <a:rPr lang="en-GB" sz="1200" dirty="0"/>
                        <a:t>This can be integrated into a sustainability statement as a part of the disclosures required under ESRS S1, Own Workers, ESRS S2, Workers in the Value Chain, ESRS S3, Affected Communities, or ESRS S4, Users along the policy-action-target-metric axis, provided that the topic was previously identified as material. </a:t>
                      </a:r>
                    </a:p>
                  </a:txBody>
                  <a:tcPr/>
                </a:tc>
                <a:extLst>
                  <a:ext uri="{0D108BD9-81ED-4DB2-BD59-A6C34878D82A}">
                    <a16:rowId xmlns:a16="http://schemas.microsoft.com/office/drawing/2014/main" val="1792017990"/>
                  </a:ext>
                </a:extLst>
              </a:tr>
              <a:tr h="370840">
                <a:tc>
                  <a:txBody>
                    <a:bodyPr/>
                    <a:lstStyle/>
                    <a:p>
                      <a:r>
                        <a:rPr lang="en-NL" sz="1200" b="1" dirty="0"/>
                        <a:t>Gold</a:t>
                      </a:r>
                      <a:r>
                        <a:rPr lang="en-NL" sz="1200" dirty="0"/>
                        <a:t> - </a:t>
                      </a:r>
                      <a:r>
                        <a:rPr lang="en-GB" sz="1200" dirty="0"/>
                        <a:t>For contract final manufacturing stage facilities, ensure that a grievance mechanism is available that permits employees and other stakeholders to obtain redress for negative human rights impacts.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can generally be integrated into the disclosures under ESRS S2, Workers in the Value Chain, along with the policy-action-target-metric logic, provided that this topic was assessed to be material during the company's materiality assessment. It is aligned with the general requirements under CSRD.</a:t>
                      </a:r>
                    </a:p>
                  </a:txBody>
                  <a:tcPr/>
                </a:tc>
                <a:extLst>
                  <a:ext uri="{0D108BD9-81ED-4DB2-BD59-A6C34878D82A}">
                    <a16:rowId xmlns:a16="http://schemas.microsoft.com/office/drawing/2014/main" val="2099755370"/>
                  </a:ext>
                </a:extLst>
              </a:tr>
              <a:tr h="370840">
                <a:tc>
                  <a:txBody>
                    <a:bodyPr/>
                    <a:lstStyle/>
                    <a:p>
                      <a:r>
                        <a:rPr lang="en-GB" sz="1200" b="1" dirty="0"/>
                        <a:t>8.8 Positive Impact Project</a:t>
                      </a:r>
                    </a:p>
                    <a:p>
                      <a:endParaRPr lang="en-GB" sz="1200" b="1" dirty="0"/>
                    </a:p>
                    <a:p>
                      <a:r>
                        <a:rPr lang="en-GB" sz="1200" b="1" dirty="0"/>
                        <a:t>Silver </a:t>
                      </a:r>
                      <a:r>
                        <a:rPr lang="en-GB" sz="1200" dirty="0"/>
                        <a:t>- Implement a positive impact project that measurably improves the lives of employees, the local community, or a social aspect within the value chain of the product. </a:t>
                      </a:r>
                      <a:endParaRPr lang="en-NL" sz="1200" dirty="0"/>
                    </a:p>
                  </a:txBody>
                  <a:tcPr/>
                </a:tc>
                <a:tc>
                  <a:txBody>
                    <a:bodyPr/>
                    <a:lstStyle/>
                    <a:p>
                      <a:r>
                        <a:rPr lang="en-GB" sz="1200" dirty="0"/>
                        <a:t>This can generally be integrated into the disclosures under ESRS S2, Workers in the Value Chain, along with the policy-action-target-metric logic, provided that this topic was assessed to be material during the company's materiality assessment. It is aligned with the general requirements under CSRD.</a:t>
                      </a:r>
                    </a:p>
                  </a:txBody>
                  <a:tcPr/>
                </a:tc>
                <a:extLst>
                  <a:ext uri="{0D108BD9-81ED-4DB2-BD59-A6C34878D82A}">
                    <a16:rowId xmlns:a16="http://schemas.microsoft.com/office/drawing/2014/main" val="2283898837"/>
                  </a:ext>
                </a:extLst>
              </a:tr>
              <a:tr h="370840">
                <a:tc>
                  <a:txBody>
                    <a:bodyPr/>
                    <a:lstStyle/>
                    <a:p>
                      <a:r>
                        <a:rPr lang="en-NL" sz="1200" b="1" dirty="0"/>
                        <a:t>Gold </a:t>
                      </a:r>
                      <a:r>
                        <a:rPr lang="en-NL" sz="1200" dirty="0"/>
                        <a:t>- </a:t>
                      </a:r>
                      <a:r>
                        <a:rPr lang="en-GB" sz="1200" dirty="0"/>
                        <a:t>Conduct an assessment to determine the impact of the positive impact project using quantitative metric(s).</a:t>
                      </a:r>
                      <a:endParaRPr lang="en-NL" sz="1200" dirty="0"/>
                    </a:p>
                  </a:txBody>
                  <a:tcPr/>
                </a:tc>
                <a:tc>
                  <a:txBody>
                    <a:bodyPr/>
                    <a:lstStyle/>
                    <a:p>
                      <a:r>
                        <a:rPr lang="en-GB" sz="1200" dirty="0"/>
                        <a:t>This is aligned with the Directive, which encourages companies to find trackable metrics for the implementation of improvement projects. </a:t>
                      </a:r>
                      <a:endParaRPr lang="en-NL" sz="1200" dirty="0"/>
                    </a:p>
                  </a:txBody>
                  <a:tcPr/>
                </a:tc>
                <a:extLst>
                  <a:ext uri="{0D108BD9-81ED-4DB2-BD59-A6C34878D82A}">
                    <a16:rowId xmlns:a16="http://schemas.microsoft.com/office/drawing/2014/main" val="1469361093"/>
                  </a:ext>
                </a:extLst>
              </a:tr>
              <a:tr h="370840">
                <a:tc>
                  <a:txBody>
                    <a:bodyPr/>
                    <a:lstStyle/>
                    <a:p>
                      <a:r>
                        <a:rPr lang="en-GB" sz="1200" b="1" dirty="0"/>
                        <a:t>8.9 Transparency and Stakeholder Engagement</a:t>
                      </a:r>
                    </a:p>
                    <a:p>
                      <a:endParaRPr lang="en-GB" sz="1200" b="1" dirty="0"/>
                    </a:p>
                    <a:p>
                      <a:r>
                        <a:rPr lang="en-GB" sz="1200" b="1" dirty="0"/>
                        <a:t>Silver </a:t>
                      </a:r>
                      <a:r>
                        <a:rPr lang="en-GB" sz="1200" dirty="0"/>
                        <a:t>- Use open and transparent governance and reporting, making information on how human rights risks are managed and adverse impacts are addressed publicly available. </a:t>
                      </a:r>
                      <a:endParaRPr lang="en-NL" sz="1200" dirty="0"/>
                    </a:p>
                  </a:txBody>
                  <a:tcPr/>
                </a:tc>
                <a:tc>
                  <a:txBody>
                    <a:bodyPr/>
                    <a:lstStyle/>
                    <a:p>
                      <a:r>
                        <a:rPr lang="en-GB" sz="1200" dirty="0">
                          <a:solidFill>
                            <a:schemeClr val="tx1"/>
                          </a:solidFill>
                        </a:rPr>
                        <a:t>This requirement would be met in part with the public disclosure of a sustainability statement which covers these subjects. </a:t>
                      </a:r>
                      <a:endParaRPr lang="en-NL" sz="1200" dirty="0">
                        <a:solidFill>
                          <a:schemeClr val="tx1"/>
                        </a:solidFill>
                      </a:endParaRPr>
                    </a:p>
                  </a:txBody>
                  <a:tcPr/>
                </a:tc>
                <a:extLst>
                  <a:ext uri="{0D108BD9-81ED-4DB2-BD59-A6C34878D82A}">
                    <a16:rowId xmlns:a16="http://schemas.microsoft.com/office/drawing/2014/main" val="2000605949"/>
                  </a:ext>
                </a:extLst>
              </a:tr>
            </a:tbl>
          </a:graphicData>
        </a:graphic>
      </p:graphicFrame>
    </p:spTree>
    <p:extLst>
      <p:ext uri="{BB962C8B-B14F-4D97-AF65-F5344CB8AC3E}">
        <p14:creationId xmlns:p14="http://schemas.microsoft.com/office/powerpoint/2010/main" val="2701093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64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307417455"/>
              </p:ext>
            </p:extLst>
          </p:nvPr>
        </p:nvGraphicFramePr>
        <p:xfrm>
          <a:off x="691503" y="817880"/>
          <a:ext cx="10811384" cy="4206240"/>
        </p:xfrm>
        <a:graphic>
          <a:graphicData uri="http://schemas.openxmlformats.org/drawingml/2006/table">
            <a:tbl>
              <a:tblPr firstRow="1" bandRow="1">
                <a:tableStyleId>{5C22544A-7EE6-4342-B048-85BDC9FD1C3A}</a:tableStyleId>
              </a:tblPr>
              <a:tblGrid>
                <a:gridCol w="5405692">
                  <a:extLst>
                    <a:ext uri="{9D8B030D-6E8A-4147-A177-3AD203B41FA5}">
                      <a16:colId xmlns:a16="http://schemas.microsoft.com/office/drawing/2014/main" val="215615957"/>
                    </a:ext>
                  </a:extLst>
                </a:gridCol>
                <a:gridCol w="5405692">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SOCIAL FAIRNESS</a:t>
                      </a:r>
                    </a:p>
                  </a:txBody>
                  <a:tcPr>
                    <a:solidFill>
                      <a:srgbClr val="79366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CSRD</a:t>
                      </a:r>
                    </a:p>
                  </a:txBody>
                  <a:tcPr>
                    <a:solidFill>
                      <a:srgbClr val="793662"/>
                    </a:solidFill>
                  </a:tcPr>
                </a:tc>
                <a:extLst>
                  <a:ext uri="{0D108BD9-81ED-4DB2-BD59-A6C34878D82A}">
                    <a16:rowId xmlns:a16="http://schemas.microsoft.com/office/drawing/2014/main" val="1952119428"/>
                  </a:ext>
                </a:extLst>
              </a:tr>
              <a:tr h="370840">
                <a:tc>
                  <a:txBody>
                    <a:bodyPr/>
                    <a:lstStyle/>
                    <a:p>
                      <a:r>
                        <a:rPr lang="en-GB" sz="1200" b="1" dirty="0"/>
                        <a:t>8.9 Transparency and Stakeholder Engagement</a:t>
                      </a:r>
                    </a:p>
                    <a:p>
                      <a:endParaRPr lang="en-GB" sz="1200" b="1" dirty="0"/>
                    </a:p>
                    <a:p>
                      <a:r>
                        <a:rPr lang="en-GB" sz="1200" b="1" dirty="0"/>
                        <a:t>Gold </a:t>
                      </a:r>
                      <a:r>
                        <a:rPr lang="en-GB" sz="1200" dirty="0"/>
                        <a:t>- Incorporate stakeholder engagement and feedback into human rights risk management, using it to shape company strategy and operations. </a:t>
                      </a:r>
                      <a:endParaRPr lang="en-NL" sz="1200" dirty="0"/>
                    </a:p>
                  </a:txBody>
                  <a:tcPr/>
                </a:tc>
                <a:tc>
                  <a:txBody>
                    <a:bodyPr/>
                    <a:lstStyle/>
                    <a:p>
                      <a:r>
                        <a:rPr lang="en-GB" sz="1200" dirty="0"/>
                        <a:t>This can be integrated into the company's double materiality assessment process to facilitate compliance also with the C2C requirement. The involvement of stakeholders in the double materiality assessment process can be disclosed as a part of ESRS 2. </a:t>
                      </a:r>
                      <a:endParaRPr lang="en-NL" sz="1200" dirty="0"/>
                    </a:p>
                  </a:txBody>
                  <a:tcPr/>
                </a:tc>
                <a:extLst>
                  <a:ext uri="{0D108BD9-81ED-4DB2-BD59-A6C34878D82A}">
                    <a16:rowId xmlns:a16="http://schemas.microsoft.com/office/drawing/2014/main" val="1792017990"/>
                  </a:ext>
                </a:extLst>
              </a:tr>
              <a:tr h="370840">
                <a:tc>
                  <a:txBody>
                    <a:bodyPr/>
                    <a:lstStyle/>
                    <a:p>
                      <a:r>
                        <a:rPr lang="en-GB" sz="1200" b="1" dirty="0"/>
                        <a:t>8.10 Collaborating to Solve Social Issues</a:t>
                      </a:r>
                    </a:p>
                    <a:p>
                      <a:endParaRPr lang="en-GB" sz="1200" b="1" dirty="0"/>
                    </a:p>
                    <a:p>
                      <a:r>
                        <a:rPr lang="en-GB" sz="1200" b="1" dirty="0"/>
                        <a:t>Platinum </a:t>
                      </a:r>
                      <a:r>
                        <a:rPr lang="en-GB" sz="1200" dirty="0"/>
                        <a:t>- Collaborate to develop and scale solutions to an intractable social issue within the value chain of the product.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can be disclosed in a CSRD sustainability statement as a part of the disclosures required under ESRS S1, S2, S3, and S4, and should be marked as a collaborative project.  The inclusion of this in the CSRD report hinges on whether the impact, risk, or opportunity being addressed was assessed as a material with the company's materiality assessment.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Note: Disclosing collaborative projects under CSRD comes with specific criteria related to the division of responsibilities, burden, decision making processes, etc.</a:t>
                      </a:r>
                      <a:endParaRPr lang="en-NL" sz="1200" dirty="0"/>
                    </a:p>
                  </a:txBody>
                  <a:tcPr/>
                </a:tc>
                <a:extLst>
                  <a:ext uri="{0D108BD9-81ED-4DB2-BD59-A6C34878D82A}">
                    <a16:rowId xmlns:a16="http://schemas.microsoft.com/office/drawing/2014/main" val="2099755370"/>
                  </a:ext>
                </a:extLst>
              </a:tr>
              <a:tr h="370840">
                <a:tc>
                  <a:txBody>
                    <a:bodyPr/>
                    <a:lstStyle/>
                    <a:p>
                      <a:r>
                        <a:rPr lang="en-GB" sz="1200" b="1" dirty="0"/>
                        <a:t>8.11 Fostering a Culture of Social Fairness</a:t>
                      </a:r>
                    </a:p>
                    <a:p>
                      <a:endParaRPr lang="en-GB" sz="1200" b="1" dirty="0"/>
                    </a:p>
                    <a:p>
                      <a:r>
                        <a:rPr lang="en-GB" sz="1200" b="1" dirty="0"/>
                        <a:t>Platinum </a:t>
                      </a:r>
                      <a:r>
                        <a:rPr lang="en-GB" sz="1200" dirty="0"/>
                        <a:t>- Foster a diverse, inclusive, and engaged work environment in which social fairness operates as a core part of recruitment, training, remuneration, performance evaluation, and incentive structures.</a:t>
                      </a:r>
                      <a:endParaRPr lang="en-NL" sz="1200" dirty="0"/>
                    </a:p>
                  </a:txBody>
                  <a:tcPr/>
                </a:tc>
                <a:tc>
                  <a:txBody>
                    <a:bodyPr/>
                    <a:lstStyle/>
                    <a:p>
                      <a:r>
                        <a:rPr lang="en-GB" sz="1200" dirty="0"/>
                        <a:t>This can be integrated as a part of a company’s CSRD report under ESRS G1, Governance., if these topics emerged as material topics during the company's materiality assessment. In including these disclosures, the company should adhere to the policy-action-target-metric logic of CSRD reporting and clarify any relevant information related to scope, planned timeline, methods used, assumptions applied, etc.</a:t>
                      </a:r>
                    </a:p>
                  </a:txBody>
                  <a:tcPr/>
                </a:tc>
                <a:extLst>
                  <a:ext uri="{0D108BD9-81ED-4DB2-BD59-A6C34878D82A}">
                    <a16:rowId xmlns:a16="http://schemas.microsoft.com/office/drawing/2014/main" val="2283898837"/>
                  </a:ext>
                </a:extLst>
              </a:tr>
            </a:tbl>
          </a:graphicData>
        </a:graphic>
      </p:graphicFrame>
    </p:spTree>
    <p:extLst>
      <p:ext uri="{BB962C8B-B14F-4D97-AF65-F5344CB8AC3E}">
        <p14:creationId xmlns:p14="http://schemas.microsoft.com/office/powerpoint/2010/main" val="35518424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AABC4-737E-D990-20EA-86435507FD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92CCB1-366A-A78E-F60B-50C0047EADE7}"/>
              </a:ext>
            </a:extLst>
          </p:cNvPr>
          <p:cNvSpPr>
            <a:spLocks noGrp="1"/>
          </p:cNvSpPr>
          <p:nvPr>
            <p:ph type="sldNum" sz="quarter" idx="12"/>
          </p:nvPr>
        </p:nvSpPr>
        <p:spPr/>
        <p:txBody>
          <a:bodyPr/>
          <a:lstStyle/>
          <a:p>
            <a:fld id="{A6B50053-EC5D-F648-9B13-092A20055004}" type="slidenum">
              <a:rPr lang="en-US" smtClean="0"/>
              <a:pPr/>
              <a:t>65</a:t>
            </a:fld>
            <a:endParaRPr lang="en-US"/>
          </a:p>
        </p:txBody>
      </p:sp>
      <p:sp>
        <p:nvSpPr>
          <p:cNvPr id="3" name="Title 2">
            <a:extLst>
              <a:ext uri="{FF2B5EF4-FFF2-40B4-BE49-F238E27FC236}">
                <a16:creationId xmlns:a16="http://schemas.microsoft.com/office/drawing/2014/main" id="{12D71866-A6E2-3B82-6DC4-1FCA35431985}"/>
              </a:ext>
            </a:extLst>
          </p:cNvPr>
          <p:cNvSpPr>
            <a:spLocks noGrp="1"/>
          </p:cNvSpPr>
          <p:nvPr>
            <p:ph type="title"/>
          </p:nvPr>
        </p:nvSpPr>
        <p:spPr/>
        <p:txBody>
          <a:bodyPr/>
          <a:lstStyle/>
          <a:p>
            <a:r>
              <a:rPr lang="en-NL" dirty="0"/>
              <a:t>Find all your data in your Assessment Report</a:t>
            </a:r>
          </a:p>
        </p:txBody>
      </p:sp>
      <p:sp>
        <p:nvSpPr>
          <p:cNvPr id="18" name="Text Placeholder 3">
            <a:extLst>
              <a:ext uri="{FF2B5EF4-FFF2-40B4-BE49-F238E27FC236}">
                <a16:creationId xmlns:a16="http://schemas.microsoft.com/office/drawing/2014/main" id="{45B5E097-41D3-37F7-68B6-0006851C4A51}"/>
              </a:ext>
            </a:extLst>
          </p:cNvPr>
          <p:cNvSpPr txBox="1">
            <a:spLocks/>
          </p:cNvSpPr>
          <p:nvPr/>
        </p:nvSpPr>
        <p:spPr>
          <a:xfrm>
            <a:off x="833028" y="2381166"/>
            <a:ext cx="3004186" cy="41577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buClr>
                <a:schemeClr val="tx2"/>
              </a:buClr>
            </a:pPr>
            <a:r>
              <a:rPr lang="en-GB" sz="1800" kern="100" dirty="0">
                <a:solidFill>
                  <a:schemeClr val="accent1"/>
                </a:solidFill>
                <a:ea typeface="Avenir" panose="02000503020000020003" pitchFamily="2" charset="0"/>
              </a:rPr>
              <a:t>Find each C2C Certified® requirement and your verified data in your V4.1 Assessment Report </a:t>
            </a:r>
            <a:endParaRPr lang="en-GB" dirty="0">
              <a:solidFill>
                <a:srgbClr val="0E007F"/>
              </a:solidFill>
              <a:highlight>
                <a:srgbClr val="FFFFFF"/>
              </a:highlight>
            </a:endParaRPr>
          </a:p>
          <a:p>
            <a:endParaRPr lang="en-GB" dirty="0">
              <a:solidFill>
                <a:srgbClr val="0E007F"/>
              </a:solidFill>
              <a:highlight>
                <a:srgbClr val="FFFFFF"/>
              </a:highlight>
            </a:endParaRPr>
          </a:p>
        </p:txBody>
      </p:sp>
      <p:pic>
        <p:nvPicPr>
          <p:cNvPr id="6" name="Picture 5" descr="A screenshot of a computer&#10;&#10;Description automatically generated">
            <a:extLst>
              <a:ext uri="{FF2B5EF4-FFF2-40B4-BE49-F238E27FC236}">
                <a16:creationId xmlns:a16="http://schemas.microsoft.com/office/drawing/2014/main" id="{25124F78-7ED0-4129-1784-666674C5F7CB}"/>
              </a:ext>
            </a:extLst>
          </p:cNvPr>
          <p:cNvPicPr>
            <a:picLocks noChangeAspect="1"/>
          </p:cNvPicPr>
          <p:nvPr/>
        </p:nvPicPr>
        <p:blipFill>
          <a:blip r:embed="rId3"/>
          <a:srcRect l="1476" r="865"/>
          <a:stretch/>
        </p:blipFill>
        <p:spPr>
          <a:xfrm>
            <a:off x="3763478" y="2000841"/>
            <a:ext cx="7590322" cy="4437059"/>
          </a:xfrm>
          <a:prstGeom prst="rect">
            <a:avLst/>
          </a:prstGeom>
        </p:spPr>
      </p:pic>
      <p:cxnSp>
        <p:nvCxnSpPr>
          <p:cNvPr id="10" name="Straight Arrow Connector 9">
            <a:extLst>
              <a:ext uri="{FF2B5EF4-FFF2-40B4-BE49-F238E27FC236}">
                <a16:creationId xmlns:a16="http://schemas.microsoft.com/office/drawing/2014/main" id="{50376E68-F7BC-80C2-DB6F-E698264DC50B}"/>
              </a:ext>
            </a:extLst>
          </p:cNvPr>
          <p:cNvCxnSpPr/>
          <p:nvPr/>
        </p:nvCxnSpPr>
        <p:spPr>
          <a:xfrm>
            <a:off x="1616528" y="4203041"/>
            <a:ext cx="7837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BE2472E-C227-9E51-BEE2-2ED14810E939}"/>
              </a:ext>
            </a:extLst>
          </p:cNvPr>
          <p:cNvSpPr/>
          <p:nvPr/>
        </p:nvSpPr>
        <p:spPr>
          <a:xfrm>
            <a:off x="6943241" y="2789694"/>
            <a:ext cx="2495227" cy="3795712"/>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Text Placeholder 3">
            <a:extLst>
              <a:ext uri="{FF2B5EF4-FFF2-40B4-BE49-F238E27FC236}">
                <a16:creationId xmlns:a16="http://schemas.microsoft.com/office/drawing/2014/main" id="{B7519813-C064-6788-5DD7-494B7D644469}"/>
              </a:ext>
            </a:extLst>
          </p:cNvPr>
          <p:cNvSpPr txBox="1">
            <a:spLocks/>
          </p:cNvSpPr>
          <p:nvPr/>
        </p:nvSpPr>
        <p:spPr>
          <a:xfrm>
            <a:off x="833028" y="4779127"/>
            <a:ext cx="3004186" cy="41577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buClr>
                <a:schemeClr val="tx2"/>
              </a:buClr>
            </a:pPr>
            <a:r>
              <a:rPr lang="en-GB" sz="1800" kern="100" dirty="0">
                <a:solidFill>
                  <a:schemeClr val="accent1"/>
                </a:solidFill>
                <a:ea typeface="Avenir" panose="02000503020000020003" pitchFamily="2" charset="0"/>
              </a:rPr>
              <a:t>Start using it now for your upcoming reports!</a:t>
            </a:r>
            <a:endParaRPr lang="en-GB" dirty="0">
              <a:solidFill>
                <a:srgbClr val="0E007F"/>
              </a:solidFill>
              <a:highlight>
                <a:srgbClr val="FFFFFF"/>
              </a:highlight>
            </a:endParaRPr>
          </a:p>
          <a:p>
            <a:endParaRPr lang="en-GB" dirty="0">
              <a:solidFill>
                <a:srgbClr val="0E007F"/>
              </a:solidFill>
              <a:highlight>
                <a:srgbClr val="FFFFFF"/>
              </a:highlight>
            </a:endParaRPr>
          </a:p>
        </p:txBody>
      </p:sp>
    </p:spTree>
    <p:extLst>
      <p:ext uri="{BB962C8B-B14F-4D97-AF65-F5344CB8AC3E}">
        <p14:creationId xmlns:p14="http://schemas.microsoft.com/office/powerpoint/2010/main" val="37587801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07984-713B-3EA9-6CE1-8ECCD2C9C6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5B31AF-19E0-1B1E-0D42-42C288C28450}"/>
              </a:ext>
            </a:extLst>
          </p:cNvPr>
          <p:cNvSpPr>
            <a:spLocks noGrp="1"/>
          </p:cNvSpPr>
          <p:nvPr>
            <p:ph type="sldNum" sz="quarter" idx="12"/>
          </p:nvPr>
        </p:nvSpPr>
        <p:spPr/>
        <p:txBody>
          <a:bodyPr/>
          <a:lstStyle/>
          <a:p>
            <a:fld id="{A6B50053-EC5D-F648-9B13-092A20055004}" type="slidenum">
              <a:rPr lang="en-US" smtClean="0"/>
              <a:pPr/>
              <a:t>66</a:t>
            </a:fld>
            <a:endParaRPr lang="en-US"/>
          </a:p>
        </p:txBody>
      </p:sp>
      <p:sp>
        <p:nvSpPr>
          <p:cNvPr id="3" name="Title 2">
            <a:extLst>
              <a:ext uri="{FF2B5EF4-FFF2-40B4-BE49-F238E27FC236}">
                <a16:creationId xmlns:a16="http://schemas.microsoft.com/office/drawing/2014/main" id="{9447DA1A-0FDF-CCE9-E22F-66F37C01675D}"/>
              </a:ext>
            </a:extLst>
          </p:cNvPr>
          <p:cNvSpPr>
            <a:spLocks noGrp="1"/>
          </p:cNvSpPr>
          <p:nvPr>
            <p:ph type="title"/>
          </p:nvPr>
        </p:nvSpPr>
        <p:spPr/>
        <p:txBody>
          <a:bodyPr/>
          <a:lstStyle/>
          <a:p>
            <a:r>
              <a:rPr lang="en-NL" dirty="0"/>
              <a:t>Join our next session</a:t>
            </a:r>
          </a:p>
        </p:txBody>
      </p:sp>
      <p:sp>
        <p:nvSpPr>
          <p:cNvPr id="4" name="Text Placeholder 3">
            <a:extLst>
              <a:ext uri="{FF2B5EF4-FFF2-40B4-BE49-F238E27FC236}">
                <a16:creationId xmlns:a16="http://schemas.microsoft.com/office/drawing/2014/main" id="{CB081E18-30D2-089D-CD31-1252CA9A1AE1}"/>
              </a:ext>
            </a:extLst>
          </p:cNvPr>
          <p:cNvSpPr>
            <a:spLocks noGrp="1"/>
          </p:cNvSpPr>
          <p:nvPr>
            <p:ph type="body" idx="1"/>
          </p:nvPr>
        </p:nvSpPr>
        <p:spPr>
          <a:xfrm>
            <a:off x="838199" y="2280155"/>
            <a:ext cx="10246567" cy="4157745"/>
          </a:xfrm>
        </p:spPr>
        <p:txBody>
          <a:bodyPr>
            <a:normAutofit/>
          </a:bodyPr>
          <a:lstStyle/>
          <a:p>
            <a:pPr marL="0" indent="0">
              <a:lnSpc>
                <a:spcPct val="115000"/>
              </a:lnSpc>
              <a:spcAft>
                <a:spcPts val="800"/>
              </a:spcAft>
              <a:buNone/>
            </a:pPr>
            <a:endParaRPr lang="en-NL" sz="1800" kern="100" dirty="0">
              <a:solidFill>
                <a:schemeClr val="accent1"/>
              </a:solidFill>
              <a:effectLst/>
              <a:ea typeface="Aptos" panose="020B0004020202020204" pitchFamily="34" charset="0"/>
            </a:endParaRPr>
          </a:p>
          <a:p>
            <a:pPr marL="444500" indent="-342900"/>
            <a:endParaRPr lang="en-GB" dirty="0">
              <a:solidFill>
                <a:srgbClr val="0E007F"/>
              </a:solidFill>
              <a:highlight>
                <a:srgbClr val="FFFFFF"/>
              </a:highlight>
            </a:endParaRPr>
          </a:p>
          <a:p>
            <a:pPr marL="101600" indent="0">
              <a:buNone/>
            </a:pPr>
            <a:endParaRPr lang="en-GB" dirty="0">
              <a:solidFill>
                <a:srgbClr val="0E007F"/>
              </a:solidFill>
              <a:highlight>
                <a:srgbClr val="FFFFFF"/>
              </a:highlight>
            </a:endParaRPr>
          </a:p>
          <a:p>
            <a:endParaRPr lang="en-GB" dirty="0">
              <a:solidFill>
                <a:srgbClr val="0E007F"/>
              </a:solidFill>
              <a:highlight>
                <a:srgbClr val="FFFFFF"/>
              </a:highlight>
            </a:endParaRPr>
          </a:p>
        </p:txBody>
      </p:sp>
      <p:pic>
        <p:nvPicPr>
          <p:cNvPr id="14" name="Picture 13" descr="A screenshot of a webinar&#10;&#10;Description automatically generated">
            <a:hlinkClick r:id="rId3"/>
            <a:extLst>
              <a:ext uri="{FF2B5EF4-FFF2-40B4-BE49-F238E27FC236}">
                <a16:creationId xmlns:a16="http://schemas.microsoft.com/office/drawing/2014/main" id="{2B6EAA14-20FE-AD41-9F96-367F1CCDAA79}"/>
              </a:ext>
            </a:extLst>
          </p:cNvPr>
          <p:cNvPicPr>
            <a:picLocks noChangeAspect="1"/>
          </p:cNvPicPr>
          <p:nvPr/>
        </p:nvPicPr>
        <p:blipFill>
          <a:blip r:embed="rId4"/>
          <a:srcRect t="51504" b="3869"/>
          <a:stretch/>
        </p:blipFill>
        <p:spPr>
          <a:xfrm>
            <a:off x="1924256" y="2988860"/>
            <a:ext cx="8074452" cy="3275287"/>
          </a:xfrm>
          <a:prstGeom prst="rect">
            <a:avLst/>
          </a:prstGeom>
        </p:spPr>
      </p:pic>
      <p:sp>
        <p:nvSpPr>
          <p:cNvPr id="18" name="Text Placeholder 3">
            <a:extLst>
              <a:ext uri="{FF2B5EF4-FFF2-40B4-BE49-F238E27FC236}">
                <a16:creationId xmlns:a16="http://schemas.microsoft.com/office/drawing/2014/main" id="{D7BEBFD6-44AB-D042-CD3D-3B45FEA6B6C8}"/>
              </a:ext>
            </a:extLst>
          </p:cNvPr>
          <p:cNvSpPr txBox="1">
            <a:spLocks/>
          </p:cNvSpPr>
          <p:nvPr/>
        </p:nvSpPr>
        <p:spPr>
          <a:xfrm>
            <a:off x="972717" y="2084388"/>
            <a:ext cx="10246567" cy="41577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15000"/>
              </a:lnSpc>
              <a:spcAft>
                <a:spcPts val="800"/>
              </a:spcAft>
              <a:buFont typeface="Arial"/>
              <a:buNone/>
            </a:pPr>
            <a:r>
              <a:rPr lang="en-GB" sz="1800" kern="100" dirty="0">
                <a:solidFill>
                  <a:schemeClr val="accent1"/>
                </a:solidFill>
                <a:ea typeface="Avenir" panose="02000503020000020003" pitchFamily="2" charset="0"/>
              </a:rPr>
              <a:t>Join us for the last session if you'd like a more detailed comparison of C2C Certified® against these key pieces of legislation:</a:t>
            </a:r>
            <a:endParaRPr lang="en-GB" dirty="0">
              <a:solidFill>
                <a:srgbClr val="0E007F"/>
              </a:solidFill>
              <a:highlight>
                <a:srgbClr val="FFFFFF"/>
              </a:highlight>
            </a:endParaRPr>
          </a:p>
          <a:p>
            <a:pPr marL="101600" indent="0">
              <a:buFont typeface="Arial"/>
              <a:buNone/>
            </a:pPr>
            <a:endParaRPr lang="en-GB" dirty="0">
              <a:solidFill>
                <a:srgbClr val="0E007F"/>
              </a:solidFill>
              <a:highlight>
                <a:srgbClr val="FFFFFF"/>
              </a:highlight>
            </a:endParaRPr>
          </a:p>
          <a:p>
            <a:endParaRPr lang="en-GB" dirty="0">
              <a:solidFill>
                <a:srgbClr val="0E007F"/>
              </a:solidFill>
              <a:highlight>
                <a:srgbClr val="FFFFFF"/>
              </a:highlight>
            </a:endParaRPr>
          </a:p>
        </p:txBody>
      </p:sp>
    </p:spTree>
    <p:extLst>
      <p:ext uri="{BB962C8B-B14F-4D97-AF65-F5344CB8AC3E}">
        <p14:creationId xmlns:p14="http://schemas.microsoft.com/office/powerpoint/2010/main" val="1516359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80BFE9-B921-5D41-8054-40F4F8760095}"/>
              </a:ext>
            </a:extLst>
          </p:cNvPr>
          <p:cNvPicPr>
            <a:picLocks noChangeAspect="1"/>
          </p:cNvPicPr>
          <p:nvPr/>
        </p:nvPicPr>
        <p:blipFill>
          <a:blip r:embed="rId3"/>
          <a:stretch>
            <a:fillRect/>
          </a:stretch>
        </p:blipFill>
        <p:spPr>
          <a:xfrm>
            <a:off x="-179390" y="-13855"/>
            <a:ext cx="12550779" cy="7059813"/>
          </a:xfrm>
          <a:prstGeom prst="rect">
            <a:avLst/>
          </a:prstGeom>
        </p:spPr>
      </p:pic>
      <p:sp>
        <p:nvSpPr>
          <p:cNvPr id="29" name="Rectangle 28">
            <a:extLst>
              <a:ext uri="{FF2B5EF4-FFF2-40B4-BE49-F238E27FC236}">
                <a16:creationId xmlns:a16="http://schemas.microsoft.com/office/drawing/2014/main" id="{6F7F1B7E-8F70-9A4D-AA89-250B488C461A}"/>
              </a:ext>
            </a:extLst>
          </p:cNvPr>
          <p:cNvSpPr/>
          <p:nvPr/>
        </p:nvSpPr>
        <p:spPr>
          <a:xfrm>
            <a:off x="1457668" y="1867365"/>
            <a:ext cx="9276664" cy="3148088"/>
          </a:xfrm>
          <a:prstGeom prst="rect">
            <a:avLst/>
          </a:prstGeom>
          <a:solidFill>
            <a:srgbClr val="0D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ircular Std Book" panose="020B0604020101020102" pitchFamily="34" charset="77"/>
              <a:ea typeface="+mn-ea"/>
              <a:cs typeface="+mn-cs"/>
            </a:endParaRPr>
          </a:p>
        </p:txBody>
      </p:sp>
      <p:sp>
        <p:nvSpPr>
          <p:cNvPr id="3" name="Slide Number Placeholder 2">
            <a:extLst>
              <a:ext uri="{FF2B5EF4-FFF2-40B4-BE49-F238E27FC236}">
                <a16:creationId xmlns:a16="http://schemas.microsoft.com/office/drawing/2014/main" id="{EA517E18-C20B-564C-ADA7-827BA5CD07D5}"/>
              </a:ext>
            </a:extLst>
          </p:cNvPr>
          <p:cNvSpPr>
            <a:spLocks noGrp="1"/>
          </p:cNvSpPr>
          <p:nvPr>
            <p:ph type="sldNum" sz="quarter" idx="12"/>
          </p:nvPr>
        </p:nvSpPr>
        <p:spPr/>
        <p:txBody>
          <a:bodyPr/>
          <a:lstStyle/>
          <a:p>
            <a:fld id="{16A49887-D614-4A4E-8322-4180F4893F79}" type="slidenum">
              <a:rPr lang="en-US" smtClean="0">
                <a:solidFill>
                  <a:schemeClr val="bg1"/>
                </a:solidFill>
              </a:rPr>
              <a:pPr/>
              <a:t>67</a:t>
            </a:fld>
            <a:endParaRPr lang="en-US" dirty="0">
              <a:solidFill>
                <a:schemeClr val="bg1"/>
              </a:solidFill>
            </a:endParaRPr>
          </a:p>
        </p:txBody>
      </p:sp>
      <p:sp>
        <p:nvSpPr>
          <p:cNvPr id="8" name="Title 1">
            <a:extLst>
              <a:ext uri="{FF2B5EF4-FFF2-40B4-BE49-F238E27FC236}">
                <a16:creationId xmlns:a16="http://schemas.microsoft.com/office/drawing/2014/main" id="{EA14492E-0683-C847-8946-24C8FD4DDCD5}"/>
              </a:ext>
            </a:extLst>
          </p:cNvPr>
          <p:cNvSpPr>
            <a:spLocks noGrp="1"/>
          </p:cNvSpPr>
          <p:nvPr>
            <p:ph type="title"/>
          </p:nvPr>
        </p:nvSpPr>
        <p:spPr>
          <a:xfrm>
            <a:off x="1745649" y="2002631"/>
            <a:ext cx="8700702" cy="2852737"/>
          </a:xfrm>
        </p:spPr>
        <p:txBody>
          <a:bodyPr>
            <a:normAutofit/>
          </a:bodyPr>
          <a:lstStyle/>
          <a:p>
            <a:pPr algn="ctr"/>
            <a:r>
              <a:rPr lang="en-GB" b="1" dirty="0">
                <a:solidFill>
                  <a:schemeClr val="bg1"/>
                </a:solidFill>
                <a:latin typeface="Circular Std Bold" panose="020B0604020101020102" pitchFamily="34" charset="77"/>
                <a:ea typeface="Open Sans" panose="020B0606030504020204" pitchFamily="34" charset="0"/>
                <a:cs typeface="Circular Std Bold" panose="020B0604020101020102" pitchFamily="34" charset="77"/>
              </a:rPr>
              <a:t>Questions? </a:t>
            </a:r>
          </a:p>
        </p:txBody>
      </p:sp>
    </p:spTree>
    <p:extLst>
      <p:ext uri="{BB962C8B-B14F-4D97-AF65-F5344CB8AC3E}">
        <p14:creationId xmlns:p14="http://schemas.microsoft.com/office/powerpoint/2010/main" val="36523001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8D4B8-B1D2-DBCD-DB59-383B2C5FEA3F}"/>
              </a:ext>
            </a:extLst>
          </p:cNvPr>
          <p:cNvSpPr>
            <a:spLocks noGrp="1"/>
          </p:cNvSpPr>
          <p:nvPr>
            <p:ph type="title"/>
          </p:nvPr>
        </p:nvSpPr>
        <p:spPr/>
        <p:txBody>
          <a:bodyPr/>
          <a:lstStyle/>
          <a:p>
            <a:r>
              <a:rPr lang="en-US" sz="6000" b="1" dirty="0">
                <a:solidFill>
                  <a:schemeClr val="tx2"/>
                </a:solidFill>
                <a:latin typeface="Circular Std Bold" panose="020B0604020101020102" pitchFamily="34" charset="77"/>
                <a:cs typeface="Circular Std Bold" panose="020B0604020101020102" pitchFamily="34" charset="77"/>
              </a:rPr>
              <a:t>THANK YOU!</a:t>
            </a:r>
            <a:endParaRPr lang="en-GB" sz="6000" dirty="0">
              <a:solidFill>
                <a:schemeClr val="tx2"/>
              </a:solidFill>
            </a:endParaRPr>
          </a:p>
        </p:txBody>
      </p:sp>
      <p:sp>
        <p:nvSpPr>
          <p:cNvPr id="4" name="Text Placeholder 3">
            <a:extLst>
              <a:ext uri="{FF2B5EF4-FFF2-40B4-BE49-F238E27FC236}">
                <a16:creationId xmlns:a16="http://schemas.microsoft.com/office/drawing/2014/main" id="{97C158D6-561A-57A0-155C-88AE30920A2C}"/>
              </a:ext>
            </a:extLst>
          </p:cNvPr>
          <p:cNvSpPr>
            <a:spLocks noGrp="1"/>
          </p:cNvSpPr>
          <p:nvPr>
            <p:ph type="body" sz="quarter" idx="11"/>
          </p:nvPr>
        </p:nvSpPr>
        <p:spPr>
          <a:xfrm>
            <a:off x="1820453" y="6231359"/>
            <a:ext cx="3651105" cy="626641"/>
          </a:xfrm>
        </p:spPr>
        <p:txBody>
          <a:bodyPr/>
          <a:lstStyle/>
          <a:p>
            <a:endParaRPr lang="en-GB" dirty="0">
              <a:solidFill>
                <a:schemeClr val="tx2"/>
              </a:solidFill>
            </a:endParaRPr>
          </a:p>
        </p:txBody>
      </p:sp>
      <p:sp>
        <p:nvSpPr>
          <p:cNvPr id="5" name="Text Placeholder 3">
            <a:extLst>
              <a:ext uri="{FF2B5EF4-FFF2-40B4-BE49-F238E27FC236}">
                <a16:creationId xmlns:a16="http://schemas.microsoft.com/office/drawing/2014/main" id="{029A512B-56C9-5FE3-70CB-3A2851E11835}"/>
              </a:ext>
            </a:extLst>
          </p:cNvPr>
          <p:cNvSpPr txBox="1">
            <a:spLocks/>
          </p:cNvSpPr>
          <p:nvPr/>
        </p:nvSpPr>
        <p:spPr>
          <a:xfrm>
            <a:off x="968850" y="3799884"/>
            <a:ext cx="1703205" cy="218423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ircular Std Book" panose="020B0604020101020102" pitchFamily="34" charset="77"/>
                <a:ea typeface="+mn-ea"/>
                <a:cs typeface="Circular Std Book" panose="020B0604020101020102" pitchFamily="34" charset="77"/>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Circular Std Book" panose="020B0604020101020102" pitchFamily="34" charset="77"/>
                <a:ea typeface="+mn-ea"/>
                <a:cs typeface="Circular Std Book" panose="020B0604020101020102" pitchFamily="34" charset="77"/>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LinkedIn</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Instagram</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Twitter</a:t>
            </a:r>
            <a:endParaRPr lang="en-US" sz="1800" dirty="0">
              <a:solidFill>
                <a:schemeClr val="bg1"/>
              </a:solidFill>
            </a:endParaRP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Newsletters</a:t>
            </a:r>
            <a:endParaRPr lang="en-US" sz="1800" dirty="0">
              <a:solidFill>
                <a:schemeClr val="bg1"/>
              </a:solidFill>
            </a:endParaRPr>
          </a:p>
          <a:p>
            <a:pPr>
              <a:lnSpc>
                <a:spcPct val="100000"/>
              </a:lnSpc>
              <a:spcBef>
                <a:spcPts val="400"/>
              </a:spcBef>
              <a:spcAft>
                <a:spcPts val="400"/>
              </a:spcAft>
            </a:pPr>
            <a:endParaRPr lang="en-US" sz="1600" b="1" dirty="0">
              <a:solidFill>
                <a:schemeClr val="accent1"/>
              </a:solidFill>
              <a:latin typeface="Circular Std Bold" panose="020B0604020101020102" pitchFamily="34" charset="77"/>
              <a:cs typeface="Circular Std Bold" panose="020B0604020101020102" pitchFamily="34" charset="77"/>
            </a:endParaRPr>
          </a:p>
        </p:txBody>
      </p:sp>
      <p:sp>
        <p:nvSpPr>
          <p:cNvPr id="9" name="TextBox 8">
            <a:extLst>
              <a:ext uri="{FF2B5EF4-FFF2-40B4-BE49-F238E27FC236}">
                <a16:creationId xmlns:a16="http://schemas.microsoft.com/office/drawing/2014/main" id="{B971C2FB-9269-6757-4806-E199ECF26FE1}"/>
              </a:ext>
            </a:extLst>
          </p:cNvPr>
          <p:cNvSpPr txBox="1"/>
          <p:nvPr/>
        </p:nvSpPr>
        <p:spPr>
          <a:xfrm>
            <a:off x="2672055" y="3799884"/>
            <a:ext cx="6121830" cy="1508105"/>
          </a:xfrm>
          <a:prstGeom prst="rect">
            <a:avLst/>
          </a:prstGeom>
          <a:noFill/>
        </p:spPr>
        <p:txBody>
          <a:bodyPr wrap="square">
            <a:spAutoFit/>
          </a:bodyPr>
          <a:lstStyle/>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a:t>
            </a:r>
            <a:r>
              <a:rPr lang="en-US" sz="1800" dirty="0" err="1">
                <a:solidFill>
                  <a:schemeClr val="bg1"/>
                </a:solidFill>
                <a:latin typeface="Circular Std Book" panose="020B0604020101020102" pitchFamily="34" charset="77"/>
                <a:cs typeface="Circular Std Book" panose="020B0604020101020102" pitchFamily="34" charset="77"/>
              </a:rPr>
              <a:t>CradletoCradleProductsInnovationInstitute</a:t>
            </a:r>
            <a:endParaRPr lang="en-US" sz="1800" dirty="0">
              <a:solidFill>
                <a:schemeClr val="bg1"/>
              </a:solidFill>
              <a:latin typeface="Circular Std Book" panose="020B0604020101020102" pitchFamily="34" charset="77"/>
              <a:cs typeface="Circular Std Book" panose="020B0604020101020102" pitchFamily="34" charset="77"/>
            </a:endParaRP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c2ccertified.org/subscribe</a:t>
            </a:r>
          </a:p>
        </p:txBody>
      </p:sp>
    </p:spTree>
    <p:extLst>
      <p:ext uri="{BB962C8B-B14F-4D97-AF65-F5344CB8AC3E}">
        <p14:creationId xmlns:p14="http://schemas.microsoft.com/office/powerpoint/2010/main" val="2377486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E74C9-22AA-2154-6568-2A890C94CC09}"/>
            </a:ext>
          </a:extLst>
        </p:cNvPr>
        <p:cNvGrpSpPr/>
        <p:nvPr/>
      </p:nvGrpSpPr>
      <p:grpSpPr>
        <a:xfrm>
          <a:off x="0" y="0"/>
          <a:ext cx="0" cy="0"/>
          <a:chOff x="0" y="0"/>
          <a:chExt cx="0" cy="0"/>
        </a:xfrm>
      </p:grpSpPr>
      <p:sp>
        <p:nvSpPr>
          <p:cNvPr id="58" name="TextBox 57">
            <a:extLst>
              <a:ext uri="{FF2B5EF4-FFF2-40B4-BE49-F238E27FC236}">
                <a16:creationId xmlns:a16="http://schemas.microsoft.com/office/drawing/2014/main" id="{BE6B3790-D849-6749-BE53-0E758CA4067D}"/>
              </a:ext>
            </a:extLst>
          </p:cNvPr>
          <p:cNvSpPr txBox="1"/>
          <p:nvPr/>
        </p:nvSpPr>
        <p:spPr>
          <a:xfrm>
            <a:off x="3093601" y="4401316"/>
            <a:ext cx="2881191" cy="1477328"/>
          </a:xfrm>
          <a:prstGeom prst="rect">
            <a:avLst/>
          </a:prstGeom>
          <a:solidFill>
            <a:schemeClr val="bg1">
              <a:alpha val="0"/>
            </a:schemeClr>
          </a:solidFill>
          <a:ln>
            <a:solidFill>
              <a:schemeClr val="accent1"/>
            </a:solidFill>
          </a:ln>
        </p:spPr>
        <p:txBody>
          <a:bodyPr wrap="square" rtlCol="0">
            <a:spAutoFit/>
          </a:bodyPr>
          <a:lstStyle/>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p:txBody>
      </p:sp>
      <p:sp>
        <p:nvSpPr>
          <p:cNvPr id="59" name="TextBox 58">
            <a:extLst>
              <a:ext uri="{FF2B5EF4-FFF2-40B4-BE49-F238E27FC236}">
                <a16:creationId xmlns:a16="http://schemas.microsoft.com/office/drawing/2014/main" id="{5AE5A65B-17AA-F495-D4F5-374150CB1634}"/>
              </a:ext>
            </a:extLst>
          </p:cNvPr>
          <p:cNvSpPr txBox="1"/>
          <p:nvPr/>
        </p:nvSpPr>
        <p:spPr>
          <a:xfrm>
            <a:off x="8916222" y="4431375"/>
            <a:ext cx="2881193" cy="1477328"/>
          </a:xfrm>
          <a:prstGeom prst="rect">
            <a:avLst/>
          </a:prstGeom>
          <a:solidFill>
            <a:schemeClr val="bg1">
              <a:alpha val="0"/>
            </a:schemeClr>
          </a:solidFill>
          <a:ln>
            <a:solidFill>
              <a:schemeClr val="accent1"/>
            </a:solidFill>
          </a:ln>
        </p:spPr>
        <p:txBody>
          <a:bodyPr wrap="square" rtlCol="0">
            <a:spAutoFit/>
          </a:bodyPr>
          <a:lstStyle/>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p:txBody>
      </p:sp>
      <p:sp>
        <p:nvSpPr>
          <p:cNvPr id="2" name="Slide Number Placeholder 1">
            <a:extLst>
              <a:ext uri="{FF2B5EF4-FFF2-40B4-BE49-F238E27FC236}">
                <a16:creationId xmlns:a16="http://schemas.microsoft.com/office/drawing/2014/main" id="{A5D7D141-56B3-E59D-C970-491DD1929697}"/>
              </a:ext>
            </a:extLst>
          </p:cNvPr>
          <p:cNvSpPr>
            <a:spLocks noGrp="1"/>
          </p:cNvSpPr>
          <p:nvPr>
            <p:ph type="sldNum" sz="quarter" idx="12"/>
          </p:nvPr>
        </p:nvSpPr>
        <p:spPr/>
        <p:txBody>
          <a:bodyPr/>
          <a:lstStyle/>
          <a:p>
            <a:fld id="{A6B50053-EC5D-F648-9B13-092A20055004}" type="slidenum">
              <a:rPr lang="en-US" smtClean="0"/>
              <a:pPr/>
              <a:t>7</a:t>
            </a:fld>
            <a:endParaRPr lang="en-US" dirty="0"/>
          </a:p>
        </p:txBody>
      </p:sp>
      <p:sp>
        <p:nvSpPr>
          <p:cNvPr id="41" name="Text Placeholder 3">
            <a:extLst>
              <a:ext uri="{FF2B5EF4-FFF2-40B4-BE49-F238E27FC236}">
                <a16:creationId xmlns:a16="http://schemas.microsoft.com/office/drawing/2014/main" id="{01298429-AD80-1FE7-451D-52B699EAC381}"/>
              </a:ext>
            </a:extLst>
          </p:cNvPr>
          <p:cNvSpPr>
            <a:spLocks noGrp="1"/>
          </p:cNvSpPr>
          <p:nvPr>
            <p:ph type="body" idx="1"/>
          </p:nvPr>
        </p:nvSpPr>
        <p:spPr>
          <a:xfrm>
            <a:off x="812410" y="1922302"/>
            <a:ext cx="10985007" cy="807846"/>
          </a:xfrm>
        </p:spPr>
        <p:txBody>
          <a:bodyPr>
            <a:normAutofit/>
          </a:bodyPr>
          <a:lstStyle/>
          <a:p>
            <a:pPr marL="0" indent="0">
              <a:buClr>
                <a:schemeClr val="tx2"/>
              </a:buClr>
              <a:buNone/>
            </a:pPr>
            <a:r>
              <a:rPr lang="en-GB" sz="1800" b="0" i="0" dirty="0">
                <a:solidFill>
                  <a:schemeClr val="accent1"/>
                </a:solidFill>
                <a:effectLst/>
              </a:rPr>
              <a:t>Most of </a:t>
            </a:r>
            <a:r>
              <a:rPr lang="en-GB" sz="1800" b="0" i="0" dirty="0">
                <a:solidFill>
                  <a:schemeClr val="accent1"/>
                </a:solidFill>
                <a:effectLst/>
                <a:highlight>
                  <a:srgbClr val="FFFFFF"/>
                </a:highlight>
              </a:rPr>
              <a:t>the information required for CSRD disclosures can be found in the C2C Certified® Product Standard. </a:t>
            </a:r>
            <a:r>
              <a:rPr lang="en-GB" sz="1800" b="1" dirty="0">
                <a:solidFill>
                  <a:schemeClr val="tx2"/>
                </a:solidFill>
                <a:highlight>
                  <a:srgbClr val="FFFFFF"/>
                </a:highlight>
              </a:rPr>
              <a:t>C</a:t>
            </a:r>
            <a:r>
              <a:rPr lang="en-GB" sz="1800" b="1" i="0" dirty="0">
                <a:solidFill>
                  <a:schemeClr val="tx2"/>
                </a:solidFill>
                <a:effectLst/>
                <a:highlight>
                  <a:srgbClr val="FFFFFF"/>
                </a:highlight>
              </a:rPr>
              <a:t>ompanies with C2C-Certified® products will be better positioned </a:t>
            </a:r>
            <a:r>
              <a:rPr lang="en-GB" sz="1800" b="0" i="0" dirty="0">
                <a:solidFill>
                  <a:schemeClr val="accent1"/>
                </a:solidFill>
                <a:effectLst/>
                <a:highlight>
                  <a:srgbClr val="FFFFFF"/>
                </a:highlight>
              </a:rPr>
              <a:t>to develop their upcoming reports. </a:t>
            </a:r>
            <a:endParaRPr lang="en-GB" sz="1800" dirty="0">
              <a:solidFill>
                <a:schemeClr val="accent1"/>
              </a:solidFill>
              <a:highlight>
                <a:srgbClr val="FFFFFF"/>
              </a:highlight>
            </a:endParaRPr>
          </a:p>
          <a:p>
            <a:pPr>
              <a:buClr>
                <a:schemeClr val="tx2"/>
              </a:buClr>
            </a:pPr>
            <a:endParaRPr lang="en-GB" b="0" i="0" dirty="0">
              <a:solidFill>
                <a:schemeClr val="accent1"/>
              </a:solidFill>
              <a:effectLst/>
              <a:highlight>
                <a:srgbClr val="FFFFFF"/>
              </a:highlight>
            </a:endParaRPr>
          </a:p>
        </p:txBody>
      </p:sp>
      <p:sp>
        <p:nvSpPr>
          <p:cNvPr id="42" name="Title 2">
            <a:extLst>
              <a:ext uri="{FF2B5EF4-FFF2-40B4-BE49-F238E27FC236}">
                <a16:creationId xmlns:a16="http://schemas.microsoft.com/office/drawing/2014/main" id="{05F8AAED-152A-2189-D74A-FE0893BD5B5C}"/>
              </a:ext>
            </a:extLst>
          </p:cNvPr>
          <p:cNvSpPr>
            <a:spLocks noGrp="1"/>
          </p:cNvSpPr>
          <p:nvPr>
            <p:ph type="title"/>
          </p:nvPr>
        </p:nvSpPr>
        <p:spPr>
          <a:xfrm>
            <a:off x="838200" y="758825"/>
            <a:ext cx="10515600" cy="1325563"/>
          </a:xfrm>
        </p:spPr>
        <p:txBody>
          <a:bodyPr/>
          <a:lstStyle/>
          <a:p>
            <a:r>
              <a:rPr lang="en-NL" dirty="0"/>
              <a:t>C2C Certified® as a supportive tool</a:t>
            </a:r>
          </a:p>
        </p:txBody>
      </p:sp>
      <p:grpSp>
        <p:nvGrpSpPr>
          <p:cNvPr id="52" name="Group 51">
            <a:extLst>
              <a:ext uri="{FF2B5EF4-FFF2-40B4-BE49-F238E27FC236}">
                <a16:creationId xmlns:a16="http://schemas.microsoft.com/office/drawing/2014/main" id="{BA8F4FFD-3416-C401-A58A-A9BEFDB081F2}"/>
              </a:ext>
            </a:extLst>
          </p:cNvPr>
          <p:cNvGrpSpPr/>
          <p:nvPr/>
        </p:nvGrpSpPr>
        <p:grpSpPr>
          <a:xfrm>
            <a:off x="542521" y="2844785"/>
            <a:ext cx="11254897" cy="3054208"/>
            <a:chOff x="648058" y="2755058"/>
            <a:chExt cx="11254897" cy="3054208"/>
          </a:xfrm>
        </p:grpSpPr>
        <p:grpSp>
          <p:nvGrpSpPr>
            <p:cNvPr id="40" name="Group 39">
              <a:extLst>
                <a:ext uri="{FF2B5EF4-FFF2-40B4-BE49-F238E27FC236}">
                  <a16:creationId xmlns:a16="http://schemas.microsoft.com/office/drawing/2014/main" id="{2B4E9F3A-CB27-F981-471B-919E5D971B33}"/>
                </a:ext>
              </a:extLst>
            </p:cNvPr>
            <p:cNvGrpSpPr/>
            <p:nvPr/>
          </p:nvGrpSpPr>
          <p:grpSpPr>
            <a:xfrm>
              <a:off x="648058" y="2755058"/>
              <a:ext cx="11254896" cy="3054208"/>
              <a:chOff x="445539" y="824754"/>
              <a:chExt cx="11254896" cy="3054208"/>
            </a:xfrm>
          </p:grpSpPr>
          <p:sp>
            <p:nvSpPr>
              <p:cNvPr id="5" name="Rectangle 4">
                <a:extLst>
                  <a:ext uri="{FF2B5EF4-FFF2-40B4-BE49-F238E27FC236}">
                    <a16:creationId xmlns:a16="http://schemas.microsoft.com/office/drawing/2014/main" id="{65012F3C-D0AC-675D-C9C8-E7B1FBC79C71}"/>
                  </a:ext>
                </a:extLst>
              </p:cNvPr>
              <p:cNvSpPr/>
              <p:nvPr/>
            </p:nvSpPr>
            <p:spPr>
              <a:xfrm>
                <a:off x="445540" y="824754"/>
                <a:ext cx="11254895" cy="810146"/>
              </a:xfrm>
              <a:prstGeom prst="rect">
                <a:avLst/>
              </a:prstGeom>
              <a:solidFill>
                <a:srgbClr val="F3E3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solidFill>
                      <a:schemeClr val="tx1"/>
                    </a:solidFill>
                  </a:rPr>
                  <a:t>      </a:t>
                </a:r>
              </a:p>
            </p:txBody>
          </p:sp>
          <p:sp>
            <p:nvSpPr>
              <p:cNvPr id="17" name="TextBox 16">
                <a:extLst>
                  <a:ext uri="{FF2B5EF4-FFF2-40B4-BE49-F238E27FC236}">
                    <a16:creationId xmlns:a16="http://schemas.microsoft.com/office/drawing/2014/main" id="{3EEFAE80-78EE-C892-16F5-76C0371EB038}"/>
                  </a:ext>
                </a:extLst>
              </p:cNvPr>
              <p:cNvSpPr txBox="1"/>
              <p:nvPr/>
            </p:nvSpPr>
            <p:spPr>
              <a:xfrm>
                <a:off x="445540" y="941389"/>
                <a:ext cx="11254895"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Cross-cutting standards</a:t>
                </a:r>
              </a:p>
            </p:txBody>
          </p:sp>
          <p:grpSp>
            <p:nvGrpSpPr>
              <p:cNvPr id="4" name="Group 3">
                <a:extLst>
                  <a:ext uri="{FF2B5EF4-FFF2-40B4-BE49-F238E27FC236}">
                    <a16:creationId xmlns:a16="http://schemas.microsoft.com/office/drawing/2014/main" id="{F9979501-9E26-A217-DFCD-3015405CA289}"/>
                  </a:ext>
                </a:extLst>
              </p:cNvPr>
              <p:cNvGrpSpPr/>
              <p:nvPr/>
            </p:nvGrpSpPr>
            <p:grpSpPr>
              <a:xfrm>
                <a:off x="445539" y="1689291"/>
                <a:ext cx="2325050" cy="2169322"/>
                <a:chOff x="445539" y="2087931"/>
                <a:chExt cx="2325050" cy="2169322"/>
              </a:xfrm>
              <a:solidFill>
                <a:srgbClr val="F3E391"/>
              </a:solidFill>
            </p:grpSpPr>
            <p:sp>
              <p:nvSpPr>
                <p:cNvPr id="18" name="TextBox 17">
                  <a:extLst>
                    <a:ext uri="{FF2B5EF4-FFF2-40B4-BE49-F238E27FC236}">
                      <a16:creationId xmlns:a16="http://schemas.microsoft.com/office/drawing/2014/main" id="{63C47B93-E1E9-21F8-4661-A6DDF7721F5F}"/>
                    </a:ext>
                  </a:extLst>
                </p:cNvPr>
                <p:cNvSpPr txBox="1"/>
                <p:nvPr/>
              </p:nvSpPr>
              <p:spPr>
                <a:xfrm>
                  <a:off x="445539" y="2087931"/>
                  <a:ext cx="2315430" cy="646331"/>
                </a:xfrm>
                <a:prstGeom prst="rect">
                  <a:avLst/>
                </a:prstGeom>
                <a:grpFill/>
                <a:ln>
                  <a:noFill/>
                </a:ln>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General requirement (ESRS 1)</a:t>
                  </a:r>
                </a:p>
              </p:txBody>
            </p:sp>
            <p:sp>
              <p:nvSpPr>
                <p:cNvPr id="23" name="Rectangle 22">
                  <a:extLst>
                    <a:ext uri="{FF2B5EF4-FFF2-40B4-BE49-F238E27FC236}">
                      <a16:creationId xmlns:a16="http://schemas.microsoft.com/office/drawing/2014/main" id="{1E465F26-13B2-FA39-FD49-0193E0AA734D}"/>
                    </a:ext>
                  </a:extLst>
                </p:cNvPr>
                <p:cNvSpPr/>
                <p:nvPr/>
              </p:nvSpPr>
              <p:spPr>
                <a:xfrm>
                  <a:off x="445539" y="2784887"/>
                  <a:ext cx="2315430" cy="1472366"/>
                </a:xfrm>
                <a:prstGeom prst="rect">
                  <a:avLst/>
                </a:prstGeom>
                <a:gradFill flip="none" rotWithShape="1">
                  <a:gsLst>
                    <a:gs pos="0">
                      <a:srgbClr val="F3E391">
                        <a:tint val="66000"/>
                        <a:satMod val="160000"/>
                      </a:srgbClr>
                    </a:gs>
                    <a:gs pos="50000">
                      <a:srgbClr val="F3E391">
                        <a:tint val="44500"/>
                        <a:satMod val="160000"/>
                      </a:srgbClr>
                    </a:gs>
                    <a:gs pos="100000">
                      <a:srgbClr val="F3E391">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4" name="TextBox 23">
                  <a:extLst>
                    <a:ext uri="{FF2B5EF4-FFF2-40B4-BE49-F238E27FC236}">
                      <a16:creationId xmlns:a16="http://schemas.microsoft.com/office/drawing/2014/main" id="{9579564E-B781-E543-3CA1-A47190E335D3}"/>
                    </a:ext>
                  </a:extLst>
                </p:cNvPr>
                <p:cNvSpPr txBox="1"/>
                <p:nvPr/>
              </p:nvSpPr>
              <p:spPr>
                <a:xfrm>
                  <a:off x="455160" y="2796506"/>
                  <a:ext cx="2315429" cy="129266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Double materiality</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Sustainability due diligence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Value chain</a:t>
                  </a:r>
                </a:p>
                <a:p>
                  <a:pPr marL="285750" indent="-285750">
                    <a:buFont typeface="Arial" panose="020B0604020202020204" pitchFamily="34" charset="0"/>
                    <a:buChar char="•"/>
                  </a:pPr>
                  <a:endParaRPr lang="en-NL" sz="1300" dirty="0">
                    <a:latin typeface="Circular Std Book" panose="020B0604020101020102" pitchFamily="34" charset="77"/>
                    <a:cs typeface="Circular Std Book" panose="020B0604020101020102" pitchFamily="34" charset="77"/>
                  </a:endParaRP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Time horizons</a:t>
                  </a:r>
                </a:p>
                <a:p>
                  <a:pPr marL="285750" indent="-285750">
                    <a:buFont typeface="Arial" panose="020B0604020202020204" pitchFamily="34" charset="0"/>
                    <a:buChar char="•"/>
                  </a:pPr>
                  <a:endParaRPr lang="en-NL" sz="1300" dirty="0">
                    <a:latin typeface="Circular Std Book" panose="020B0604020101020102" pitchFamily="34" charset="77"/>
                    <a:cs typeface="Circular Std Book" panose="020B0604020101020102" pitchFamily="34" charset="77"/>
                  </a:endParaRPr>
                </a:p>
              </p:txBody>
            </p:sp>
          </p:grpSp>
          <p:grpSp>
            <p:nvGrpSpPr>
              <p:cNvPr id="3" name="Group 2">
                <a:extLst>
                  <a:ext uri="{FF2B5EF4-FFF2-40B4-BE49-F238E27FC236}">
                    <a16:creationId xmlns:a16="http://schemas.microsoft.com/office/drawing/2014/main" id="{D2585C6F-503B-6C9C-BF48-1261B94C5305}"/>
                  </a:ext>
                </a:extLst>
              </p:cNvPr>
              <p:cNvGrpSpPr/>
              <p:nvPr/>
            </p:nvGrpSpPr>
            <p:grpSpPr>
              <a:xfrm>
                <a:off x="6207931" y="1696028"/>
                <a:ext cx="2389399" cy="2182934"/>
                <a:chOff x="6099086" y="2094668"/>
                <a:chExt cx="2389399" cy="2182934"/>
              </a:xfrm>
              <a:solidFill>
                <a:srgbClr val="F3E391"/>
              </a:solidFill>
            </p:grpSpPr>
            <p:sp>
              <p:nvSpPr>
                <p:cNvPr id="19" name="TextBox 18">
                  <a:extLst>
                    <a:ext uri="{FF2B5EF4-FFF2-40B4-BE49-F238E27FC236}">
                      <a16:creationId xmlns:a16="http://schemas.microsoft.com/office/drawing/2014/main" id="{16AFE2A2-E5A6-A539-D9AE-12682E944251}"/>
                    </a:ext>
                  </a:extLst>
                </p:cNvPr>
                <p:cNvSpPr txBox="1"/>
                <p:nvPr/>
              </p:nvSpPr>
              <p:spPr>
                <a:xfrm>
                  <a:off x="6099086" y="2094668"/>
                  <a:ext cx="2315430" cy="646331"/>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General disclosures (ESRS 2)</a:t>
                  </a:r>
                </a:p>
              </p:txBody>
            </p:sp>
            <p:sp>
              <p:nvSpPr>
                <p:cNvPr id="32" name="Rectangle 31">
                  <a:extLst>
                    <a:ext uri="{FF2B5EF4-FFF2-40B4-BE49-F238E27FC236}">
                      <a16:creationId xmlns:a16="http://schemas.microsoft.com/office/drawing/2014/main" id="{75B3F736-A92D-8405-AFCA-9EED171CF66C}"/>
                    </a:ext>
                  </a:extLst>
                </p:cNvPr>
                <p:cNvSpPr/>
                <p:nvPr/>
              </p:nvSpPr>
              <p:spPr>
                <a:xfrm>
                  <a:off x="6099086" y="2784887"/>
                  <a:ext cx="2315430" cy="1492715"/>
                </a:xfrm>
                <a:prstGeom prst="rect">
                  <a:avLst/>
                </a:prstGeom>
                <a:gradFill flip="none" rotWithShape="1">
                  <a:gsLst>
                    <a:gs pos="0">
                      <a:srgbClr val="F3E391">
                        <a:tint val="66000"/>
                        <a:satMod val="160000"/>
                      </a:srgbClr>
                    </a:gs>
                    <a:gs pos="50000">
                      <a:srgbClr val="F3E391">
                        <a:tint val="44500"/>
                        <a:satMod val="160000"/>
                      </a:srgbClr>
                    </a:gs>
                    <a:gs pos="100000">
                      <a:srgbClr val="F3E391">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6" name="TextBox 35">
                  <a:extLst>
                    <a:ext uri="{FF2B5EF4-FFF2-40B4-BE49-F238E27FC236}">
                      <a16:creationId xmlns:a16="http://schemas.microsoft.com/office/drawing/2014/main" id="{38B48122-758F-A460-C128-6037204A96A5}"/>
                    </a:ext>
                  </a:extLst>
                </p:cNvPr>
                <p:cNvSpPr txBox="1"/>
                <p:nvPr/>
              </p:nvSpPr>
              <p:spPr>
                <a:xfrm>
                  <a:off x="6173055" y="2884913"/>
                  <a:ext cx="2315430" cy="129266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Governance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Strategy</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Impact, risk, opportunity management</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Metrics and targets</a:t>
                  </a:r>
                </a:p>
                <a:p>
                  <a:pPr marL="285750" indent="-285750">
                    <a:buFont typeface="Arial" panose="020B0604020202020204" pitchFamily="34" charset="0"/>
                    <a:buChar char="•"/>
                  </a:pPr>
                  <a:endParaRPr lang="en-NL" sz="1300" dirty="0">
                    <a:latin typeface="Circular Std Book" panose="020B0604020101020102" pitchFamily="34" charset="77"/>
                    <a:cs typeface="Circular Std Book" panose="020B0604020101020102" pitchFamily="34" charset="77"/>
                  </a:endParaRPr>
                </a:p>
              </p:txBody>
            </p:sp>
          </p:grpSp>
        </p:grpSp>
        <p:sp>
          <p:nvSpPr>
            <p:cNvPr id="45" name="TextBox 44">
              <a:extLst>
                <a:ext uri="{FF2B5EF4-FFF2-40B4-BE49-F238E27FC236}">
                  <a16:creationId xmlns:a16="http://schemas.microsoft.com/office/drawing/2014/main" id="{FC84DBC5-C040-D310-95B9-FF55D2C57FD4}"/>
                </a:ext>
              </a:extLst>
            </p:cNvPr>
            <p:cNvSpPr txBox="1"/>
            <p:nvPr/>
          </p:nvSpPr>
          <p:spPr>
            <a:xfrm>
              <a:off x="3199139" y="3617968"/>
              <a:ext cx="2881192" cy="646331"/>
            </a:xfrm>
            <a:prstGeom prst="rect">
              <a:avLst/>
            </a:prstGeom>
            <a:solidFill>
              <a:schemeClr val="bg1"/>
            </a:solidFill>
            <a:ln>
              <a:solidFill>
                <a:schemeClr val="accent1"/>
              </a:solidFill>
            </a:ln>
          </p:spPr>
          <p:txBody>
            <a:bodyPr wrap="square" rtlCol="0">
              <a:spAutoFit/>
            </a:bodyPr>
            <a:lstStyle/>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p:txBody>
        </p:sp>
        <p:pic>
          <p:nvPicPr>
            <p:cNvPr id="46" name="Picture 45" descr="A logo for a company&#10;&#10;Description automatically generated">
              <a:extLst>
                <a:ext uri="{FF2B5EF4-FFF2-40B4-BE49-F238E27FC236}">
                  <a16:creationId xmlns:a16="http://schemas.microsoft.com/office/drawing/2014/main" id="{F24C7C5D-67FC-6F98-C575-45C2EC28E780}"/>
                </a:ext>
              </a:extLst>
            </p:cNvPr>
            <p:cNvPicPr>
              <a:picLocks noChangeAspect="1"/>
            </p:cNvPicPr>
            <p:nvPr/>
          </p:nvPicPr>
          <p:blipFill>
            <a:blip r:embed="rId3"/>
            <a:stretch>
              <a:fillRect/>
            </a:stretch>
          </p:blipFill>
          <p:spPr>
            <a:xfrm>
              <a:off x="4310876" y="3673246"/>
              <a:ext cx="535773" cy="535773"/>
            </a:xfrm>
            <a:prstGeom prst="rect">
              <a:avLst/>
            </a:prstGeom>
          </p:spPr>
        </p:pic>
        <p:sp>
          <p:nvSpPr>
            <p:cNvPr id="47" name="TextBox 46">
              <a:extLst>
                <a:ext uri="{FF2B5EF4-FFF2-40B4-BE49-F238E27FC236}">
                  <a16:creationId xmlns:a16="http://schemas.microsoft.com/office/drawing/2014/main" id="{7BD247B4-B61A-7E2B-1421-6EC44AEC3CD3}"/>
                </a:ext>
              </a:extLst>
            </p:cNvPr>
            <p:cNvSpPr txBox="1"/>
            <p:nvPr/>
          </p:nvSpPr>
          <p:spPr>
            <a:xfrm>
              <a:off x="3199138" y="4311589"/>
              <a:ext cx="2881193" cy="1492716"/>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Only impact materiality</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Sustainability due diligence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Scope of </a:t>
              </a:r>
              <a:r>
                <a:rPr lang="en-NL" sz="1300" dirty="0">
                  <a:latin typeface="Circular Std Book" panose="020B0604020101020102" pitchFamily="34" charset="77"/>
                  <a:cs typeface="Circular Std Book" panose="020B0604020101020102" pitchFamily="34" charset="77"/>
                  <a:hlinkClick r:id="rId4"/>
                </a:rPr>
                <a:t>Final Manufacturing Stage</a:t>
              </a:r>
              <a:r>
                <a:rPr lang="en-NL" sz="1300" dirty="0">
                  <a:latin typeface="Circular Std Book" panose="020B0604020101020102" pitchFamily="34" charset="77"/>
                  <a:cs typeface="Circular Std Book" panose="020B0604020101020102" pitchFamily="34" charset="77"/>
                </a:rPr>
                <a:t> and beyond</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Time horizons for reporting purposes </a:t>
              </a:r>
              <a:r>
                <a:rPr lang="en-US" sz="1300" dirty="0">
                  <a:latin typeface="Circular Std Book" panose="020B0604020101020102" pitchFamily="34" charset="77"/>
                  <a:cs typeface="Circular Std Book" panose="020B0604020101020102" pitchFamily="34" charset="77"/>
                </a:rPr>
                <a:t>vs. recertification cycle</a:t>
              </a:r>
              <a:endParaRPr lang="en-NL" sz="1300" dirty="0">
                <a:latin typeface="Circular Std Book" panose="020B0604020101020102" pitchFamily="34" charset="77"/>
                <a:cs typeface="Circular Std Book" panose="020B0604020101020102" pitchFamily="34" charset="77"/>
              </a:endParaRPr>
            </a:p>
            <a:p>
              <a:pPr marL="285750" indent="-285750">
                <a:buFont typeface="Arial" panose="020B0604020202020204" pitchFamily="34" charset="0"/>
                <a:buChar char="•"/>
              </a:pPr>
              <a:endParaRPr lang="en-NL" sz="1300" dirty="0">
                <a:latin typeface="Circular Std Book" panose="020B0604020101020102" pitchFamily="34" charset="77"/>
                <a:cs typeface="Circular Std Book" panose="020B0604020101020102" pitchFamily="34" charset="77"/>
              </a:endParaRPr>
            </a:p>
          </p:txBody>
        </p:sp>
        <p:sp>
          <p:nvSpPr>
            <p:cNvPr id="48" name="TextBox 47">
              <a:extLst>
                <a:ext uri="{FF2B5EF4-FFF2-40B4-BE49-F238E27FC236}">
                  <a16:creationId xmlns:a16="http://schemas.microsoft.com/office/drawing/2014/main" id="{9CD98688-4799-E797-BBE7-0F05CE76D1C5}"/>
                </a:ext>
              </a:extLst>
            </p:cNvPr>
            <p:cNvSpPr txBox="1"/>
            <p:nvPr/>
          </p:nvSpPr>
          <p:spPr>
            <a:xfrm>
              <a:off x="9021763" y="3617968"/>
              <a:ext cx="2881192" cy="646331"/>
            </a:xfrm>
            <a:prstGeom prst="rect">
              <a:avLst/>
            </a:prstGeom>
            <a:solidFill>
              <a:schemeClr val="bg1"/>
            </a:solidFill>
            <a:ln>
              <a:solidFill>
                <a:schemeClr val="accent1"/>
              </a:solidFill>
            </a:ln>
          </p:spPr>
          <p:txBody>
            <a:bodyPr wrap="square" rtlCol="0">
              <a:spAutoFit/>
            </a:bodyPr>
            <a:lstStyle/>
            <a:p>
              <a:pPr algn="ctr"/>
              <a:endParaRPr lang="en-NL" b="1" dirty="0">
                <a:latin typeface="Circular Std Black" panose="020B0604020101020102" pitchFamily="34" charset="77"/>
                <a:cs typeface="Circular Std Black" panose="020B0604020101020102" pitchFamily="34" charset="77"/>
              </a:endParaRPr>
            </a:p>
            <a:p>
              <a:pPr algn="ctr"/>
              <a:endParaRPr lang="en-NL" b="1" dirty="0">
                <a:latin typeface="Circular Std Black" panose="020B0604020101020102" pitchFamily="34" charset="77"/>
                <a:cs typeface="Circular Std Black" panose="020B0604020101020102" pitchFamily="34" charset="77"/>
              </a:endParaRPr>
            </a:p>
          </p:txBody>
        </p:sp>
        <p:pic>
          <p:nvPicPr>
            <p:cNvPr id="49" name="Picture 48" descr="A logo for a company&#10;&#10;Description automatically generated">
              <a:extLst>
                <a:ext uri="{FF2B5EF4-FFF2-40B4-BE49-F238E27FC236}">
                  <a16:creationId xmlns:a16="http://schemas.microsoft.com/office/drawing/2014/main" id="{34A8B422-ECFB-29EB-6D6B-A7E52E777C4F}"/>
                </a:ext>
              </a:extLst>
            </p:cNvPr>
            <p:cNvPicPr>
              <a:picLocks noChangeAspect="1"/>
            </p:cNvPicPr>
            <p:nvPr/>
          </p:nvPicPr>
          <p:blipFill>
            <a:blip r:embed="rId3"/>
            <a:stretch>
              <a:fillRect/>
            </a:stretch>
          </p:blipFill>
          <p:spPr>
            <a:xfrm>
              <a:off x="10255442" y="3681839"/>
              <a:ext cx="535773" cy="535773"/>
            </a:xfrm>
            <a:prstGeom prst="rect">
              <a:avLst/>
            </a:prstGeom>
          </p:spPr>
        </p:pic>
        <p:sp>
          <p:nvSpPr>
            <p:cNvPr id="51" name="TextBox 50">
              <a:extLst>
                <a:ext uri="{FF2B5EF4-FFF2-40B4-BE49-F238E27FC236}">
                  <a16:creationId xmlns:a16="http://schemas.microsoft.com/office/drawing/2014/main" id="{E3372452-E5B5-CF83-E4DC-7136FDF96ED1}"/>
                </a:ext>
              </a:extLst>
            </p:cNvPr>
            <p:cNvSpPr txBox="1"/>
            <p:nvPr/>
          </p:nvSpPr>
          <p:spPr>
            <a:xfrm>
              <a:off x="9095728" y="4425799"/>
              <a:ext cx="2611109" cy="129266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Governance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Strategy</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Impact, risk, opportunity management</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Metrics and targets</a:t>
              </a:r>
            </a:p>
            <a:p>
              <a:pPr marL="285750" indent="-285750">
                <a:buFont typeface="Arial" panose="020B0604020202020204" pitchFamily="34" charset="0"/>
                <a:buChar char="•"/>
              </a:pPr>
              <a:endParaRPr lang="en-NL" sz="1300" dirty="0">
                <a:latin typeface="Circular Std Book" panose="020B0604020101020102" pitchFamily="34" charset="77"/>
                <a:cs typeface="Circular Std Book" panose="020B0604020101020102" pitchFamily="34" charset="77"/>
              </a:endParaRPr>
            </a:p>
          </p:txBody>
        </p:sp>
      </p:grpSp>
    </p:spTree>
    <p:extLst>
      <p:ext uri="{BB962C8B-B14F-4D97-AF65-F5344CB8AC3E}">
        <p14:creationId xmlns:p14="http://schemas.microsoft.com/office/powerpoint/2010/main" val="3350918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49062A70-CF7A-9E49-A9A4-E82951B3384E}"/>
              </a:ext>
            </a:extLst>
          </p:cNvPr>
          <p:cNvSpPr/>
          <p:nvPr/>
        </p:nvSpPr>
        <p:spPr>
          <a:xfrm>
            <a:off x="8357312" y="4404684"/>
            <a:ext cx="3749576" cy="1900861"/>
          </a:xfrm>
          <a:prstGeom prst="rect">
            <a:avLst/>
          </a:prstGeom>
          <a:solidFill>
            <a:srgbClr val="EDB092">
              <a:alpha val="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      </a:t>
            </a:r>
          </a:p>
        </p:txBody>
      </p:sp>
      <p:sp>
        <p:nvSpPr>
          <p:cNvPr id="47" name="Rectangle 46">
            <a:extLst>
              <a:ext uri="{FF2B5EF4-FFF2-40B4-BE49-F238E27FC236}">
                <a16:creationId xmlns:a16="http://schemas.microsoft.com/office/drawing/2014/main" id="{1FEB737A-F3CC-A7A1-248F-4BAB6EDA09BE}"/>
              </a:ext>
            </a:extLst>
          </p:cNvPr>
          <p:cNvSpPr/>
          <p:nvPr/>
        </p:nvSpPr>
        <p:spPr>
          <a:xfrm>
            <a:off x="8340432" y="3115002"/>
            <a:ext cx="3749576" cy="810146"/>
          </a:xfrm>
          <a:prstGeom prst="rect">
            <a:avLst/>
          </a:prstGeom>
          <a:solidFill>
            <a:srgbClr val="EDB092">
              <a:alpha val="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      </a:t>
            </a:r>
          </a:p>
        </p:txBody>
      </p:sp>
      <p:sp>
        <p:nvSpPr>
          <p:cNvPr id="2" name="Slide Number Placeholder 1">
            <a:extLst>
              <a:ext uri="{FF2B5EF4-FFF2-40B4-BE49-F238E27FC236}">
                <a16:creationId xmlns:a16="http://schemas.microsoft.com/office/drawing/2014/main" id="{F8C54785-8BCD-30D1-9615-54C48252709D}"/>
              </a:ext>
            </a:extLst>
          </p:cNvPr>
          <p:cNvSpPr>
            <a:spLocks noGrp="1"/>
          </p:cNvSpPr>
          <p:nvPr>
            <p:ph type="sldNum" sz="quarter" idx="12"/>
          </p:nvPr>
        </p:nvSpPr>
        <p:spPr/>
        <p:txBody>
          <a:bodyPr/>
          <a:lstStyle/>
          <a:p>
            <a:fld id="{A6B50053-EC5D-F648-9B13-092A20055004}" type="slidenum">
              <a:rPr lang="en-US" smtClean="0"/>
              <a:pPr/>
              <a:t>8</a:t>
            </a:fld>
            <a:endParaRPr lang="en-US" dirty="0"/>
          </a:p>
        </p:txBody>
      </p:sp>
      <p:sp>
        <p:nvSpPr>
          <p:cNvPr id="3" name="Title 2">
            <a:extLst>
              <a:ext uri="{FF2B5EF4-FFF2-40B4-BE49-F238E27FC236}">
                <a16:creationId xmlns:a16="http://schemas.microsoft.com/office/drawing/2014/main" id="{5F2C12BD-822E-022C-55BE-5E06AA9DEE29}"/>
              </a:ext>
            </a:extLst>
          </p:cNvPr>
          <p:cNvSpPr>
            <a:spLocks noGrp="1"/>
          </p:cNvSpPr>
          <p:nvPr>
            <p:ph type="title"/>
          </p:nvPr>
        </p:nvSpPr>
        <p:spPr/>
        <p:txBody>
          <a:bodyPr/>
          <a:lstStyle/>
          <a:p>
            <a:r>
              <a:rPr lang="en-NL" dirty="0"/>
              <a:t>C2C Certified® as a supportive tool</a:t>
            </a:r>
          </a:p>
        </p:txBody>
      </p:sp>
      <p:grpSp>
        <p:nvGrpSpPr>
          <p:cNvPr id="14" name="Group 13">
            <a:extLst>
              <a:ext uri="{FF2B5EF4-FFF2-40B4-BE49-F238E27FC236}">
                <a16:creationId xmlns:a16="http://schemas.microsoft.com/office/drawing/2014/main" id="{D714F4D2-A74E-14E9-F23B-39971067C8E4}"/>
              </a:ext>
            </a:extLst>
          </p:cNvPr>
          <p:cNvGrpSpPr/>
          <p:nvPr/>
        </p:nvGrpSpPr>
        <p:grpSpPr>
          <a:xfrm>
            <a:off x="173010" y="3122157"/>
            <a:ext cx="4057841" cy="3166977"/>
            <a:chOff x="445540" y="2302122"/>
            <a:chExt cx="4057841" cy="3166977"/>
          </a:xfrm>
        </p:grpSpPr>
        <p:sp>
          <p:nvSpPr>
            <p:cNvPr id="5" name="Rectangle 4">
              <a:extLst>
                <a:ext uri="{FF2B5EF4-FFF2-40B4-BE49-F238E27FC236}">
                  <a16:creationId xmlns:a16="http://schemas.microsoft.com/office/drawing/2014/main" id="{FC6FAC3B-46C2-4F1C-6721-850FCD179A83}"/>
                </a:ext>
              </a:extLst>
            </p:cNvPr>
            <p:cNvSpPr/>
            <p:nvPr/>
          </p:nvSpPr>
          <p:spPr>
            <a:xfrm>
              <a:off x="445540" y="2302122"/>
              <a:ext cx="3948329" cy="810146"/>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solidFill>
                    <a:schemeClr val="tx2">
                      <a:lumMod val="40000"/>
                      <a:lumOff val="60000"/>
                    </a:schemeClr>
                  </a:solidFill>
                </a:rPr>
                <a:t>      </a:t>
              </a:r>
            </a:p>
          </p:txBody>
        </p:sp>
        <p:sp>
          <p:nvSpPr>
            <p:cNvPr id="6" name="TextBox 5">
              <a:extLst>
                <a:ext uri="{FF2B5EF4-FFF2-40B4-BE49-F238E27FC236}">
                  <a16:creationId xmlns:a16="http://schemas.microsoft.com/office/drawing/2014/main" id="{87BC4BBB-F472-451B-CCE9-0F05FFC97BD7}"/>
                </a:ext>
              </a:extLst>
            </p:cNvPr>
            <p:cNvSpPr txBox="1"/>
            <p:nvPr/>
          </p:nvSpPr>
          <p:spPr>
            <a:xfrm>
              <a:off x="852037" y="2389109"/>
              <a:ext cx="3016117"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Environment</a:t>
              </a:r>
            </a:p>
          </p:txBody>
        </p:sp>
        <p:grpSp>
          <p:nvGrpSpPr>
            <p:cNvPr id="7" name="Group 6">
              <a:extLst>
                <a:ext uri="{FF2B5EF4-FFF2-40B4-BE49-F238E27FC236}">
                  <a16:creationId xmlns:a16="http://schemas.microsoft.com/office/drawing/2014/main" id="{290EE461-B1D3-A9BF-50BF-52D40DF4A7A4}"/>
                </a:ext>
              </a:extLst>
            </p:cNvPr>
            <p:cNvGrpSpPr/>
            <p:nvPr/>
          </p:nvGrpSpPr>
          <p:grpSpPr>
            <a:xfrm>
              <a:off x="445540" y="3173873"/>
              <a:ext cx="3948330" cy="397426"/>
              <a:chOff x="790554" y="1603040"/>
              <a:chExt cx="3948330" cy="397426"/>
            </a:xfrm>
            <a:solidFill>
              <a:schemeClr val="tx2">
                <a:lumMod val="75000"/>
              </a:schemeClr>
            </a:solidFill>
          </p:grpSpPr>
          <p:sp>
            <p:nvSpPr>
              <p:cNvPr id="8" name="Rectangle 7">
                <a:extLst>
                  <a:ext uri="{FF2B5EF4-FFF2-40B4-BE49-F238E27FC236}">
                    <a16:creationId xmlns:a16="http://schemas.microsoft.com/office/drawing/2014/main" id="{BB335B89-C6E1-9AFF-0CE2-460844CB8B0F}"/>
                  </a:ext>
                </a:extLst>
              </p:cNvPr>
              <p:cNvSpPr/>
              <p:nvPr/>
            </p:nvSpPr>
            <p:spPr>
              <a:xfrm>
                <a:off x="790554" y="1603040"/>
                <a:ext cx="3948330" cy="39622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9" name="TextBox 8">
                <a:extLst>
                  <a:ext uri="{FF2B5EF4-FFF2-40B4-BE49-F238E27FC236}">
                    <a16:creationId xmlns:a16="http://schemas.microsoft.com/office/drawing/2014/main" id="{FE68AD7D-28B9-2BD0-7EEA-983BDC269AC0}"/>
                  </a:ext>
                </a:extLst>
              </p:cNvPr>
              <p:cNvSpPr txBox="1"/>
              <p:nvPr/>
            </p:nvSpPr>
            <p:spPr>
              <a:xfrm>
                <a:off x="1197628" y="1631134"/>
                <a:ext cx="3134183" cy="369332"/>
              </a:xfrm>
              <a:prstGeom prst="rect">
                <a:avLst/>
              </a:prstGeom>
              <a:noFill/>
              <a:ln>
                <a:noFill/>
              </a:ln>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Climate Change (ESRS E1)</a:t>
                </a:r>
              </a:p>
            </p:txBody>
          </p:sp>
        </p:grpSp>
        <p:sp>
          <p:nvSpPr>
            <p:cNvPr id="10" name="Rectangle 9">
              <a:extLst>
                <a:ext uri="{FF2B5EF4-FFF2-40B4-BE49-F238E27FC236}">
                  <a16:creationId xmlns:a16="http://schemas.microsoft.com/office/drawing/2014/main" id="{3B813BA5-1B8C-C01F-589C-71DF58EF4F23}"/>
                </a:ext>
              </a:extLst>
            </p:cNvPr>
            <p:cNvSpPr/>
            <p:nvPr/>
          </p:nvSpPr>
          <p:spPr>
            <a:xfrm>
              <a:off x="461825" y="3596020"/>
              <a:ext cx="3948906" cy="1873079"/>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1" name="TextBox 10">
              <a:extLst>
                <a:ext uri="{FF2B5EF4-FFF2-40B4-BE49-F238E27FC236}">
                  <a16:creationId xmlns:a16="http://schemas.microsoft.com/office/drawing/2014/main" id="{9C567613-532E-8335-9FD4-96FD233D9D6D}"/>
                </a:ext>
              </a:extLst>
            </p:cNvPr>
            <p:cNvSpPr txBox="1"/>
            <p:nvPr/>
          </p:nvSpPr>
          <p:spPr>
            <a:xfrm>
              <a:off x="461826" y="3596020"/>
              <a:ext cx="4041555" cy="1692771"/>
            </a:xfrm>
            <a:prstGeom prst="rect">
              <a:avLst/>
            </a:prstGeom>
            <a:noFill/>
            <a:ln>
              <a:noFill/>
            </a:ln>
          </p:spPr>
          <p:txBody>
            <a:bodyPr wrap="square" rtlCol="0">
              <a:spAutoFit/>
            </a:bodyPr>
            <a:lstStyle/>
            <a:p>
              <a:r>
                <a:rPr lang="en-NL" sz="1300" b="1" dirty="0">
                  <a:latin typeface="Circular Std Book" panose="020B0604020101020102" pitchFamily="34" charset="77"/>
                  <a:cs typeface="Circular Std Book" panose="020B0604020101020102" pitchFamily="34" charset="77"/>
                </a:rPr>
                <a:t>Impact, risk and opportunity management</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E1-2 – Policies related to climate change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E1-3 – Actions and resources in relation to climate change policies</a:t>
              </a:r>
            </a:p>
            <a:p>
              <a:r>
                <a:rPr lang="en-NL" sz="1300" b="1" dirty="0">
                  <a:latin typeface="Circular Std Book" panose="020B0604020101020102" pitchFamily="34" charset="77"/>
                  <a:cs typeface="Circular Std Book" panose="020B0604020101020102" pitchFamily="34" charset="77"/>
                </a:rPr>
                <a:t>Metrics and targets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E1-4 – Targets related to climate change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E1-5 – Energy consumption and mix</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E1-6 – Gross Scopes 1, 2, 3 and total GHG emissions</a:t>
              </a:r>
            </a:p>
          </p:txBody>
        </p:sp>
      </p:grpSp>
      <p:sp>
        <p:nvSpPr>
          <p:cNvPr id="13" name="TextBox 12">
            <a:extLst>
              <a:ext uri="{FF2B5EF4-FFF2-40B4-BE49-F238E27FC236}">
                <a16:creationId xmlns:a16="http://schemas.microsoft.com/office/drawing/2014/main" id="{743B904A-3DAD-F1E5-12FC-2745A41B0E27}"/>
              </a:ext>
            </a:extLst>
          </p:cNvPr>
          <p:cNvSpPr txBox="1"/>
          <p:nvPr/>
        </p:nvSpPr>
        <p:spPr>
          <a:xfrm>
            <a:off x="810925" y="1848156"/>
            <a:ext cx="10542875" cy="923330"/>
          </a:xfrm>
          <a:prstGeom prst="rect">
            <a:avLst/>
          </a:prstGeom>
          <a:noFill/>
        </p:spPr>
        <p:txBody>
          <a:bodyPr wrap="square">
            <a:spAutoFit/>
          </a:bodyPr>
          <a:lstStyle/>
          <a:p>
            <a:pPr>
              <a:buClr>
                <a:schemeClr val="tx2"/>
              </a:buClr>
            </a:pPr>
            <a:r>
              <a:rPr lang="en-GB" b="0" i="0" dirty="0">
                <a:solidFill>
                  <a:schemeClr val="accent1"/>
                </a:solidFill>
                <a:effectLst/>
                <a:highlight>
                  <a:srgbClr val="FFFFFF"/>
                </a:highlight>
              </a:rPr>
              <a:t>C2C Certified® requirements can be integrated into CSRD reporting efforts along </a:t>
            </a:r>
            <a:r>
              <a:rPr lang="en-GB" i="0" dirty="0">
                <a:solidFill>
                  <a:schemeClr val="accent1"/>
                </a:solidFill>
                <a:effectLst/>
                <a:highlight>
                  <a:srgbClr val="FFFFFF"/>
                </a:highlight>
              </a:rPr>
              <a:t>the policy-action-target-metric axis integral to CSRD reporting</a:t>
            </a:r>
            <a:r>
              <a:rPr lang="en-GB" b="0" i="0" dirty="0">
                <a:solidFill>
                  <a:schemeClr val="accent1"/>
                </a:solidFill>
                <a:effectLst/>
                <a:highlight>
                  <a:srgbClr val="FFFFFF"/>
                </a:highlight>
              </a:rPr>
              <a:t>, so long as the </a:t>
            </a:r>
            <a:r>
              <a:rPr lang="en-GB" b="1" i="0" dirty="0">
                <a:solidFill>
                  <a:schemeClr val="tx2"/>
                </a:solidFill>
                <a:effectLst/>
                <a:highlight>
                  <a:srgbClr val="FFFFFF"/>
                </a:highlight>
              </a:rPr>
              <a:t>C2C Certified® requirement helps address a matter that the company previously identified as material</a:t>
            </a:r>
            <a:r>
              <a:rPr lang="en-GB" b="0" i="0" dirty="0">
                <a:solidFill>
                  <a:schemeClr val="accent1"/>
                </a:solidFill>
                <a:effectLst/>
                <a:highlight>
                  <a:srgbClr val="FFFFFF"/>
                </a:highlight>
              </a:rPr>
              <a:t>.</a:t>
            </a:r>
          </a:p>
        </p:txBody>
      </p:sp>
      <p:grpSp>
        <p:nvGrpSpPr>
          <p:cNvPr id="27" name="Group 26">
            <a:extLst>
              <a:ext uri="{FF2B5EF4-FFF2-40B4-BE49-F238E27FC236}">
                <a16:creationId xmlns:a16="http://schemas.microsoft.com/office/drawing/2014/main" id="{A9E0BE14-89B9-CDCF-3367-4CE49AD0E481}"/>
              </a:ext>
            </a:extLst>
          </p:cNvPr>
          <p:cNvGrpSpPr/>
          <p:nvPr/>
        </p:nvGrpSpPr>
        <p:grpSpPr>
          <a:xfrm>
            <a:off x="4265162" y="3101728"/>
            <a:ext cx="4134205" cy="3207836"/>
            <a:chOff x="4704387" y="3429298"/>
            <a:chExt cx="4134205" cy="3207836"/>
          </a:xfrm>
        </p:grpSpPr>
        <p:sp>
          <p:nvSpPr>
            <p:cNvPr id="15" name="Rectangle 14">
              <a:extLst>
                <a:ext uri="{FF2B5EF4-FFF2-40B4-BE49-F238E27FC236}">
                  <a16:creationId xmlns:a16="http://schemas.microsoft.com/office/drawing/2014/main" id="{36F08DEA-1C40-F22B-3A07-242BEF4DAD49}"/>
                </a:ext>
              </a:extLst>
            </p:cNvPr>
            <p:cNvSpPr/>
            <p:nvPr/>
          </p:nvSpPr>
          <p:spPr>
            <a:xfrm>
              <a:off x="4704387" y="3429298"/>
              <a:ext cx="3948328" cy="810146"/>
            </a:xfrm>
            <a:prstGeom prst="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      </a:t>
              </a:r>
            </a:p>
          </p:txBody>
        </p:sp>
        <p:sp>
          <p:nvSpPr>
            <p:cNvPr id="16" name="TextBox 15">
              <a:extLst>
                <a:ext uri="{FF2B5EF4-FFF2-40B4-BE49-F238E27FC236}">
                  <a16:creationId xmlns:a16="http://schemas.microsoft.com/office/drawing/2014/main" id="{43DC686B-43C3-ADF9-0D65-3EAC3AA34837}"/>
                </a:ext>
              </a:extLst>
            </p:cNvPr>
            <p:cNvSpPr txBox="1"/>
            <p:nvPr/>
          </p:nvSpPr>
          <p:spPr>
            <a:xfrm>
              <a:off x="5438459" y="3529970"/>
              <a:ext cx="2480184"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Social</a:t>
              </a:r>
            </a:p>
          </p:txBody>
        </p:sp>
        <p:grpSp>
          <p:nvGrpSpPr>
            <p:cNvPr id="24" name="Group 23">
              <a:extLst>
                <a:ext uri="{FF2B5EF4-FFF2-40B4-BE49-F238E27FC236}">
                  <a16:creationId xmlns:a16="http://schemas.microsoft.com/office/drawing/2014/main" id="{1A6110CA-DD09-D996-B69B-3B8CEF3E0970}"/>
                </a:ext>
              </a:extLst>
            </p:cNvPr>
            <p:cNvGrpSpPr/>
            <p:nvPr/>
          </p:nvGrpSpPr>
          <p:grpSpPr>
            <a:xfrm>
              <a:off x="4704387" y="4314734"/>
              <a:ext cx="4134205" cy="2322400"/>
              <a:chOff x="4704387" y="4421179"/>
              <a:chExt cx="4134205" cy="2322400"/>
            </a:xfrm>
          </p:grpSpPr>
          <p:sp>
            <p:nvSpPr>
              <p:cNvPr id="17" name="Rectangle 16">
                <a:extLst>
                  <a:ext uri="{FF2B5EF4-FFF2-40B4-BE49-F238E27FC236}">
                    <a16:creationId xmlns:a16="http://schemas.microsoft.com/office/drawing/2014/main" id="{FABA9163-4A8A-4193-5D6F-3DBB53F2076A}"/>
                  </a:ext>
                </a:extLst>
              </p:cNvPr>
              <p:cNvSpPr/>
              <p:nvPr/>
            </p:nvSpPr>
            <p:spPr>
              <a:xfrm>
                <a:off x="4704387" y="4421179"/>
                <a:ext cx="3948328" cy="396228"/>
              </a:xfrm>
              <a:prstGeom prst="rect">
                <a:avLst/>
              </a:prstGeom>
              <a:solidFill>
                <a:srgbClr val="EDB0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8" name="Rectangle 17">
                <a:extLst>
                  <a:ext uri="{FF2B5EF4-FFF2-40B4-BE49-F238E27FC236}">
                    <a16:creationId xmlns:a16="http://schemas.microsoft.com/office/drawing/2014/main" id="{AA171FD5-B8D3-5A6F-0C84-01CDE43764FD}"/>
                  </a:ext>
                </a:extLst>
              </p:cNvPr>
              <p:cNvSpPr/>
              <p:nvPr/>
            </p:nvSpPr>
            <p:spPr>
              <a:xfrm>
                <a:off x="4704387" y="4842718"/>
                <a:ext cx="3948328" cy="1900861"/>
              </a:xfrm>
              <a:prstGeom prst="rect">
                <a:avLst/>
              </a:prstGeom>
              <a:gradFill flip="none" rotWithShape="1">
                <a:gsLst>
                  <a:gs pos="0">
                    <a:srgbClr val="F8B998">
                      <a:tint val="66000"/>
                      <a:satMod val="160000"/>
                    </a:srgbClr>
                  </a:gs>
                  <a:gs pos="50000">
                    <a:srgbClr val="F8B998">
                      <a:tint val="44500"/>
                      <a:satMod val="160000"/>
                    </a:srgbClr>
                  </a:gs>
                  <a:gs pos="100000">
                    <a:srgbClr val="F8B998">
                      <a:tint val="23500"/>
                      <a:satMod val="160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0" name="TextBox 19">
                <a:extLst>
                  <a:ext uri="{FF2B5EF4-FFF2-40B4-BE49-F238E27FC236}">
                    <a16:creationId xmlns:a16="http://schemas.microsoft.com/office/drawing/2014/main" id="{7BE8E9A4-7DDC-AAC7-51A4-88EB3296FBF0}"/>
                  </a:ext>
                </a:extLst>
              </p:cNvPr>
              <p:cNvSpPr txBox="1"/>
              <p:nvPr/>
            </p:nvSpPr>
            <p:spPr>
              <a:xfrm>
                <a:off x="5090115" y="4452369"/>
                <a:ext cx="3176872" cy="366935"/>
              </a:xfrm>
              <a:prstGeom prst="rect">
                <a:avLst/>
              </a:prstGeom>
              <a:no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Own Workforce (ESRS S1)</a:t>
                </a:r>
              </a:p>
            </p:txBody>
          </p:sp>
          <p:sp>
            <p:nvSpPr>
              <p:cNvPr id="21" name="TextBox 20">
                <a:extLst>
                  <a:ext uri="{FF2B5EF4-FFF2-40B4-BE49-F238E27FC236}">
                    <a16:creationId xmlns:a16="http://schemas.microsoft.com/office/drawing/2014/main" id="{79AEA7B0-ABF2-2829-1298-9AB03CF03EE1}"/>
                  </a:ext>
                </a:extLst>
              </p:cNvPr>
              <p:cNvSpPr txBox="1"/>
              <p:nvPr/>
            </p:nvSpPr>
            <p:spPr>
              <a:xfrm>
                <a:off x="4797037" y="4846735"/>
                <a:ext cx="4041555" cy="1892826"/>
              </a:xfrm>
              <a:prstGeom prst="rect">
                <a:avLst/>
              </a:prstGeom>
              <a:noFill/>
              <a:ln>
                <a:noFill/>
              </a:ln>
            </p:spPr>
            <p:txBody>
              <a:bodyPr wrap="square" rtlCol="0">
                <a:spAutoFit/>
              </a:bodyPr>
              <a:lstStyle/>
              <a:p>
                <a:r>
                  <a:rPr lang="en-NL" sz="1300" b="1" dirty="0">
                    <a:latin typeface="Circular Std Book" panose="020B0604020101020102" pitchFamily="34" charset="77"/>
                    <a:cs typeface="Circular Std Book" panose="020B0604020101020102" pitchFamily="34" charset="77"/>
                  </a:rPr>
                  <a:t>Impact, risk and opportunity management</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S1-1 – Policies related to own workforce</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S1-4 – Taking actions on material impacts on own workforce and pursuing material opportunities</a:t>
                </a:r>
              </a:p>
              <a:p>
                <a:r>
                  <a:rPr lang="en-NL" sz="1300" b="1" dirty="0">
                    <a:latin typeface="Circular Std Book" panose="020B0604020101020102" pitchFamily="34" charset="77"/>
                    <a:cs typeface="Circular Std Book" panose="020B0604020101020102" pitchFamily="34" charset="77"/>
                  </a:rPr>
                  <a:t>Metrics and targets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S1-5 – Targets related to managing metrial negative impacts and managing risks and opportunities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S1-… - Metrics regarding health &amp; safety, work-life balance, disabilities, compensation etc.</a:t>
                </a:r>
              </a:p>
            </p:txBody>
          </p:sp>
        </p:grpSp>
      </p:grpSp>
      <p:grpSp>
        <p:nvGrpSpPr>
          <p:cNvPr id="37" name="Group 36">
            <a:extLst>
              <a:ext uri="{FF2B5EF4-FFF2-40B4-BE49-F238E27FC236}">
                <a16:creationId xmlns:a16="http://schemas.microsoft.com/office/drawing/2014/main" id="{8C8291C4-CDBF-1222-8833-6074F8DFDED1}"/>
              </a:ext>
            </a:extLst>
          </p:cNvPr>
          <p:cNvGrpSpPr/>
          <p:nvPr/>
        </p:nvGrpSpPr>
        <p:grpSpPr>
          <a:xfrm>
            <a:off x="8399367" y="3911874"/>
            <a:ext cx="3551135" cy="2401032"/>
            <a:chOff x="8387716" y="4038100"/>
            <a:chExt cx="3551135" cy="2401032"/>
          </a:xfrm>
        </p:grpSpPr>
        <p:sp>
          <p:nvSpPr>
            <p:cNvPr id="25" name="TextBox 24">
              <a:extLst>
                <a:ext uri="{FF2B5EF4-FFF2-40B4-BE49-F238E27FC236}">
                  <a16:creationId xmlns:a16="http://schemas.microsoft.com/office/drawing/2014/main" id="{BD80FB09-6DBB-6B27-431F-EAB91335E958}"/>
                </a:ext>
              </a:extLst>
            </p:cNvPr>
            <p:cNvSpPr txBox="1"/>
            <p:nvPr/>
          </p:nvSpPr>
          <p:spPr>
            <a:xfrm>
              <a:off x="8387716" y="4546306"/>
              <a:ext cx="3551135" cy="1892826"/>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b="1" dirty="0">
                  <a:latin typeface="Circular Std Book" panose="020B0604020101020102" pitchFamily="34" charset="77"/>
                  <a:cs typeface="Circular Std Book" panose="020B0604020101020102" pitchFamily="34" charset="77"/>
                </a:rPr>
                <a:t>Environmental and Human Rights Policies </a:t>
              </a:r>
            </a:p>
            <a:p>
              <a:pPr marL="285750" indent="-285750">
                <a:buFont typeface="Arial" panose="020B0604020202020204" pitchFamily="34" charset="0"/>
                <a:buChar char="•"/>
              </a:pPr>
              <a:r>
                <a:rPr lang="en-NL" sz="1300" b="1" dirty="0">
                  <a:latin typeface="Circular Std Book" panose="020B0604020101020102" pitchFamily="34" charset="77"/>
                  <a:cs typeface="Circular Std Book" panose="020B0604020101020102" pitchFamily="34" charset="77"/>
                </a:rPr>
                <a:t>Assessing risks &amp; opportunities </a:t>
              </a:r>
            </a:p>
            <a:p>
              <a:pPr marL="285750" indent="-285750">
                <a:buFont typeface="Arial" panose="020B0604020202020204" pitchFamily="34" charset="0"/>
                <a:buChar char="•"/>
              </a:pPr>
              <a:r>
                <a:rPr lang="en-NL" sz="1300" b="1" dirty="0">
                  <a:latin typeface="Circular Std Book" panose="020B0604020101020102" pitchFamily="34" charset="77"/>
                  <a:cs typeface="Circular Std Book" panose="020B0604020101020102" pitchFamily="34" charset="77"/>
                </a:rPr>
                <a:t>Monitor &amp; Verify performance</a:t>
              </a:r>
            </a:p>
            <a:p>
              <a:pPr marL="285750" indent="-285750">
                <a:buFont typeface="Arial" panose="020B0604020202020204" pitchFamily="34" charset="0"/>
                <a:buChar char="•"/>
              </a:pPr>
              <a:r>
                <a:rPr lang="en-NL" sz="1300" b="1" dirty="0">
                  <a:latin typeface="Circular Std Book" panose="020B0604020101020102" pitchFamily="34" charset="77"/>
                  <a:cs typeface="Circular Std Book" panose="020B0604020101020102" pitchFamily="34" charset="77"/>
                </a:rPr>
                <a:t>Strategies for policy implementation, incorporate cycled/ renewable content, material compatilbility, Water &amp; Soil Stewardship Startegy etc.</a:t>
              </a:r>
            </a:p>
            <a:p>
              <a:pPr marL="285750" indent="-285750">
                <a:buFont typeface="Arial" panose="020B0604020202020204" pitchFamily="34" charset="0"/>
                <a:buChar char="•"/>
              </a:pPr>
              <a:r>
                <a:rPr lang="en-NL" sz="1300" b="1" dirty="0">
                  <a:latin typeface="Circular Std Book" panose="020B0604020101020102" pitchFamily="34" charset="77"/>
                  <a:cs typeface="Circular Std Book" panose="020B0604020101020102" pitchFamily="34" charset="77"/>
                </a:rPr>
                <a:t>Transparency and reporting</a:t>
              </a:r>
            </a:p>
            <a:p>
              <a:endParaRPr lang="en-NL" sz="1300" b="1" dirty="0">
                <a:latin typeface="Circular Std Book" panose="020B0604020101020102" pitchFamily="34" charset="77"/>
                <a:cs typeface="Circular Std Book" panose="020B0604020101020102" pitchFamily="34" charset="77"/>
              </a:endParaRPr>
            </a:p>
          </p:txBody>
        </p:sp>
        <p:sp>
          <p:nvSpPr>
            <p:cNvPr id="34" name="Text Placeholder 3">
              <a:extLst>
                <a:ext uri="{FF2B5EF4-FFF2-40B4-BE49-F238E27FC236}">
                  <a16:creationId xmlns:a16="http://schemas.microsoft.com/office/drawing/2014/main" id="{328BBB83-5448-537D-8186-1B2BF4C4DBBA}"/>
                </a:ext>
              </a:extLst>
            </p:cNvPr>
            <p:cNvSpPr txBox="1">
              <a:spLocks/>
            </p:cNvSpPr>
            <p:nvPr/>
          </p:nvSpPr>
          <p:spPr>
            <a:xfrm>
              <a:off x="8531874" y="4038100"/>
              <a:ext cx="2762002" cy="715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Arial"/>
                <a:buNone/>
              </a:pPr>
              <a:r>
                <a:rPr lang="en-GB" sz="1800" b="1" dirty="0">
                  <a:solidFill>
                    <a:schemeClr val="bg1"/>
                  </a:solidFill>
                </a:rPr>
                <a:t>Social Fairness</a:t>
              </a:r>
              <a:endParaRPr lang="en-NL" sz="1800" b="1" dirty="0">
                <a:solidFill>
                  <a:schemeClr val="bg1"/>
                </a:solidFill>
              </a:endParaRPr>
            </a:p>
          </p:txBody>
        </p:sp>
      </p:grpSp>
      <p:pic>
        <p:nvPicPr>
          <p:cNvPr id="39" name="Picture 38" descr="A logo for a company&#10;&#10;Description automatically generated">
            <a:extLst>
              <a:ext uri="{FF2B5EF4-FFF2-40B4-BE49-F238E27FC236}">
                <a16:creationId xmlns:a16="http://schemas.microsoft.com/office/drawing/2014/main" id="{1301875A-C5EF-B2D4-F431-99D806E8D0E2}"/>
              </a:ext>
            </a:extLst>
          </p:cNvPr>
          <p:cNvPicPr>
            <a:picLocks noChangeAspect="1"/>
          </p:cNvPicPr>
          <p:nvPr/>
        </p:nvPicPr>
        <p:blipFill>
          <a:blip r:embed="rId3"/>
          <a:stretch>
            <a:fillRect/>
          </a:stretch>
        </p:blipFill>
        <p:spPr>
          <a:xfrm>
            <a:off x="9945195" y="3229974"/>
            <a:ext cx="594512" cy="594512"/>
          </a:xfrm>
          <a:prstGeom prst="rect">
            <a:avLst/>
          </a:prstGeom>
        </p:spPr>
      </p:pic>
      <p:pic>
        <p:nvPicPr>
          <p:cNvPr id="40" name="Picture 39" descr="A close-up of red text&#10;&#10;Description automatically generated">
            <a:extLst>
              <a:ext uri="{FF2B5EF4-FFF2-40B4-BE49-F238E27FC236}">
                <a16:creationId xmlns:a16="http://schemas.microsoft.com/office/drawing/2014/main" id="{AA952595-684C-D433-20C2-A37D373993F7}"/>
              </a:ext>
            </a:extLst>
          </p:cNvPr>
          <p:cNvPicPr>
            <a:picLocks noChangeAspect="1"/>
          </p:cNvPicPr>
          <p:nvPr/>
        </p:nvPicPr>
        <p:blipFill rotWithShape="1">
          <a:blip r:embed="rId4"/>
          <a:srcRect t="-1" r="72576" b="6820"/>
          <a:stretch/>
        </p:blipFill>
        <p:spPr>
          <a:xfrm>
            <a:off x="9869239" y="3897438"/>
            <a:ext cx="571860" cy="552372"/>
          </a:xfrm>
          <a:prstGeom prst="rect">
            <a:avLst/>
          </a:prstGeom>
        </p:spPr>
      </p:pic>
      <p:pic>
        <p:nvPicPr>
          <p:cNvPr id="42" name="Picture 41" descr="Blue text on a black background&#10;&#10;Description automatically generated">
            <a:extLst>
              <a:ext uri="{FF2B5EF4-FFF2-40B4-BE49-F238E27FC236}">
                <a16:creationId xmlns:a16="http://schemas.microsoft.com/office/drawing/2014/main" id="{0EAA9B12-9EB9-4FB7-17F1-3BFDF7DDF7A3}"/>
              </a:ext>
            </a:extLst>
          </p:cNvPr>
          <p:cNvPicPr>
            <a:picLocks noChangeAspect="1"/>
          </p:cNvPicPr>
          <p:nvPr/>
        </p:nvPicPr>
        <p:blipFill rotWithShape="1">
          <a:blip r:embed="rId5"/>
          <a:srcRect t="-1" r="76421" b="6820"/>
          <a:stretch/>
        </p:blipFill>
        <p:spPr>
          <a:xfrm>
            <a:off x="10943147" y="3881382"/>
            <a:ext cx="557466" cy="552372"/>
          </a:xfrm>
          <a:prstGeom prst="rect">
            <a:avLst/>
          </a:prstGeom>
        </p:spPr>
      </p:pic>
      <p:pic>
        <p:nvPicPr>
          <p:cNvPr id="43" name="Picture 42" descr="A black background with orange letters&#10;&#10;Description automatically generated">
            <a:extLst>
              <a:ext uri="{FF2B5EF4-FFF2-40B4-BE49-F238E27FC236}">
                <a16:creationId xmlns:a16="http://schemas.microsoft.com/office/drawing/2014/main" id="{F32D8202-7D08-73F8-2FB8-5104D9931B49}"/>
              </a:ext>
            </a:extLst>
          </p:cNvPr>
          <p:cNvPicPr>
            <a:picLocks noChangeAspect="1"/>
          </p:cNvPicPr>
          <p:nvPr/>
        </p:nvPicPr>
        <p:blipFill rotWithShape="1">
          <a:blip r:embed="rId6"/>
          <a:srcRect r="82460" b="7316"/>
          <a:stretch/>
        </p:blipFill>
        <p:spPr>
          <a:xfrm>
            <a:off x="10448047" y="3897438"/>
            <a:ext cx="571860" cy="552372"/>
          </a:xfrm>
          <a:prstGeom prst="rect">
            <a:avLst/>
          </a:prstGeom>
        </p:spPr>
      </p:pic>
      <p:pic>
        <p:nvPicPr>
          <p:cNvPr id="44" name="Picture 43">
            <a:extLst>
              <a:ext uri="{FF2B5EF4-FFF2-40B4-BE49-F238E27FC236}">
                <a16:creationId xmlns:a16="http://schemas.microsoft.com/office/drawing/2014/main" id="{265F9CCB-CD71-1646-15C7-0C381F6ED37A}"/>
              </a:ext>
            </a:extLst>
          </p:cNvPr>
          <p:cNvPicPr>
            <a:picLocks noChangeAspect="1"/>
          </p:cNvPicPr>
          <p:nvPr/>
        </p:nvPicPr>
        <p:blipFill rotWithShape="1">
          <a:blip r:embed="rId7"/>
          <a:srcRect r="66708"/>
          <a:stretch/>
        </p:blipFill>
        <p:spPr>
          <a:xfrm>
            <a:off x="11427574" y="3869338"/>
            <a:ext cx="582286" cy="589948"/>
          </a:xfrm>
          <a:prstGeom prst="rect">
            <a:avLst/>
          </a:prstGeom>
        </p:spPr>
      </p:pic>
      <p:sp>
        <p:nvSpPr>
          <p:cNvPr id="45" name="TextBox 44">
            <a:extLst>
              <a:ext uri="{FF2B5EF4-FFF2-40B4-BE49-F238E27FC236}">
                <a16:creationId xmlns:a16="http://schemas.microsoft.com/office/drawing/2014/main" id="{85DF6D40-4753-E95C-7030-F67794DA5972}"/>
              </a:ext>
            </a:extLst>
          </p:cNvPr>
          <p:cNvSpPr txBox="1"/>
          <p:nvPr/>
        </p:nvSpPr>
        <p:spPr>
          <a:xfrm>
            <a:off x="8392222" y="3941822"/>
            <a:ext cx="1625118" cy="661720"/>
          </a:xfrm>
          <a:prstGeom prst="rect">
            <a:avLst/>
          </a:prstGeom>
          <a:noFill/>
          <a:ln>
            <a:noFill/>
          </a:ln>
        </p:spPr>
        <p:txBody>
          <a:bodyPr wrap="square" rtlCol="0">
            <a:spAutoFit/>
          </a:bodyPr>
          <a:lstStyle/>
          <a:p>
            <a:r>
              <a:rPr lang="en-NL" sz="1200" b="1" dirty="0">
                <a:latin typeface="Circular Std Book" panose="020B0604020101020102" pitchFamily="34" charset="77"/>
                <a:cs typeface="Circular Std Book" panose="020B0604020101020102" pitchFamily="34" charset="77"/>
              </a:rPr>
              <a:t>Environmental Policy &amp; Management</a:t>
            </a:r>
          </a:p>
          <a:p>
            <a:endParaRPr lang="en-NL" sz="1300" b="1" dirty="0">
              <a:latin typeface="Circular Std Book" panose="020B0604020101020102" pitchFamily="34" charset="77"/>
              <a:cs typeface="Circular Std Book" panose="020B0604020101020102" pitchFamily="34" charset="77"/>
            </a:endParaRPr>
          </a:p>
        </p:txBody>
      </p:sp>
      <p:sp>
        <p:nvSpPr>
          <p:cNvPr id="46" name="Rectangle 45">
            <a:extLst>
              <a:ext uri="{FF2B5EF4-FFF2-40B4-BE49-F238E27FC236}">
                <a16:creationId xmlns:a16="http://schemas.microsoft.com/office/drawing/2014/main" id="{146FA9B8-4ECF-A1A7-3208-AC973C2DEE0A}"/>
              </a:ext>
            </a:extLst>
          </p:cNvPr>
          <p:cNvSpPr/>
          <p:nvPr/>
        </p:nvSpPr>
        <p:spPr>
          <a:xfrm>
            <a:off x="8399367" y="3959412"/>
            <a:ext cx="1466304" cy="402972"/>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1037573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EB4D3-AD28-23A5-4D5F-E2453C9467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3FA0FF-FD55-20DA-B312-3EBE21C646CE}"/>
              </a:ext>
            </a:extLst>
          </p:cNvPr>
          <p:cNvSpPr>
            <a:spLocks noGrp="1"/>
          </p:cNvSpPr>
          <p:nvPr>
            <p:ph type="sldNum" sz="quarter" idx="12"/>
          </p:nvPr>
        </p:nvSpPr>
        <p:spPr/>
        <p:txBody>
          <a:bodyPr/>
          <a:lstStyle/>
          <a:p>
            <a:fld id="{A6B50053-EC5D-F648-9B13-092A20055004}" type="slidenum">
              <a:rPr lang="en-US" smtClean="0"/>
              <a:pPr/>
              <a:t>9</a:t>
            </a:fld>
            <a:endParaRPr lang="en-US" dirty="0"/>
          </a:p>
        </p:txBody>
      </p:sp>
      <p:sp>
        <p:nvSpPr>
          <p:cNvPr id="5" name="Rectangle 4">
            <a:extLst>
              <a:ext uri="{FF2B5EF4-FFF2-40B4-BE49-F238E27FC236}">
                <a16:creationId xmlns:a16="http://schemas.microsoft.com/office/drawing/2014/main" id="{A557917C-DBCF-25C2-80CE-9BFC664AA843}"/>
              </a:ext>
            </a:extLst>
          </p:cNvPr>
          <p:cNvSpPr/>
          <p:nvPr/>
        </p:nvSpPr>
        <p:spPr>
          <a:xfrm>
            <a:off x="445540" y="718251"/>
            <a:ext cx="11254895" cy="810146"/>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solidFill>
                  <a:schemeClr val="tx2">
                    <a:lumMod val="40000"/>
                    <a:lumOff val="60000"/>
                  </a:schemeClr>
                </a:solidFill>
              </a:rPr>
              <a:t>      </a:t>
            </a:r>
          </a:p>
        </p:txBody>
      </p:sp>
      <p:sp>
        <p:nvSpPr>
          <p:cNvPr id="17" name="TextBox 16">
            <a:extLst>
              <a:ext uri="{FF2B5EF4-FFF2-40B4-BE49-F238E27FC236}">
                <a16:creationId xmlns:a16="http://schemas.microsoft.com/office/drawing/2014/main" id="{CD2B5D5C-D590-F16E-0337-614097F75FF6}"/>
              </a:ext>
            </a:extLst>
          </p:cNvPr>
          <p:cNvSpPr txBox="1"/>
          <p:nvPr/>
        </p:nvSpPr>
        <p:spPr>
          <a:xfrm>
            <a:off x="445540" y="834886"/>
            <a:ext cx="11254895" cy="584775"/>
          </a:xfrm>
          <a:prstGeom prst="rect">
            <a:avLst/>
          </a:prstGeom>
          <a:noFill/>
        </p:spPr>
        <p:txBody>
          <a:bodyPr wrap="square" rtlCol="0">
            <a:spAutoFit/>
          </a:bodyPr>
          <a:lstStyle/>
          <a:p>
            <a:pPr algn="ctr"/>
            <a:r>
              <a:rPr lang="en-NL" sz="3200" b="1" dirty="0">
                <a:solidFill>
                  <a:schemeClr val="bg1"/>
                </a:solidFill>
                <a:latin typeface="Circular Std Black" panose="020B0604020101020102" pitchFamily="34" charset="77"/>
                <a:cs typeface="Circular Std Black" panose="020B0604020101020102" pitchFamily="34" charset="77"/>
              </a:rPr>
              <a:t>Environment</a:t>
            </a:r>
          </a:p>
        </p:txBody>
      </p:sp>
      <p:grpSp>
        <p:nvGrpSpPr>
          <p:cNvPr id="29" name="Group 28">
            <a:extLst>
              <a:ext uri="{FF2B5EF4-FFF2-40B4-BE49-F238E27FC236}">
                <a16:creationId xmlns:a16="http://schemas.microsoft.com/office/drawing/2014/main" id="{C59F9646-7D93-21F3-00FC-DDD83435322E}"/>
              </a:ext>
            </a:extLst>
          </p:cNvPr>
          <p:cNvGrpSpPr/>
          <p:nvPr/>
        </p:nvGrpSpPr>
        <p:grpSpPr>
          <a:xfrm>
            <a:off x="445540" y="1844896"/>
            <a:ext cx="3379305" cy="384314"/>
            <a:chOff x="790554" y="1857934"/>
            <a:chExt cx="3379305" cy="384314"/>
          </a:xfrm>
          <a:solidFill>
            <a:schemeClr val="tx2">
              <a:lumMod val="75000"/>
            </a:schemeClr>
          </a:solidFill>
        </p:grpSpPr>
        <p:sp>
          <p:nvSpPr>
            <p:cNvPr id="9" name="Rectangle 8">
              <a:extLst>
                <a:ext uri="{FF2B5EF4-FFF2-40B4-BE49-F238E27FC236}">
                  <a16:creationId xmlns:a16="http://schemas.microsoft.com/office/drawing/2014/main" id="{1A07D442-9541-E2F9-0855-3B8C93635074}"/>
                </a:ext>
              </a:extLst>
            </p:cNvPr>
            <p:cNvSpPr/>
            <p:nvPr/>
          </p:nvSpPr>
          <p:spPr>
            <a:xfrm>
              <a:off x="790554" y="1857934"/>
              <a:ext cx="3379305" cy="38431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8" name="TextBox 17">
              <a:extLst>
                <a:ext uri="{FF2B5EF4-FFF2-40B4-BE49-F238E27FC236}">
                  <a16:creationId xmlns:a16="http://schemas.microsoft.com/office/drawing/2014/main" id="{0A335F33-F75D-D5DC-3D08-4FC05FC2339D}"/>
                </a:ext>
              </a:extLst>
            </p:cNvPr>
            <p:cNvSpPr txBox="1"/>
            <p:nvPr/>
          </p:nvSpPr>
          <p:spPr>
            <a:xfrm>
              <a:off x="913114" y="1872916"/>
              <a:ext cx="3134183" cy="369332"/>
            </a:xfrm>
            <a:prstGeom prst="rect">
              <a:avLst/>
            </a:prstGeom>
            <a:grpFill/>
            <a:ln>
              <a:noFill/>
            </a:ln>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Climate Change (ESRS E1)</a:t>
              </a:r>
            </a:p>
          </p:txBody>
        </p:sp>
      </p:grpSp>
      <p:grpSp>
        <p:nvGrpSpPr>
          <p:cNvPr id="25" name="Group 24">
            <a:extLst>
              <a:ext uri="{FF2B5EF4-FFF2-40B4-BE49-F238E27FC236}">
                <a16:creationId xmlns:a16="http://schemas.microsoft.com/office/drawing/2014/main" id="{A44231FD-B031-D196-51DC-0ED8391EAE62}"/>
              </a:ext>
            </a:extLst>
          </p:cNvPr>
          <p:cNvGrpSpPr/>
          <p:nvPr/>
        </p:nvGrpSpPr>
        <p:grpSpPr>
          <a:xfrm>
            <a:off x="4383335" y="1844896"/>
            <a:ext cx="3379305" cy="384315"/>
            <a:chOff x="790554" y="2881661"/>
            <a:chExt cx="3379305" cy="384315"/>
          </a:xfrm>
          <a:solidFill>
            <a:schemeClr val="tx2">
              <a:lumMod val="75000"/>
            </a:schemeClr>
          </a:solidFill>
        </p:grpSpPr>
        <p:sp>
          <p:nvSpPr>
            <p:cNvPr id="13" name="Rectangle 12">
              <a:extLst>
                <a:ext uri="{FF2B5EF4-FFF2-40B4-BE49-F238E27FC236}">
                  <a16:creationId xmlns:a16="http://schemas.microsoft.com/office/drawing/2014/main" id="{AF55341D-4D3F-1C6A-90B0-222D6978D5D5}"/>
                </a:ext>
              </a:extLst>
            </p:cNvPr>
            <p:cNvSpPr/>
            <p:nvPr/>
          </p:nvSpPr>
          <p:spPr>
            <a:xfrm>
              <a:off x="790554" y="2881661"/>
              <a:ext cx="3379305" cy="38431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9" name="TextBox 18">
              <a:extLst>
                <a:ext uri="{FF2B5EF4-FFF2-40B4-BE49-F238E27FC236}">
                  <a16:creationId xmlns:a16="http://schemas.microsoft.com/office/drawing/2014/main" id="{3DF7D65A-0B2D-30A1-BD08-7B78DEFA0D2E}"/>
                </a:ext>
              </a:extLst>
            </p:cNvPr>
            <p:cNvSpPr txBox="1"/>
            <p:nvPr/>
          </p:nvSpPr>
          <p:spPr>
            <a:xfrm>
              <a:off x="894522" y="2892751"/>
              <a:ext cx="3134183" cy="369332"/>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Pollution (ESRS E2)</a:t>
              </a:r>
            </a:p>
          </p:txBody>
        </p:sp>
      </p:grpSp>
      <p:grpSp>
        <p:nvGrpSpPr>
          <p:cNvPr id="26" name="Group 25">
            <a:extLst>
              <a:ext uri="{FF2B5EF4-FFF2-40B4-BE49-F238E27FC236}">
                <a16:creationId xmlns:a16="http://schemas.microsoft.com/office/drawing/2014/main" id="{0514FBF4-D4B5-6C2D-2444-191688B8443C}"/>
              </a:ext>
            </a:extLst>
          </p:cNvPr>
          <p:cNvGrpSpPr/>
          <p:nvPr/>
        </p:nvGrpSpPr>
        <p:grpSpPr>
          <a:xfrm>
            <a:off x="8318920" y="1841070"/>
            <a:ext cx="3379305" cy="384315"/>
            <a:chOff x="790554" y="3905389"/>
            <a:chExt cx="3379305" cy="384315"/>
          </a:xfrm>
          <a:solidFill>
            <a:schemeClr val="tx2">
              <a:lumMod val="75000"/>
            </a:schemeClr>
          </a:solidFill>
        </p:grpSpPr>
        <p:sp>
          <p:nvSpPr>
            <p:cNvPr id="14" name="Rectangle 13">
              <a:extLst>
                <a:ext uri="{FF2B5EF4-FFF2-40B4-BE49-F238E27FC236}">
                  <a16:creationId xmlns:a16="http://schemas.microsoft.com/office/drawing/2014/main" id="{AB9DECD6-D6E4-D118-42BB-253856CB41A5}"/>
                </a:ext>
              </a:extLst>
            </p:cNvPr>
            <p:cNvSpPr/>
            <p:nvPr/>
          </p:nvSpPr>
          <p:spPr>
            <a:xfrm>
              <a:off x="790554" y="3905389"/>
              <a:ext cx="3379305" cy="38431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0" name="TextBox 19">
              <a:extLst>
                <a:ext uri="{FF2B5EF4-FFF2-40B4-BE49-F238E27FC236}">
                  <a16:creationId xmlns:a16="http://schemas.microsoft.com/office/drawing/2014/main" id="{60220B5C-621F-8493-378C-13BD269FC636}"/>
                </a:ext>
              </a:extLst>
            </p:cNvPr>
            <p:cNvSpPr txBox="1"/>
            <p:nvPr/>
          </p:nvSpPr>
          <p:spPr>
            <a:xfrm>
              <a:off x="894522" y="3920372"/>
              <a:ext cx="3134183" cy="369332"/>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Water (ESRS E3)</a:t>
              </a:r>
            </a:p>
          </p:txBody>
        </p:sp>
      </p:grpSp>
      <p:grpSp>
        <p:nvGrpSpPr>
          <p:cNvPr id="27" name="Group 26">
            <a:extLst>
              <a:ext uri="{FF2B5EF4-FFF2-40B4-BE49-F238E27FC236}">
                <a16:creationId xmlns:a16="http://schemas.microsoft.com/office/drawing/2014/main" id="{8CC0F074-96D8-2636-3C6F-0987B4B66313}"/>
              </a:ext>
            </a:extLst>
          </p:cNvPr>
          <p:cNvGrpSpPr/>
          <p:nvPr/>
        </p:nvGrpSpPr>
        <p:grpSpPr>
          <a:xfrm>
            <a:off x="2253561" y="4436632"/>
            <a:ext cx="3379305" cy="384315"/>
            <a:chOff x="795130" y="4929117"/>
            <a:chExt cx="3379305" cy="384315"/>
          </a:xfrm>
          <a:solidFill>
            <a:schemeClr val="tx2">
              <a:lumMod val="75000"/>
            </a:schemeClr>
          </a:solidFill>
        </p:grpSpPr>
        <p:sp>
          <p:nvSpPr>
            <p:cNvPr id="15" name="Rectangle 14">
              <a:extLst>
                <a:ext uri="{FF2B5EF4-FFF2-40B4-BE49-F238E27FC236}">
                  <a16:creationId xmlns:a16="http://schemas.microsoft.com/office/drawing/2014/main" id="{5D30EA22-0BD8-16ED-6516-AF77557E69BB}"/>
                </a:ext>
              </a:extLst>
            </p:cNvPr>
            <p:cNvSpPr/>
            <p:nvPr/>
          </p:nvSpPr>
          <p:spPr>
            <a:xfrm>
              <a:off x="795130" y="4929117"/>
              <a:ext cx="3379305" cy="38431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1" name="TextBox 20">
              <a:extLst>
                <a:ext uri="{FF2B5EF4-FFF2-40B4-BE49-F238E27FC236}">
                  <a16:creationId xmlns:a16="http://schemas.microsoft.com/office/drawing/2014/main" id="{EF44A2C8-9DEE-33BD-9870-08293C8B940B}"/>
                </a:ext>
              </a:extLst>
            </p:cNvPr>
            <p:cNvSpPr txBox="1"/>
            <p:nvPr/>
          </p:nvSpPr>
          <p:spPr>
            <a:xfrm>
              <a:off x="978641" y="4944100"/>
              <a:ext cx="3134183" cy="369332"/>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Biodiversity (ESRS E4)</a:t>
              </a:r>
            </a:p>
          </p:txBody>
        </p:sp>
      </p:grpSp>
      <p:grpSp>
        <p:nvGrpSpPr>
          <p:cNvPr id="28" name="Group 27">
            <a:extLst>
              <a:ext uri="{FF2B5EF4-FFF2-40B4-BE49-F238E27FC236}">
                <a16:creationId xmlns:a16="http://schemas.microsoft.com/office/drawing/2014/main" id="{5A5FD9BF-D386-28AF-BD7D-99F4E15EE92A}"/>
              </a:ext>
            </a:extLst>
          </p:cNvPr>
          <p:cNvGrpSpPr/>
          <p:nvPr/>
        </p:nvGrpSpPr>
        <p:grpSpPr>
          <a:xfrm>
            <a:off x="6375623" y="4427037"/>
            <a:ext cx="3379305" cy="403504"/>
            <a:chOff x="790554" y="5952846"/>
            <a:chExt cx="3379305" cy="403504"/>
          </a:xfrm>
          <a:solidFill>
            <a:schemeClr val="tx2">
              <a:lumMod val="75000"/>
            </a:schemeClr>
          </a:solidFill>
        </p:grpSpPr>
        <p:sp>
          <p:nvSpPr>
            <p:cNvPr id="16" name="Rectangle 15">
              <a:extLst>
                <a:ext uri="{FF2B5EF4-FFF2-40B4-BE49-F238E27FC236}">
                  <a16:creationId xmlns:a16="http://schemas.microsoft.com/office/drawing/2014/main" id="{689B68CB-659F-D3BF-1430-416FF7146273}"/>
                </a:ext>
              </a:extLst>
            </p:cNvPr>
            <p:cNvSpPr/>
            <p:nvPr/>
          </p:nvSpPr>
          <p:spPr>
            <a:xfrm>
              <a:off x="790554" y="5952846"/>
              <a:ext cx="3379305" cy="40350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22" name="TextBox 21">
              <a:extLst>
                <a:ext uri="{FF2B5EF4-FFF2-40B4-BE49-F238E27FC236}">
                  <a16:creationId xmlns:a16="http://schemas.microsoft.com/office/drawing/2014/main" id="{34AB1B25-7C51-E4C1-C87B-77E287713D1A}"/>
                </a:ext>
              </a:extLst>
            </p:cNvPr>
            <p:cNvSpPr txBox="1"/>
            <p:nvPr/>
          </p:nvSpPr>
          <p:spPr>
            <a:xfrm>
              <a:off x="894522" y="5987017"/>
              <a:ext cx="3275337" cy="369332"/>
            </a:xfrm>
            <a:prstGeom prst="rect">
              <a:avLst/>
            </a:prstGeom>
            <a:grpFill/>
          </p:spPr>
          <p:txBody>
            <a:bodyPr wrap="square" rtlCol="0">
              <a:spAutoFit/>
            </a:bodyPr>
            <a:lstStyle/>
            <a:p>
              <a:pPr algn="ctr"/>
              <a:r>
                <a:rPr lang="en-NL" b="1" dirty="0">
                  <a:solidFill>
                    <a:schemeClr val="bg1"/>
                  </a:solidFill>
                  <a:latin typeface="Circular Std Black" panose="020B0604020101020102" pitchFamily="34" charset="77"/>
                  <a:cs typeface="Circular Std Black" panose="020B0604020101020102" pitchFamily="34" charset="77"/>
                </a:rPr>
                <a:t>Circular Economy (ESRS E5)</a:t>
              </a:r>
            </a:p>
          </p:txBody>
        </p:sp>
      </p:grpSp>
      <p:sp>
        <p:nvSpPr>
          <p:cNvPr id="23" name="Rectangle 22">
            <a:extLst>
              <a:ext uri="{FF2B5EF4-FFF2-40B4-BE49-F238E27FC236}">
                <a16:creationId xmlns:a16="http://schemas.microsoft.com/office/drawing/2014/main" id="{D0E889D6-A37A-2597-CC01-A211A6BFEFAD}"/>
              </a:ext>
            </a:extLst>
          </p:cNvPr>
          <p:cNvSpPr/>
          <p:nvPr/>
        </p:nvSpPr>
        <p:spPr>
          <a:xfrm>
            <a:off x="444964" y="2252732"/>
            <a:ext cx="3379305" cy="1126778"/>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4" name="TextBox 23">
            <a:extLst>
              <a:ext uri="{FF2B5EF4-FFF2-40B4-BE49-F238E27FC236}">
                <a16:creationId xmlns:a16="http://schemas.microsoft.com/office/drawing/2014/main" id="{EE2DCFCE-44CB-B422-7379-F0F4F9D2E876}"/>
              </a:ext>
            </a:extLst>
          </p:cNvPr>
          <p:cNvSpPr txBox="1"/>
          <p:nvPr/>
        </p:nvSpPr>
        <p:spPr>
          <a:xfrm>
            <a:off x="445540" y="2256106"/>
            <a:ext cx="3256743" cy="89255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GHG emissions, reduction targets, removals, emissions avoided, carbon credits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Energy mix and intensity</a:t>
            </a:r>
          </a:p>
        </p:txBody>
      </p:sp>
      <p:sp>
        <p:nvSpPr>
          <p:cNvPr id="32" name="Rectangle 31">
            <a:extLst>
              <a:ext uri="{FF2B5EF4-FFF2-40B4-BE49-F238E27FC236}">
                <a16:creationId xmlns:a16="http://schemas.microsoft.com/office/drawing/2014/main" id="{5C5D6C98-E413-E661-3698-4588CA612684}"/>
              </a:ext>
            </a:extLst>
          </p:cNvPr>
          <p:cNvSpPr/>
          <p:nvPr/>
        </p:nvSpPr>
        <p:spPr>
          <a:xfrm>
            <a:off x="4383998" y="2252320"/>
            <a:ext cx="3379305" cy="1116710"/>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3" name="Rectangle 32">
            <a:extLst>
              <a:ext uri="{FF2B5EF4-FFF2-40B4-BE49-F238E27FC236}">
                <a16:creationId xmlns:a16="http://schemas.microsoft.com/office/drawing/2014/main" id="{7EC37684-B0D8-DE69-33A2-7CAA99039484}"/>
              </a:ext>
            </a:extLst>
          </p:cNvPr>
          <p:cNvSpPr/>
          <p:nvPr/>
        </p:nvSpPr>
        <p:spPr>
          <a:xfrm>
            <a:off x="8316368" y="2253022"/>
            <a:ext cx="3379305" cy="1101727"/>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4" name="Rectangle 33">
            <a:extLst>
              <a:ext uri="{FF2B5EF4-FFF2-40B4-BE49-F238E27FC236}">
                <a16:creationId xmlns:a16="http://schemas.microsoft.com/office/drawing/2014/main" id="{3AA2D7FD-F76B-7044-4431-3B0BF12E9638}"/>
              </a:ext>
            </a:extLst>
          </p:cNvPr>
          <p:cNvSpPr/>
          <p:nvPr/>
        </p:nvSpPr>
        <p:spPr>
          <a:xfrm>
            <a:off x="2247857" y="4842665"/>
            <a:ext cx="3379305" cy="936925"/>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5" name="Rectangle 34">
            <a:extLst>
              <a:ext uri="{FF2B5EF4-FFF2-40B4-BE49-F238E27FC236}">
                <a16:creationId xmlns:a16="http://schemas.microsoft.com/office/drawing/2014/main" id="{ECAF0196-DBE7-6C2A-1107-E42E501AAE44}"/>
              </a:ext>
            </a:extLst>
          </p:cNvPr>
          <p:cNvSpPr/>
          <p:nvPr/>
        </p:nvSpPr>
        <p:spPr>
          <a:xfrm>
            <a:off x="6376212" y="4842665"/>
            <a:ext cx="3379305" cy="936925"/>
          </a:xfrm>
          <a:prstGeom prst="rect">
            <a:avLst/>
          </a:prstGeo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6" name="TextBox 35">
            <a:extLst>
              <a:ext uri="{FF2B5EF4-FFF2-40B4-BE49-F238E27FC236}">
                <a16:creationId xmlns:a16="http://schemas.microsoft.com/office/drawing/2014/main" id="{09F719D6-0F94-4DE3-B687-76C93A0FDC14}"/>
              </a:ext>
            </a:extLst>
          </p:cNvPr>
          <p:cNvSpPr txBox="1"/>
          <p:nvPr/>
        </p:nvSpPr>
        <p:spPr>
          <a:xfrm>
            <a:off x="4443510" y="2215250"/>
            <a:ext cx="3134183" cy="1092607"/>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Pollution of air, water, soil, living organisms and food resources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Substances of concern or very high concern</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Microplastics</a:t>
            </a:r>
          </a:p>
        </p:txBody>
      </p:sp>
      <p:sp>
        <p:nvSpPr>
          <p:cNvPr id="37" name="TextBox 36">
            <a:extLst>
              <a:ext uri="{FF2B5EF4-FFF2-40B4-BE49-F238E27FC236}">
                <a16:creationId xmlns:a16="http://schemas.microsoft.com/office/drawing/2014/main" id="{1F2C9F7C-0A99-1BC0-5720-FD9A2D0EF37A}"/>
              </a:ext>
            </a:extLst>
          </p:cNvPr>
          <p:cNvSpPr txBox="1"/>
          <p:nvPr/>
        </p:nvSpPr>
        <p:spPr>
          <a:xfrm>
            <a:off x="8397547" y="2235493"/>
            <a:ext cx="3497674" cy="692497"/>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Total water (reused, stored, withdrawn, consumed, discharged in oceans)</a:t>
            </a:r>
          </a:p>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Use of marine resources</a:t>
            </a:r>
          </a:p>
        </p:txBody>
      </p:sp>
      <p:sp>
        <p:nvSpPr>
          <p:cNvPr id="38" name="TextBox 37">
            <a:extLst>
              <a:ext uri="{FF2B5EF4-FFF2-40B4-BE49-F238E27FC236}">
                <a16:creationId xmlns:a16="http://schemas.microsoft.com/office/drawing/2014/main" id="{F7DA5E79-A555-E1C8-A053-1456A0DB481A}"/>
              </a:ext>
            </a:extLst>
          </p:cNvPr>
          <p:cNvSpPr txBox="1"/>
          <p:nvPr/>
        </p:nvSpPr>
        <p:spPr>
          <a:xfrm>
            <a:off x="2188672" y="4824024"/>
            <a:ext cx="3497674" cy="892552"/>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Dependencies and impacts on ecosystems including land use or habitat change, climate change, pollution, natural resources and exploitation</a:t>
            </a:r>
          </a:p>
        </p:txBody>
      </p:sp>
      <p:sp>
        <p:nvSpPr>
          <p:cNvPr id="39" name="TextBox 38">
            <a:extLst>
              <a:ext uri="{FF2B5EF4-FFF2-40B4-BE49-F238E27FC236}">
                <a16:creationId xmlns:a16="http://schemas.microsoft.com/office/drawing/2014/main" id="{6CC33832-29F2-21B1-3F6E-EA4C808D34C8}"/>
              </a:ext>
            </a:extLst>
          </p:cNvPr>
          <p:cNvSpPr txBox="1"/>
          <p:nvPr/>
        </p:nvSpPr>
        <p:spPr>
          <a:xfrm>
            <a:off x="6375623" y="4838673"/>
            <a:ext cx="3497674" cy="692497"/>
          </a:xfrm>
          <a:prstGeom prst="rect">
            <a:avLst/>
          </a:prstGeom>
          <a:noFill/>
          <a:ln>
            <a:noFill/>
          </a:ln>
        </p:spPr>
        <p:txBody>
          <a:bodyPr wrap="square" rtlCol="0">
            <a:spAutoFit/>
          </a:bodyPr>
          <a:lstStyle/>
          <a:p>
            <a:pPr marL="285750" indent="-285750">
              <a:buFont typeface="Arial" panose="020B0604020202020204" pitchFamily="34" charset="0"/>
              <a:buChar char="•"/>
            </a:pPr>
            <a:r>
              <a:rPr lang="en-NL" sz="1300" dirty="0">
                <a:latin typeface="Circular Std Book" panose="020B0604020101020102" pitchFamily="34" charset="77"/>
                <a:cs typeface="Circular Std Book" panose="020B0604020101020102" pitchFamily="34" charset="77"/>
              </a:rPr>
              <a:t>Resource inflows/outflows: recycled materials used, durability, reparability, reusability, recyclability, waste</a:t>
            </a:r>
          </a:p>
        </p:txBody>
      </p:sp>
      <p:pic>
        <p:nvPicPr>
          <p:cNvPr id="40" name="Picture 39" descr="Blue text on a black background&#10;&#10;Description automatically generated">
            <a:extLst>
              <a:ext uri="{FF2B5EF4-FFF2-40B4-BE49-F238E27FC236}">
                <a16:creationId xmlns:a16="http://schemas.microsoft.com/office/drawing/2014/main" id="{BEC8489C-8EDC-D411-6B28-63EB50915E3A}"/>
              </a:ext>
            </a:extLst>
          </p:cNvPr>
          <p:cNvPicPr>
            <a:picLocks noChangeAspect="1"/>
          </p:cNvPicPr>
          <p:nvPr/>
        </p:nvPicPr>
        <p:blipFill rotWithShape="1">
          <a:blip r:embed="rId3"/>
          <a:srcRect t="-1" r="76421" b="6820"/>
          <a:stretch/>
        </p:blipFill>
        <p:spPr>
          <a:xfrm>
            <a:off x="6835023" y="3395179"/>
            <a:ext cx="557466" cy="552372"/>
          </a:xfrm>
          <a:prstGeom prst="rect">
            <a:avLst/>
          </a:prstGeom>
        </p:spPr>
      </p:pic>
      <p:pic>
        <p:nvPicPr>
          <p:cNvPr id="42" name="Picture 41" descr="A close-up of red text&#10;&#10;Description automatically generated">
            <a:extLst>
              <a:ext uri="{FF2B5EF4-FFF2-40B4-BE49-F238E27FC236}">
                <a16:creationId xmlns:a16="http://schemas.microsoft.com/office/drawing/2014/main" id="{6855590B-D6A7-4551-5938-8D765BACC993}"/>
              </a:ext>
            </a:extLst>
          </p:cNvPr>
          <p:cNvPicPr>
            <a:picLocks noChangeAspect="1"/>
          </p:cNvPicPr>
          <p:nvPr/>
        </p:nvPicPr>
        <p:blipFill rotWithShape="1">
          <a:blip r:embed="rId4"/>
          <a:srcRect t="-1" r="72576" b="6820"/>
          <a:stretch/>
        </p:blipFill>
        <p:spPr>
          <a:xfrm>
            <a:off x="7434345" y="5826963"/>
            <a:ext cx="571860" cy="552372"/>
          </a:xfrm>
          <a:prstGeom prst="rect">
            <a:avLst/>
          </a:prstGeom>
        </p:spPr>
      </p:pic>
      <p:pic>
        <p:nvPicPr>
          <p:cNvPr id="43" name="Picture 42" descr="A black background with orange letters&#10;&#10;Description automatically generated">
            <a:extLst>
              <a:ext uri="{FF2B5EF4-FFF2-40B4-BE49-F238E27FC236}">
                <a16:creationId xmlns:a16="http://schemas.microsoft.com/office/drawing/2014/main" id="{77E2879A-BA1E-EC62-8C23-322DCAB89943}"/>
              </a:ext>
            </a:extLst>
          </p:cNvPr>
          <p:cNvPicPr>
            <a:picLocks noChangeAspect="1"/>
          </p:cNvPicPr>
          <p:nvPr/>
        </p:nvPicPr>
        <p:blipFill rotWithShape="1">
          <a:blip r:embed="rId5"/>
          <a:srcRect r="82460" b="7316"/>
          <a:stretch/>
        </p:blipFill>
        <p:spPr>
          <a:xfrm>
            <a:off x="2088099" y="3429421"/>
            <a:ext cx="571860" cy="552372"/>
          </a:xfrm>
          <a:prstGeom prst="rect">
            <a:avLst/>
          </a:prstGeom>
        </p:spPr>
      </p:pic>
      <p:pic>
        <p:nvPicPr>
          <p:cNvPr id="44" name="Picture 43" descr="A green text on a black background&#10;&#10;Description automatically generated">
            <a:extLst>
              <a:ext uri="{FF2B5EF4-FFF2-40B4-BE49-F238E27FC236}">
                <a16:creationId xmlns:a16="http://schemas.microsoft.com/office/drawing/2014/main" id="{691F3871-46DA-4C96-0D0D-89D176545DC5}"/>
              </a:ext>
            </a:extLst>
          </p:cNvPr>
          <p:cNvPicPr>
            <a:picLocks noChangeAspect="1"/>
          </p:cNvPicPr>
          <p:nvPr/>
        </p:nvPicPr>
        <p:blipFill rotWithShape="1">
          <a:blip r:embed="rId6"/>
          <a:srcRect r="68704"/>
          <a:stretch/>
        </p:blipFill>
        <p:spPr>
          <a:xfrm>
            <a:off x="4772503" y="3395179"/>
            <a:ext cx="571860" cy="592802"/>
          </a:xfrm>
          <a:prstGeom prst="rect">
            <a:avLst/>
          </a:prstGeom>
        </p:spPr>
      </p:pic>
      <p:pic>
        <p:nvPicPr>
          <p:cNvPr id="45" name="Picture 44" descr="A black background with orange letters&#10;&#10;Description automatically generated">
            <a:extLst>
              <a:ext uri="{FF2B5EF4-FFF2-40B4-BE49-F238E27FC236}">
                <a16:creationId xmlns:a16="http://schemas.microsoft.com/office/drawing/2014/main" id="{043EEDFD-C33A-03D4-169B-9AD5A08E2EC5}"/>
              </a:ext>
            </a:extLst>
          </p:cNvPr>
          <p:cNvPicPr>
            <a:picLocks noChangeAspect="1"/>
          </p:cNvPicPr>
          <p:nvPr/>
        </p:nvPicPr>
        <p:blipFill rotWithShape="1">
          <a:blip r:embed="rId5"/>
          <a:srcRect r="82460" b="7316"/>
          <a:stretch/>
        </p:blipFill>
        <p:spPr>
          <a:xfrm>
            <a:off x="5803763" y="3395179"/>
            <a:ext cx="571860" cy="552372"/>
          </a:xfrm>
          <a:prstGeom prst="rect">
            <a:avLst/>
          </a:prstGeom>
        </p:spPr>
      </p:pic>
      <p:pic>
        <p:nvPicPr>
          <p:cNvPr id="46" name="Picture 45" descr="A green text on a black background&#10;&#10;Description automatically generated">
            <a:extLst>
              <a:ext uri="{FF2B5EF4-FFF2-40B4-BE49-F238E27FC236}">
                <a16:creationId xmlns:a16="http://schemas.microsoft.com/office/drawing/2014/main" id="{6105423D-3482-939B-F675-A75A21508DE4}"/>
              </a:ext>
            </a:extLst>
          </p:cNvPr>
          <p:cNvPicPr>
            <a:picLocks noChangeAspect="1"/>
          </p:cNvPicPr>
          <p:nvPr/>
        </p:nvPicPr>
        <p:blipFill rotWithShape="1">
          <a:blip r:embed="rId6"/>
          <a:srcRect r="68704"/>
          <a:stretch/>
        </p:blipFill>
        <p:spPr>
          <a:xfrm>
            <a:off x="9117686" y="3374964"/>
            <a:ext cx="571860" cy="592802"/>
          </a:xfrm>
          <a:prstGeom prst="rect">
            <a:avLst/>
          </a:prstGeom>
        </p:spPr>
      </p:pic>
      <p:pic>
        <p:nvPicPr>
          <p:cNvPr id="47" name="Picture 46" descr="Blue text on a black background&#10;&#10;Description automatically generated">
            <a:extLst>
              <a:ext uri="{FF2B5EF4-FFF2-40B4-BE49-F238E27FC236}">
                <a16:creationId xmlns:a16="http://schemas.microsoft.com/office/drawing/2014/main" id="{4004DD1D-8408-5C5E-292E-448532EDD0CF}"/>
              </a:ext>
            </a:extLst>
          </p:cNvPr>
          <p:cNvPicPr>
            <a:picLocks noChangeAspect="1"/>
          </p:cNvPicPr>
          <p:nvPr/>
        </p:nvPicPr>
        <p:blipFill rotWithShape="1">
          <a:blip r:embed="rId3"/>
          <a:srcRect t="-1" r="76421" b="6820"/>
          <a:stretch/>
        </p:blipFill>
        <p:spPr>
          <a:xfrm>
            <a:off x="10421372" y="3386708"/>
            <a:ext cx="557466" cy="552372"/>
          </a:xfrm>
          <a:prstGeom prst="rect">
            <a:avLst/>
          </a:prstGeom>
        </p:spPr>
      </p:pic>
      <p:pic>
        <p:nvPicPr>
          <p:cNvPr id="50" name="Picture 49" descr="A green text on a black background&#10;&#10;Description automatically generated">
            <a:extLst>
              <a:ext uri="{FF2B5EF4-FFF2-40B4-BE49-F238E27FC236}">
                <a16:creationId xmlns:a16="http://schemas.microsoft.com/office/drawing/2014/main" id="{0FB56BF3-B53C-8E52-0E32-0422FE07EFFD}"/>
              </a:ext>
            </a:extLst>
          </p:cNvPr>
          <p:cNvPicPr>
            <a:picLocks noChangeAspect="1"/>
          </p:cNvPicPr>
          <p:nvPr/>
        </p:nvPicPr>
        <p:blipFill rotWithShape="1">
          <a:blip r:embed="rId6"/>
          <a:srcRect r="68704"/>
          <a:stretch/>
        </p:blipFill>
        <p:spPr>
          <a:xfrm>
            <a:off x="6627424" y="5795632"/>
            <a:ext cx="571860" cy="592802"/>
          </a:xfrm>
          <a:prstGeom prst="rect">
            <a:avLst/>
          </a:prstGeom>
        </p:spPr>
      </p:pic>
      <p:pic>
        <p:nvPicPr>
          <p:cNvPr id="51" name="Picture 50" descr="Blue text on a black background&#10;&#10;Description automatically generated">
            <a:extLst>
              <a:ext uri="{FF2B5EF4-FFF2-40B4-BE49-F238E27FC236}">
                <a16:creationId xmlns:a16="http://schemas.microsoft.com/office/drawing/2014/main" id="{C143C8BF-CBFA-D377-B667-C534D2EEDB57}"/>
              </a:ext>
            </a:extLst>
          </p:cNvPr>
          <p:cNvPicPr>
            <a:picLocks noChangeAspect="1"/>
          </p:cNvPicPr>
          <p:nvPr/>
        </p:nvPicPr>
        <p:blipFill rotWithShape="1">
          <a:blip r:embed="rId3"/>
          <a:srcRect t="-1" r="76421" b="6820"/>
          <a:stretch/>
        </p:blipFill>
        <p:spPr>
          <a:xfrm>
            <a:off x="8961423" y="5815847"/>
            <a:ext cx="557466" cy="552372"/>
          </a:xfrm>
          <a:prstGeom prst="rect">
            <a:avLst/>
          </a:prstGeom>
        </p:spPr>
      </p:pic>
      <p:pic>
        <p:nvPicPr>
          <p:cNvPr id="52" name="Picture 51" descr="A black background with orange letters&#10;&#10;Description automatically generated">
            <a:extLst>
              <a:ext uri="{FF2B5EF4-FFF2-40B4-BE49-F238E27FC236}">
                <a16:creationId xmlns:a16="http://schemas.microsoft.com/office/drawing/2014/main" id="{7C3EA547-C09E-BC3E-DF5E-B47E6412B9B9}"/>
              </a:ext>
            </a:extLst>
          </p:cNvPr>
          <p:cNvPicPr>
            <a:picLocks noChangeAspect="1"/>
          </p:cNvPicPr>
          <p:nvPr/>
        </p:nvPicPr>
        <p:blipFill rotWithShape="1">
          <a:blip r:embed="rId5"/>
          <a:srcRect r="82460" b="7316"/>
          <a:stretch/>
        </p:blipFill>
        <p:spPr>
          <a:xfrm>
            <a:off x="8241266" y="5824318"/>
            <a:ext cx="571860" cy="552372"/>
          </a:xfrm>
          <a:prstGeom prst="rect">
            <a:avLst/>
          </a:prstGeom>
        </p:spPr>
      </p:pic>
      <p:pic>
        <p:nvPicPr>
          <p:cNvPr id="53" name="Picture 52" descr="A green text on a black background&#10;&#10;Description automatically generated">
            <a:extLst>
              <a:ext uri="{FF2B5EF4-FFF2-40B4-BE49-F238E27FC236}">
                <a16:creationId xmlns:a16="http://schemas.microsoft.com/office/drawing/2014/main" id="{CB33EA55-3144-B6C9-8F5D-6CEA320B9F11}"/>
              </a:ext>
            </a:extLst>
          </p:cNvPr>
          <p:cNvPicPr>
            <a:picLocks noChangeAspect="1"/>
          </p:cNvPicPr>
          <p:nvPr/>
        </p:nvPicPr>
        <p:blipFill rotWithShape="1">
          <a:blip r:embed="rId6"/>
          <a:srcRect r="68704"/>
          <a:stretch/>
        </p:blipFill>
        <p:spPr>
          <a:xfrm>
            <a:off x="2980414" y="5804103"/>
            <a:ext cx="571860" cy="592802"/>
          </a:xfrm>
          <a:prstGeom prst="rect">
            <a:avLst/>
          </a:prstGeom>
        </p:spPr>
      </p:pic>
      <p:pic>
        <p:nvPicPr>
          <p:cNvPr id="54" name="Picture 53" descr="Blue text on a black background&#10;&#10;Description automatically generated">
            <a:extLst>
              <a:ext uri="{FF2B5EF4-FFF2-40B4-BE49-F238E27FC236}">
                <a16:creationId xmlns:a16="http://schemas.microsoft.com/office/drawing/2014/main" id="{55D624FD-AAEB-5AE7-4BDF-98E7B23708D6}"/>
              </a:ext>
            </a:extLst>
          </p:cNvPr>
          <p:cNvPicPr>
            <a:picLocks noChangeAspect="1"/>
          </p:cNvPicPr>
          <p:nvPr/>
        </p:nvPicPr>
        <p:blipFill rotWithShape="1">
          <a:blip r:embed="rId3"/>
          <a:srcRect t="-1" r="76421" b="6820"/>
          <a:stretch/>
        </p:blipFill>
        <p:spPr>
          <a:xfrm>
            <a:off x="4284100" y="5815847"/>
            <a:ext cx="557466" cy="552372"/>
          </a:xfrm>
          <a:prstGeom prst="rect">
            <a:avLst/>
          </a:prstGeom>
        </p:spPr>
      </p:pic>
      <p:sp>
        <p:nvSpPr>
          <p:cNvPr id="3" name="TextBox 2">
            <a:extLst>
              <a:ext uri="{FF2B5EF4-FFF2-40B4-BE49-F238E27FC236}">
                <a16:creationId xmlns:a16="http://schemas.microsoft.com/office/drawing/2014/main" id="{4D7427BC-709E-864E-B2FC-8AE026E299F9}"/>
              </a:ext>
            </a:extLst>
          </p:cNvPr>
          <p:cNvSpPr txBox="1"/>
          <p:nvPr/>
        </p:nvSpPr>
        <p:spPr>
          <a:xfrm>
            <a:off x="64253" y="2858940"/>
            <a:ext cx="1832280" cy="991618"/>
          </a:xfrm>
          <a:prstGeom prst="rect">
            <a:avLst/>
          </a:prstGeom>
          <a:noFill/>
        </p:spPr>
        <p:txBody>
          <a:bodyPr wrap="square" rtlCol="0">
            <a:spAutoFit/>
          </a:bodyPr>
          <a:lstStyle/>
          <a:p>
            <a:pPr algn="l">
              <a:lnSpc>
                <a:spcPts val="8800"/>
              </a:lnSpc>
            </a:pPr>
            <a:r>
              <a:rPr lang="en-NL" sz="1400" b="1" u="sng" dirty="0">
                <a:solidFill>
                  <a:schemeClr val="accent1"/>
                </a:solidFill>
                <a:latin typeface="Circular Std Black" panose="020B0604020101020102" pitchFamily="34" charset="77"/>
                <a:cs typeface="Circular Std Black" panose="020B0604020101020102" pitchFamily="34" charset="77"/>
              </a:rPr>
              <a:t>Matching criteria:</a:t>
            </a:r>
          </a:p>
        </p:txBody>
      </p:sp>
      <p:sp>
        <p:nvSpPr>
          <p:cNvPr id="4" name="TextBox 3">
            <a:extLst>
              <a:ext uri="{FF2B5EF4-FFF2-40B4-BE49-F238E27FC236}">
                <a16:creationId xmlns:a16="http://schemas.microsoft.com/office/drawing/2014/main" id="{17A54C97-F221-35E6-0819-07B58779A83A}"/>
              </a:ext>
            </a:extLst>
          </p:cNvPr>
          <p:cNvSpPr txBox="1"/>
          <p:nvPr/>
        </p:nvSpPr>
        <p:spPr>
          <a:xfrm>
            <a:off x="74376" y="5283781"/>
            <a:ext cx="7276060" cy="991618"/>
          </a:xfrm>
          <a:prstGeom prst="rect">
            <a:avLst/>
          </a:prstGeom>
          <a:noFill/>
        </p:spPr>
        <p:txBody>
          <a:bodyPr wrap="square" rtlCol="0">
            <a:spAutoFit/>
          </a:bodyPr>
          <a:lstStyle/>
          <a:p>
            <a:pPr algn="l">
              <a:lnSpc>
                <a:spcPts val="8800"/>
              </a:lnSpc>
            </a:pPr>
            <a:r>
              <a:rPr lang="en-NL" sz="1400" b="1" u="sng" dirty="0">
                <a:solidFill>
                  <a:schemeClr val="accent1"/>
                </a:solidFill>
                <a:latin typeface="Circular Std Black" panose="020B0604020101020102" pitchFamily="34" charset="77"/>
                <a:cs typeface="Circular Std Black" panose="020B0604020101020102" pitchFamily="34" charset="77"/>
              </a:rPr>
              <a:t>Matching criteria:</a:t>
            </a:r>
          </a:p>
        </p:txBody>
      </p:sp>
    </p:spTree>
    <p:extLst>
      <p:ext uri="{BB962C8B-B14F-4D97-AF65-F5344CB8AC3E}">
        <p14:creationId xmlns:p14="http://schemas.microsoft.com/office/powerpoint/2010/main" val="89653546"/>
      </p:ext>
    </p:extLst>
  </p:cSld>
  <p:clrMapOvr>
    <a:masterClrMapping/>
  </p:clrMapOvr>
</p:sld>
</file>

<file path=ppt/theme/theme1.xml><?xml version="1.0" encoding="utf-8"?>
<a:theme xmlns:a="http://schemas.openxmlformats.org/drawingml/2006/main" name="Office Theme">
  <a:themeElements>
    <a:clrScheme name="C2CPII Brand Identity 2021">
      <a:dk1>
        <a:srgbClr val="4B4B4B"/>
      </a:dk1>
      <a:lt1>
        <a:srgbClr val="FFFFFF"/>
      </a:lt1>
      <a:dk2>
        <a:srgbClr val="00C16D"/>
      </a:dk2>
      <a:lt2>
        <a:srgbClr val="E7E6E6"/>
      </a:lt2>
      <a:accent1>
        <a:srgbClr val="0E007F"/>
      </a:accent1>
      <a:accent2>
        <a:srgbClr val="00C16D"/>
      </a:accent2>
      <a:accent3>
        <a:srgbClr val="4B4B4B"/>
      </a:accent3>
      <a:accent4>
        <a:srgbClr val="F90038"/>
      </a:accent4>
      <a:accent5>
        <a:srgbClr val="FF8300"/>
      </a:accent5>
      <a:accent6>
        <a:srgbClr val="F90038"/>
      </a:accent6>
      <a:hlink>
        <a:srgbClr val="00C16D"/>
      </a:hlink>
      <a:folHlink>
        <a:srgbClr val="0E007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8800"/>
          </a:lnSpc>
          <a:defRPr sz="8000" b="1" dirty="0" smtClean="0">
            <a:solidFill>
              <a:schemeClr val="accent1"/>
            </a:solidFill>
            <a:latin typeface="Circular Std Black" panose="020B0604020101020102" pitchFamily="34" charset="77"/>
            <a:cs typeface="Circular Std Black" panose="020B0604020101020102" pitchFamily="34" charset="77"/>
          </a:defRPr>
        </a:defPPr>
      </a:lstStyle>
    </a:txDef>
  </a:objectDefaults>
  <a:extraClrSchemeLst/>
  <a:extLst>
    <a:ext uri="{05A4C25C-085E-4340-85A3-A5531E510DB2}">
      <thm15:themeFamily xmlns:thm15="http://schemas.microsoft.com/office/thememl/2012/main" name="C2CPII Template_2022" id="{9C9EAB88-29AD-744A-8D78-148BADFDF6BB}" vid="{18365C2D-1B65-F645-8AC4-BE5AC6CEA0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54525</TotalTime>
  <Words>19945</Words>
  <Application>Microsoft Macintosh PowerPoint</Application>
  <PresentationFormat>Widescreen</PresentationFormat>
  <Paragraphs>1317</Paragraphs>
  <Slides>68</Slides>
  <Notes>51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68</vt:i4>
      </vt:variant>
    </vt:vector>
  </HeadingPairs>
  <TitlesOfParts>
    <vt:vector size="79" baseType="lpstr">
      <vt:lpstr>Aptos</vt:lpstr>
      <vt:lpstr>Arial</vt:lpstr>
      <vt:lpstr>Avenir</vt:lpstr>
      <vt:lpstr>Calibri</vt:lpstr>
      <vt:lpstr>Circular Std Black</vt:lpstr>
      <vt:lpstr>Circular Std Bold</vt:lpstr>
      <vt:lpstr>Circular Std Book</vt:lpstr>
      <vt:lpstr>Circular Std Book Italic</vt:lpstr>
      <vt:lpstr>Courier New</vt:lpstr>
      <vt:lpstr>Wingdings</vt:lpstr>
      <vt:lpstr>Office Theme</vt:lpstr>
      <vt:lpstr>Comply with the Corporate Sustainability Reporting Directive (CSRD)  with Cradle to  Cradle Certified®  </vt:lpstr>
      <vt:lpstr>The EU Corporate Sustainability Reporting Directive (CSRD)</vt:lpstr>
      <vt:lpstr>The European Sustainability Reporting Standards (ESRS)</vt:lpstr>
      <vt:lpstr>The scope &amp; timeline</vt:lpstr>
      <vt:lpstr>Double materiality</vt:lpstr>
      <vt:lpstr> This document explains in detail how C2C Certified® helps gather the right information to disclose about a company’s Environmental, Social, and Governance (ESG) practices under the CSRD. </vt:lpstr>
      <vt:lpstr>C2C Certified® as a supportive tool</vt:lpstr>
      <vt:lpstr>C2C Certified® as a supportive tool</vt:lpstr>
      <vt:lpstr>PowerPoint Presentation</vt:lpstr>
      <vt:lpstr>PowerPoint Presentation</vt:lpstr>
      <vt:lpstr>PowerPoint Presentation</vt:lpstr>
      <vt:lpstr>C2C Certified® as a supportive tool</vt:lpstr>
      <vt:lpstr>Main divergences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all your data in your Assessment Report</vt:lpstr>
      <vt:lpstr>Join our next session</vt:lpstr>
      <vt:lpstr>Questions?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Williams</dc:creator>
  <cp:lastModifiedBy>Lucie Ladigue</cp:lastModifiedBy>
  <cp:revision>2128</cp:revision>
  <cp:lastPrinted>2019-05-14T15:04:38Z</cp:lastPrinted>
  <dcterms:created xsi:type="dcterms:W3CDTF">2019-04-15T13:25:14Z</dcterms:created>
  <dcterms:modified xsi:type="dcterms:W3CDTF">2024-09-24T06:47:08Z</dcterms:modified>
</cp:coreProperties>
</file>